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ags/tag2.xml" ContentType="application/vnd.openxmlformats-officedocument.presentationml.tags+xml"/>
  <Override PartName="/ppt/slideLayouts/slideLayout2.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3.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4.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slideLayouts/slideLayout5.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slideLayouts/slideLayout6.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slideLayouts/slideLayout7.xml" ContentType="application/vnd.openxmlformats-officedocument.presentationml.slideLayout+xml"/>
  <Override PartName="/ppt/theme/theme7.xml" ContentType="application/vnd.openxmlformats-officedocument.theme+xml"/>
  <Override PartName="/ppt/tags/tag8.xml" ContentType="application/vnd.openxmlformats-officedocument.presentationml.tags+xml"/>
  <Override PartName="/ppt/slideLayouts/slideLayout8.xml" ContentType="application/vnd.openxmlformats-officedocument.presentationml.slideLayout+xml"/>
  <Override PartName="/ppt/theme/theme8.xml" ContentType="application/vnd.openxmlformats-officedocument.theme+xml"/>
  <Override PartName="/ppt/tags/tag9.xml" ContentType="application/vnd.openxmlformats-officedocument.presentationml.tags+xml"/>
  <Override PartName="/ppt/slideLayouts/slideLayout9.xml" ContentType="application/vnd.openxmlformats-officedocument.presentationml.slideLayout+xml"/>
  <Override PartName="/ppt/theme/theme9.xml" ContentType="application/vnd.openxmlformats-officedocument.theme+xml"/>
  <Override PartName="/ppt/tags/tag10.xml" ContentType="application/vnd.openxmlformats-officedocument.presentationml.tags+xml"/>
  <Override PartName="/ppt/slideLayouts/slideLayout10.xml" ContentType="application/vnd.openxmlformats-officedocument.presentationml.slideLayout+xml"/>
  <Override PartName="/ppt/theme/theme10.xml" ContentType="application/vnd.openxmlformats-officedocument.theme+xml"/>
  <Override PartName="/ppt/tags/tag11.xml" ContentType="application/vnd.openxmlformats-officedocument.presentationml.tags+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3.xml" ContentType="application/vnd.openxmlformats-officedocument.presentationml.tags+xml"/>
  <Override PartName="/ppt/notesSlides/notesSlide5.xml" ContentType="application/vnd.openxmlformats-officedocument.presentationml.notesSlide+xml"/>
  <Override PartName="/ppt/tags/tag14.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5.xml" ContentType="application/vnd.openxmlformats-officedocument.presentationml.tags+xml"/>
  <Override PartName="/ppt/notesSlides/notesSlide9.xml" ContentType="application/vnd.openxmlformats-officedocument.presentationml.notesSlide+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notesSlides/notesSlide11.xml" ContentType="application/vnd.openxmlformats-officedocument.presentationml.notesSlide+xml"/>
  <Override PartName="/ppt/tags/tag1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9.xml" ContentType="application/vnd.openxmlformats-officedocument.presentationml.tags+xml"/>
  <Override PartName="/ppt/notesSlides/notesSlide14.xml" ContentType="application/vnd.openxmlformats-officedocument.presentationml.notesSlide+xml"/>
  <Override PartName="/ppt/tags/tag20.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9" r:id="rId2"/>
    <p:sldMasterId id="2147483671" r:id="rId3"/>
    <p:sldMasterId id="2147483662" r:id="rId4"/>
    <p:sldMasterId id="2147483664" r:id="rId5"/>
    <p:sldMasterId id="2147483673" r:id="rId6"/>
    <p:sldMasterId id="2147483683" r:id="rId7"/>
    <p:sldMasterId id="2147483677" r:id="rId8"/>
    <p:sldMasterId id="2147483681" r:id="rId9"/>
    <p:sldMasterId id="2147483685" r:id="rId10"/>
  </p:sldMasterIdLst>
  <p:notesMasterIdLst>
    <p:notesMasterId r:id="rId60"/>
  </p:notesMasterIdLst>
  <p:handoutMasterIdLst>
    <p:handoutMasterId r:id="rId61"/>
  </p:handoutMasterIdLst>
  <p:sldIdLst>
    <p:sldId id="311" r:id="rId11"/>
    <p:sldId id="257" r:id="rId12"/>
    <p:sldId id="262" r:id="rId13"/>
    <p:sldId id="263" r:id="rId14"/>
    <p:sldId id="264" r:id="rId15"/>
    <p:sldId id="267" r:id="rId16"/>
    <p:sldId id="268" r:id="rId17"/>
    <p:sldId id="316" r:id="rId18"/>
    <p:sldId id="317" r:id="rId19"/>
    <p:sldId id="318" r:id="rId20"/>
    <p:sldId id="265" r:id="rId21"/>
    <p:sldId id="266" r:id="rId22"/>
    <p:sldId id="314" r:id="rId23"/>
    <p:sldId id="270" r:id="rId24"/>
    <p:sldId id="320" r:id="rId25"/>
    <p:sldId id="319" r:id="rId26"/>
    <p:sldId id="291" r:id="rId27"/>
    <p:sldId id="293" r:id="rId28"/>
    <p:sldId id="295" r:id="rId29"/>
    <p:sldId id="296" r:id="rId30"/>
    <p:sldId id="290" r:id="rId31"/>
    <p:sldId id="300" r:id="rId32"/>
    <p:sldId id="299" r:id="rId33"/>
    <p:sldId id="303" r:id="rId34"/>
    <p:sldId id="321" r:id="rId35"/>
    <p:sldId id="271" r:id="rId36"/>
    <p:sldId id="333" r:id="rId37"/>
    <p:sldId id="334" r:id="rId38"/>
    <p:sldId id="335" r:id="rId39"/>
    <p:sldId id="336" r:id="rId40"/>
    <p:sldId id="337" r:id="rId41"/>
    <p:sldId id="338" r:id="rId42"/>
    <p:sldId id="339" r:id="rId43"/>
    <p:sldId id="322" r:id="rId44"/>
    <p:sldId id="324" r:id="rId45"/>
    <p:sldId id="325" r:id="rId46"/>
    <p:sldId id="326" r:id="rId47"/>
    <p:sldId id="327" r:id="rId48"/>
    <p:sldId id="328" r:id="rId49"/>
    <p:sldId id="329" r:id="rId50"/>
    <p:sldId id="323" r:id="rId51"/>
    <p:sldId id="280" r:id="rId52"/>
    <p:sldId id="289" r:id="rId53"/>
    <p:sldId id="330" r:id="rId54"/>
    <p:sldId id="260" r:id="rId55"/>
    <p:sldId id="312" r:id="rId56"/>
    <p:sldId id="313" r:id="rId57"/>
    <p:sldId id="331" r:id="rId58"/>
    <p:sldId id="332" r:id="rId59"/>
  </p:sldIdLst>
  <p:sldSz cx="12192000" cy="6858000"/>
  <p:notesSz cx="6858000" cy="9144000"/>
  <p:custDataLst>
    <p:tags r:id="rId6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79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hiago w" initials="Tw" lastIdx="3" clrIdx="0">
    <p:extLst>
      <p:ext uri="{19B8F6BF-5375-455C-9EA6-DF929625EA0E}">
        <p15:presenceInfo xmlns:p15="http://schemas.microsoft.com/office/powerpoint/2012/main" userId="1e12b89c71b0197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DB3E2"/>
    <a:srgbClr val="3366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0A1B5D5-9B99-4C35-A422-299274C87663}" styleName="Estilo Médio 1 - Ênfase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24" autoAdjust="0"/>
    <p:restoredTop sz="39092" autoAdjust="0"/>
  </p:normalViewPr>
  <p:slideViewPr>
    <p:cSldViewPr snapToGrid="0" showGuides="1">
      <p:cViewPr varScale="1">
        <p:scale>
          <a:sx n="24" d="100"/>
          <a:sy n="24" d="100"/>
        </p:scale>
        <p:origin x="2284" y="24"/>
      </p:cViewPr>
      <p:guideLst>
        <p:guide orient="horz" pos="2160"/>
        <p:guide pos="3792"/>
      </p:guideLst>
    </p:cSldViewPr>
  </p:slideViewPr>
  <p:outlineViewPr>
    <p:cViewPr>
      <p:scale>
        <a:sx n="33" d="100"/>
        <a:sy n="33" d="100"/>
      </p:scale>
      <p:origin x="0" y="0"/>
    </p:cViewPr>
  </p:outlineViewPr>
  <p:notesTextViewPr>
    <p:cViewPr>
      <p:scale>
        <a:sx n="100" d="100"/>
        <a:sy n="100" d="100"/>
      </p:scale>
      <p:origin x="0" y="0"/>
    </p:cViewPr>
  </p:notesTextViewPr>
  <p:notesViewPr>
    <p:cSldViewPr snapToGrid="0" showGuides="1">
      <p:cViewPr varScale="1">
        <p:scale>
          <a:sx n="84" d="100"/>
          <a:sy n="84" d="100"/>
        </p:scale>
        <p:origin x="2712" y="10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6.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slide" Target="slides/slide32.xml"/><Relationship Id="rId47" Type="http://schemas.openxmlformats.org/officeDocument/2006/relationships/slide" Target="slides/slide37.xml"/><Relationship Id="rId50" Type="http://schemas.openxmlformats.org/officeDocument/2006/relationships/slide" Target="slides/slide40.xml"/><Relationship Id="rId55" Type="http://schemas.openxmlformats.org/officeDocument/2006/relationships/slide" Target="slides/slide45.xml"/><Relationship Id="rId63" Type="http://schemas.openxmlformats.org/officeDocument/2006/relationships/commentAuthors" Target="commen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6.xml"/><Relationship Id="rId29" Type="http://schemas.openxmlformats.org/officeDocument/2006/relationships/slide" Target="slides/slide19.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slide" Target="slides/slide30.xml"/><Relationship Id="rId45" Type="http://schemas.openxmlformats.org/officeDocument/2006/relationships/slide" Target="slides/slide35.xml"/><Relationship Id="rId53" Type="http://schemas.openxmlformats.org/officeDocument/2006/relationships/slide" Target="slides/slide43.xml"/><Relationship Id="rId58" Type="http://schemas.openxmlformats.org/officeDocument/2006/relationships/slide" Target="slides/slide48.xml"/><Relationship Id="rId66"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handoutMaster" Target="handoutMasters/handoutMaster1.xml"/><Relationship Id="rId19" Type="http://schemas.openxmlformats.org/officeDocument/2006/relationships/slide" Target="slides/slide9.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slide" Target="slides/slide33.xml"/><Relationship Id="rId48" Type="http://schemas.openxmlformats.org/officeDocument/2006/relationships/slide" Target="slides/slide38.xml"/><Relationship Id="rId56" Type="http://schemas.openxmlformats.org/officeDocument/2006/relationships/slide" Target="slides/slide46.xml"/><Relationship Id="rId64" Type="http://schemas.openxmlformats.org/officeDocument/2006/relationships/presProps" Target="presProps.xml"/><Relationship Id="rId8" Type="http://schemas.openxmlformats.org/officeDocument/2006/relationships/slideMaster" Target="slideMasters/slideMaster8.xml"/><Relationship Id="rId51" Type="http://schemas.openxmlformats.org/officeDocument/2006/relationships/slide" Target="slides/slide41.xml"/><Relationship Id="rId3" Type="http://schemas.openxmlformats.org/officeDocument/2006/relationships/slideMaster" Target="slideMasters/slideMaster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openxmlformats.org/officeDocument/2006/relationships/slide" Target="slides/slide36.xml"/><Relationship Id="rId59" Type="http://schemas.openxmlformats.org/officeDocument/2006/relationships/slide" Target="slides/slide49.xml"/><Relationship Id="rId67" Type="http://schemas.openxmlformats.org/officeDocument/2006/relationships/tableStyles" Target="tableStyles.xml"/><Relationship Id="rId20" Type="http://schemas.openxmlformats.org/officeDocument/2006/relationships/slide" Target="slides/slide10.xml"/><Relationship Id="rId41" Type="http://schemas.openxmlformats.org/officeDocument/2006/relationships/slide" Target="slides/slide31.xml"/><Relationship Id="rId54" Type="http://schemas.openxmlformats.org/officeDocument/2006/relationships/slide" Target="slides/slide44.xml"/><Relationship Id="rId62"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49" Type="http://schemas.openxmlformats.org/officeDocument/2006/relationships/slide" Target="slides/slide39.xml"/><Relationship Id="rId57" Type="http://schemas.openxmlformats.org/officeDocument/2006/relationships/slide" Target="slides/slide47.xml"/><Relationship Id="rId10" Type="http://schemas.openxmlformats.org/officeDocument/2006/relationships/slideMaster" Target="slideMasters/slideMaster10.xml"/><Relationship Id="rId31" Type="http://schemas.openxmlformats.org/officeDocument/2006/relationships/slide" Target="slides/slide21.xml"/><Relationship Id="rId44" Type="http://schemas.openxmlformats.org/officeDocument/2006/relationships/slide" Target="slides/slide34.xml"/><Relationship Id="rId52" Type="http://schemas.openxmlformats.org/officeDocument/2006/relationships/slide" Target="slides/slide42.xml"/><Relationship Id="rId60" Type="http://schemas.openxmlformats.org/officeDocument/2006/relationships/notesMaster" Target="notesMasters/notesMaster1.xml"/><Relationship Id="rId65"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3.xml"/><Relationship Id="rId18" Type="http://schemas.openxmlformats.org/officeDocument/2006/relationships/slide" Target="slides/slide8.xml"/><Relationship Id="rId39" Type="http://schemas.openxmlformats.org/officeDocument/2006/relationships/slide" Target="slides/slide29.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6376693-DC71-4CE9-88C4-26CCEAD08F7E}" type="datetimeFigureOut">
              <a:rPr lang="en-US" smtClean="0"/>
              <a:t>7/28/2022</a:t>
            </a:fld>
            <a:endParaRPr lang="en-US"/>
          </a:p>
        </p:txBody>
      </p:sp>
      <p:sp>
        <p:nvSpPr>
          <p:cNvPr id="4" name="Espaço Reservado para Rodapé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Espaço Reservado para Número de Slide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061129-EF77-4E06-94C9-2D44927C0008}" type="slidenum">
              <a:rPr lang="en-US" smtClean="0"/>
              <a:t>‹#›</a:t>
            </a:fld>
            <a:endParaRPr lang="en-US"/>
          </a:p>
        </p:txBody>
      </p:sp>
    </p:spTree>
    <p:extLst>
      <p:ext uri="{BB962C8B-B14F-4D97-AF65-F5344CB8AC3E}">
        <p14:creationId xmlns:p14="http://schemas.microsoft.com/office/powerpoint/2010/main" val="95032620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E274AD-EA47-47E8-AB16-66500902F436}" type="datetimeFigureOut">
              <a:rPr lang="en-US" smtClean="0"/>
              <a:t>7/28/2022</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58E2375-62E8-4BB8-ADDA-0468BBBEC995}" type="slidenum">
              <a:rPr lang="en-US" smtClean="0"/>
              <a:t>‹#›</a:t>
            </a:fld>
            <a:endParaRPr lang="en-US"/>
          </a:p>
        </p:txBody>
      </p:sp>
    </p:spTree>
    <p:extLst>
      <p:ext uri="{BB962C8B-B14F-4D97-AF65-F5344CB8AC3E}">
        <p14:creationId xmlns:p14="http://schemas.microsoft.com/office/powerpoint/2010/main" val="14390684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Olá Bom dia a todos. Meu nome é Lucas Manassés e hoje vou apresentar o meu</a:t>
            </a:r>
            <a:r>
              <a:rPr lang="pt-BR" baseline="0" dirty="0"/>
              <a:t> trabalho de curso intitulado originalmente como: the </a:t>
            </a:r>
            <a:r>
              <a:rPr lang="en-US" sz="1200" b="1" dirty="0">
                <a:solidFill>
                  <a:srgbClr val="000000"/>
                </a:solidFill>
                <a:latin typeface="Times New Roman" panose="02020603050405020304" pitchFamily="18" charset="0"/>
                <a:cs typeface="Times New Roman" panose="02020603050405020304" pitchFamily="18" charset="0"/>
              </a:rPr>
              <a:t>IMPLEMENTATION OF A DEEP NEURAL NETWORK FOR THE CORRECTION OF PLASTICITY EFFECTS IN THE HOLE DRILLING METHOD FOR MEASURING HIGH LEVELS OF RESIDUAL STRESS IN FLEXIBLE RISERS, </a:t>
            </a:r>
            <a:r>
              <a:rPr lang="en-US" sz="1200" b="1" dirty="0" err="1">
                <a:solidFill>
                  <a:srgbClr val="000000"/>
                </a:solidFill>
                <a:latin typeface="Times New Roman" panose="02020603050405020304" pitchFamily="18" charset="0"/>
                <a:cs typeface="Times New Roman" panose="02020603050405020304" pitchFamily="18" charset="0"/>
              </a:rPr>
              <a:t>ou</a:t>
            </a:r>
            <a:r>
              <a:rPr lang="en-US" sz="1200" b="1" dirty="0">
                <a:solidFill>
                  <a:srgbClr val="000000"/>
                </a:solidFill>
                <a:latin typeface="Times New Roman" panose="020206030504050203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cs typeface="Times New Roman" panose="02020603050405020304" pitchFamily="18" charset="0"/>
              </a:rPr>
              <a:t>em</a:t>
            </a:r>
            <a:r>
              <a:rPr lang="en-US" sz="1200" b="1" dirty="0">
                <a:solidFill>
                  <a:srgbClr val="000000"/>
                </a:solidFill>
                <a:latin typeface="Times New Roman" panose="02020603050405020304" pitchFamily="18" charset="0"/>
                <a:cs typeface="Times New Roman" panose="02020603050405020304" pitchFamily="18" charset="0"/>
              </a:rPr>
              <a:t> </a:t>
            </a:r>
            <a:r>
              <a:rPr lang="en-US" sz="1200" b="1" dirty="0" err="1">
                <a:solidFill>
                  <a:srgbClr val="000000"/>
                </a:solidFill>
                <a:latin typeface="Times New Roman" panose="02020603050405020304" pitchFamily="18" charset="0"/>
                <a:cs typeface="Times New Roman" panose="02020603050405020304" pitchFamily="18" charset="0"/>
              </a:rPr>
              <a:t>portugues</a:t>
            </a:r>
            <a:r>
              <a:rPr lang="en-US" sz="1200" b="1" dirty="0">
                <a:solidFill>
                  <a:srgbClr val="000000"/>
                </a:solidFill>
                <a:latin typeface="Times New Roman" panose="02020603050405020304" pitchFamily="18" charset="0"/>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1" dirty="0">
              <a:solidFill>
                <a:srgbClr val="000000"/>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b="1" dirty="0">
                <a:solidFill>
                  <a:srgbClr val="000000"/>
                </a:solidFill>
                <a:latin typeface="Times New Roman" panose="02020603050405020304" pitchFamily="18" charset="0"/>
                <a:cs typeface="Times New Roman" panose="02020603050405020304" pitchFamily="18" charset="0"/>
              </a:rPr>
              <a:t>A IMPLEMENTAÇÃO DE UMA REDE NEURAL PROFUNDA PARA A CORREÇÃO DOS EFEITOS DE PLASTICIDADE NO MÉTODO DO</a:t>
            </a:r>
            <a:r>
              <a:rPr lang="pt-BR" sz="1200" b="1" baseline="0" dirty="0">
                <a:solidFill>
                  <a:srgbClr val="000000"/>
                </a:solidFill>
                <a:latin typeface="Times New Roman" panose="02020603050405020304" pitchFamily="18" charset="0"/>
                <a:cs typeface="Times New Roman" panose="02020603050405020304" pitchFamily="18" charset="0"/>
              </a:rPr>
              <a:t> FURO CEGO </a:t>
            </a:r>
            <a:r>
              <a:rPr lang="pt-BR" sz="1200" b="1" dirty="0">
                <a:solidFill>
                  <a:srgbClr val="000000"/>
                </a:solidFill>
                <a:latin typeface="Times New Roman" panose="02020603050405020304" pitchFamily="18" charset="0"/>
                <a:cs typeface="Times New Roman" panose="02020603050405020304" pitchFamily="18" charset="0"/>
              </a:rPr>
              <a:t>PARA MEDIR NÍVEIS ELEVADOS DE TENSÃO RESIDUAL EM RISERS FLEXÍVEIS.</a:t>
            </a:r>
          </a:p>
          <a:p>
            <a:endParaRPr lang="pt-BR" dirty="0"/>
          </a:p>
        </p:txBody>
      </p:sp>
    </p:spTree>
    <p:extLst>
      <p:ext uri="{BB962C8B-B14F-4D97-AF65-F5344CB8AC3E}">
        <p14:creationId xmlns:p14="http://schemas.microsoft.com/office/powerpoint/2010/main" val="19273385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Entao</a:t>
            </a:r>
            <a:r>
              <a:rPr lang="pt-BR" sz="1200" kern="1200" baseline="0" dirty="0">
                <a:solidFill>
                  <a:schemeClr val="tx1"/>
                </a:solidFill>
                <a:effectLst/>
                <a:latin typeface="+mn-lt"/>
                <a:ea typeface="+mn-ea"/>
                <a:cs typeface="+mn-cs"/>
              </a:rPr>
              <a:t> como fazer a correcao?</a:t>
            </a:r>
          </a:p>
          <a:p>
            <a:endParaRPr lang="pt-BR" sz="1200" kern="1200" baseline="0" dirty="0">
              <a:solidFill>
                <a:schemeClr val="tx1"/>
              </a:solidFill>
              <a:effectLst/>
              <a:latin typeface="+mn-lt"/>
              <a:ea typeface="+mn-ea"/>
              <a:cs typeface="+mn-cs"/>
            </a:endParaRPr>
          </a:p>
          <a:p>
            <a:r>
              <a:rPr lang="pt-BR" sz="1200" kern="1200" baseline="0" dirty="0">
                <a:solidFill>
                  <a:schemeClr val="tx1"/>
                </a:solidFill>
                <a:effectLst/>
                <a:latin typeface="+mn-lt"/>
                <a:ea typeface="+mn-ea"/>
                <a:cs typeface="+mn-cs"/>
              </a:rPr>
              <a:t>Existem algumas metodologias disponíveis para corrigir as medicoes de tensão residual considerando o efeito de plasticidade</a:t>
            </a:r>
            <a:r>
              <a:rPr lang="en-DE" sz="1200" kern="1200" baseline="0" dirty="0">
                <a:solidFill>
                  <a:schemeClr val="tx1"/>
                </a:solidFill>
                <a:effectLst/>
                <a:latin typeface="+mn-lt"/>
                <a:ea typeface="+mn-ea"/>
                <a:cs typeface="+mn-cs"/>
              </a:rPr>
              <a:t>,</a:t>
            </a:r>
          </a:p>
          <a:p>
            <a:endParaRPr lang="en-DE" sz="1200" kern="1200" baseline="0" dirty="0">
              <a:solidFill>
                <a:schemeClr val="tx1"/>
              </a:solidFill>
              <a:effectLst/>
              <a:latin typeface="+mn-lt"/>
              <a:ea typeface="+mn-ea"/>
              <a:cs typeface="+mn-cs"/>
            </a:endParaRPr>
          </a:p>
          <a:p>
            <a:r>
              <a:rPr lang="fr-FR" sz="1200" kern="1200" baseline="0" dirty="0">
                <a:solidFill>
                  <a:schemeClr val="tx1"/>
                </a:solidFill>
                <a:effectLst/>
                <a:latin typeface="+mn-lt"/>
                <a:ea typeface="+mn-ea"/>
                <a:cs typeface="+mn-cs"/>
              </a:rPr>
              <a:t>M</a:t>
            </a:r>
            <a:r>
              <a:rPr lang="en-DE" sz="1200" kern="1200" baseline="0" dirty="0">
                <a:solidFill>
                  <a:schemeClr val="tx1"/>
                </a:solidFill>
                <a:effectLst/>
                <a:latin typeface="+mn-lt"/>
                <a:ea typeface="+mn-ea"/>
                <a:cs typeface="+mn-cs"/>
              </a:rPr>
              <a:t>as </a:t>
            </a:r>
            <a:r>
              <a:rPr lang="pt-BR" sz="1200" kern="1200" baseline="0" dirty="0">
                <a:solidFill>
                  <a:schemeClr val="tx1"/>
                </a:solidFill>
                <a:effectLst/>
                <a:latin typeface="+mn-lt"/>
                <a:ea typeface="+mn-ea"/>
                <a:cs typeface="+mn-cs"/>
              </a:rPr>
              <a:t>como apontam diversos autores há uma falta de modelos matemáticos para a correção dos efeitos de plasticidade no MFC quando pretende-se medir níveis elevados de tensão residual. </a:t>
            </a:r>
          </a:p>
          <a:p>
            <a:endParaRPr lang="pt-BR" sz="1200" kern="1200" baseline="0" dirty="0">
              <a:solidFill>
                <a:schemeClr val="tx1"/>
              </a:solidFill>
              <a:effectLst/>
              <a:latin typeface="+mn-lt"/>
              <a:ea typeface="+mn-ea"/>
              <a:cs typeface="+mn-cs"/>
            </a:endParaRPr>
          </a:p>
          <a:p>
            <a:r>
              <a:rPr lang="pt-BR" sz="1200" kern="1200" baseline="0" dirty="0">
                <a:solidFill>
                  <a:schemeClr val="tx1"/>
                </a:solidFill>
                <a:effectLst/>
                <a:latin typeface="+mn-lt"/>
                <a:ea typeface="+mn-ea"/>
                <a:cs typeface="+mn-cs"/>
              </a:rPr>
              <a:t>Neste contexto e dadas as limitações da ASTM E837 - 13a [6] no regime plástico, </a:t>
            </a:r>
            <a:r>
              <a:rPr lang="en-DE" sz="1200" kern="1200" baseline="0" dirty="0">
                <a:solidFill>
                  <a:schemeClr val="tx1"/>
                </a:solidFill>
                <a:effectLst/>
                <a:latin typeface="+mn-lt"/>
                <a:ea typeface="+mn-ea"/>
                <a:cs typeface="+mn-cs"/>
              </a:rPr>
              <a:t>.....</a:t>
            </a:r>
            <a:endParaRPr lang="pt-BR" sz="1200" kern="1200" baseline="0" dirty="0">
              <a:solidFill>
                <a:schemeClr val="tx1"/>
              </a:solidFill>
              <a:effectLst/>
              <a:latin typeface="+mn-lt"/>
              <a:ea typeface="+mn-ea"/>
              <a:cs typeface="+mn-cs"/>
            </a:endParaRPr>
          </a:p>
        </p:txBody>
      </p:sp>
    </p:spTree>
    <p:extLst>
      <p:ext uri="{BB962C8B-B14F-4D97-AF65-F5344CB8AC3E}">
        <p14:creationId xmlns:p14="http://schemas.microsoft.com/office/powerpoint/2010/main" val="4231802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DE" dirty="0" err="1"/>
              <a:t>Tem</a:t>
            </a:r>
            <a:r>
              <a:rPr lang="en-DE" dirty="0"/>
              <a:t>-se</a:t>
            </a:r>
            <a:r>
              <a:rPr lang="pt-BR" dirty="0"/>
              <a:t>, o objetivo geral deste</a:t>
            </a:r>
            <a:r>
              <a:rPr lang="pt-BR" baseline="0" dirty="0"/>
              <a:t> Trabalho de Curso esteve plenamente em </a:t>
            </a:r>
            <a:r>
              <a:rPr lang="pt-BR" dirty="0"/>
              <a:t>desenvolver e implementar um modelo de Rede Neural Artificial Profunda (DANN), baseado em dados resultantes de diversas simulações numéricas, para fins</a:t>
            </a:r>
            <a:r>
              <a:rPr lang="pt-BR" baseline="0" dirty="0"/>
              <a:t> de </a:t>
            </a:r>
            <a:r>
              <a:rPr lang="pt-BR" dirty="0"/>
              <a:t>correção dos efeitos de plasticidade presentes no Método do Furo</a:t>
            </a:r>
            <a:r>
              <a:rPr lang="pt-BR" baseline="0" dirty="0"/>
              <a:t> Cego</a:t>
            </a:r>
            <a:r>
              <a:rPr lang="pt-BR" dirty="0"/>
              <a:t>, ou seja, na NORMA </a:t>
            </a:r>
            <a:r>
              <a:rPr lang="en-US" sz="1200" b="1" dirty="0">
                <a:latin typeface="Times New Roman" panose="02020603050405020304" pitchFamily="18" charset="0"/>
                <a:cs typeface="Times New Roman" panose="02020603050405020304" pitchFamily="18" charset="0"/>
              </a:rPr>
              <a:t>ASTM E837–13a </a:t>
            </a:r>
            <a:r>
              <a:rPr lang="pt-BR" dirty="0"/>
              <a:t>utilizada para a Determinação de Tensões Residuais </a:t>
            </a:r>
            <a:r>
              <a:rPr lang="en-DE" dirty="0" err="1"/>
              <a:t>em</a:t>
            </a:r>
            <a:r>
              <a:rPr lang="pt-BR" dirty="0"/>
              <a:t> níveis elevados de tensão em risers flexíveis.</a:t>
            </a:r>
          </a:p>
        </p:txBody>
      </p:sp>
    </p:spTree>
    <p:extLst>
      <p:ext uri="{BB962C8B-B14F-4D97-AF65-F5344CB8AC3E}">
        <p14:creationId xmlns:p14="http://schemas.microsoft.com/office/powerpoint/2010/main" val="26114055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Neste sentido, estableceu-se</a:t>
            </a:r>
            <a:r>
              <a:rPr lang="pt-BR" baseline="0" dirty="0"/>
              <a:t> os seguinte objetivos específicos:</a:t>
            </a:r>
          </a:p>
          <a:p>
            <a:endParaRPr lang="pt-BR" dirty="0"/>
          </a:p>
          <a:p>
            <a:r>
              <a:rPr lang="pt-BR" dirty="0"/>
              <a:t>- Aprofundar o estudo da ASTM E837 - 13a [6] e suas limitações em relação aos efeitos da plasticidade através de uma revisão da literatura, bem como uma reprodução de modelos similares encontrados na literatura.</a:t>
            </a:r>
          </a:p>
          <a:p>
            <a:pPr marL="0" indent="0">
              <a:buFontTx/>
              <a:buNone/>
            </a:pPr>
            <a:endParaRPr lang="pt-BR" dirty="0"/>
          </a:p>
          <a:p>
            <a:pPr marL="0" indent="0">
              <a:buFontTx/>
              <a:buNone/>
            </a:pPr>
            <a:r>
              <a:rPr lang="pt-BR" dirty="0"/>
              <a:t>-</a:t>
            </a:r>
            <a:r>
              <a:rPr lang="pt-BR" baseline="0" dirty="0"/>
              <a:t> </a:t>
            </a:r>
            <a:r>
              <a:rPr lang="pt-BR" dirty="0"/>
              <a:t>Desenvolver um modelo de Elemento Finito (FE) no Ansys Mechanical APDL para a execução das simulações numéricas necessárias, considerando as condições de contorno mais apropriadas para trabalhar com a análise de elastoplásticos disponíveis na literatura.</a:t>
            </a:r>
          </a:p>
          <a:p>
            <a:pPr marL="171450" indent="-171450">
              <a:buFontTx/>
              <a:buChar char="-"/>
            </a:pPr>
            <a:endParaRPr lang="pt-BR" dirty="0"/>
          </a:p>
          <a:p>
            <a:pPr marL="0" indent="0">
              <a:buFontTx/>
              <a:buNone/>
            </a:pPr>
            <a:r>
              <a:rPr lang="pt-BR" dirty="0"/>
              <a:t>- Executar várias simulações numéricas com o modelo de FE desenvolvido e computar os valores dos resultados numéricos resumidos através do Método Integral da ASTM E837 - 13a [6]. </a:t>
            </a:r>
          </a:p>
          <a:p>
            <a:pPr marL="0" indent="0">
              <a:buFontTx/>
              <a:buNone/>
            </a:pPr>
            <a:endParaRPr lang="pt-BR" dirty="0"/>
          </a:p>
          <a:p>
            <a:pPr marL="0" indent="0">
              <a:buFontTx/>
              <a:buNone/>
            </a:pPr>
            <a:r>
              <a:rPr lang="pt-BR" dirty="0"/>
              <a:t>- Analisar, filtrar e estabelecer conjuntos de tabela de dados diferentes dos resultadosnuméricos, a fim de construir o modelo de Rede Neural</a:t>
            </a:r>
            <a:r>
              <a:rPr lang="pt-BR" baseline="0" dirty="0"/>
              <a:t> Artificial </a:t>
            </a:r>
            <a:r>
              <a:rPr lang="pt-BR" dirty="0"/>
              <a:t>profunda. </a:t>
            </a:r>
          </a:p>
          <a:p>
            <a:pPr marL="0" indent="0">
              <a:buFontTx/>
              <a:buNone/>
            </a:pPr>
            <a:endParaRPr lang="pt-BR" dirty="0"/>
          </a:p>
          <a:p>
            <a:pPr marL="0" indent="0">
              <a:buFontTx/>
              <a:buNone/>
            </a:pPr>
            <a:r>
              <a:rPr lang="pt-BR" dirty="0"/>
              <a:t>- Treinar, validar, testar e implementar o modelo de DANN para a correção dos efeitos de plasticidade no HDM. </a:t>
            </a:r>
          </a:p>
          <a:p>
            <a:pPr marL="0" indent="0">
              <a:buFontTx/>
              <a:buNone/>
            </a:pPr>
            <a:endParaRPr lang="pt-BR" dirty="0"/>
          </a:p>
          <a:p>
            <a:pPr marL="0" indent="0">
              <a:buFontTx/>
              <a:buNone/>
            </a:pPr>
            <a:r>
              <a:rPr lang="pt-BR" dirty="0"/>
              <a:t>- Analisar o desempenho da correção do modelo por meio da comparação com um modelo clássico de regressão linear multivariada e implementar as mudanças necessárias no modelo</a:t>
            </a:r>
            <a:r>
              <a:rPr lang="pt-BR" baseline="0" dirty="0"/>
              <a:t> final.</a:t>
            </a:r>
            <a:endParaRPr lang="pt-BR" dirty="0"/>
          </a:p>
        </p:txBody>
      </p:sp>
    </p:spTree>
    <p:extLst>
      <p:ext uri="{BB962C8B-B14F-4D97-AF65-F5344CB8AC3E}">
        <p14:creationId xmlns:p14="http://schemas.microsoft.com/office/powerpoint/2010/main" val="9349178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0947797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Do ponto de vista da carga, tensão é a força aplicada ou sistema de forças que tende a deformar um corpo. Da perspectiva do que está acontecendo dentro dele, a tensão é a distribuição interna de forças dentro de um corpo que se equilibra e reage às cargas dadas a ele. Dependendo da natureza do cenário de carga, a distribuição de tensão pode ou não ser uniforme.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Deve-se notar que as tensões na maioria dos sólidos 2-D ou 3-D são consideravelmente mais complexas e exigem uma definição mais meticulosa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Como as tensões são definidas em referência ao plano que passa por um ponto, e o número de tais planos é infinito, um ponto parece ter um conjunto ilimitado de tensões. Felizmente, as tensões em qualquer plano podem ser calculadas utilizando as tensões em três planos ortogonais que atravessam o ponto [8]. Como cada plano tem três tensões, o tensor de tensão compreende nove componentes de tensão, que caracterizam inteiramente o estado de tensão em qualquer ponto dentro de um material.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Dado o fato de que a matriz tensora de tensão é comprovadamente simétrica pela equação de Cauchy (devido ao princípio de conservação do momento angular), apenas seis componentes são considerados valores de tensão independentes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Além disso, a unidade de tensão no Sistema Internacional (SI) é o Mega Pascal ( MPa).</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4837794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Já a deformação é uma resposta do sistema ao estresse aplicado. Quando um material é submetido a uma força, ele gera tensão, que causa a deformação da substância</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Assim como a tensão, a distribuição da deformação em um membro estrutural complexo pode ou não ser uniforme, dependendo da natureza da condição de carga [8].</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A deformação elástica ocorre somente quando as tensões são inferiores a uma tensão crítica conhecida como força de elasticidade. Se um material for carregado acima de seu limite elástico, ele permanecerá distorcido depois que a carga for retirada. Isto é conhecido como deformação plástica.</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As tensões e deformações são ligadas pelas propriedades do material. Para um caso linear, é possível definir constantes do material, como o módulo de Young ou módulo de elasticidade e a razão de Poisson, que estão ligadas à rigidez do material e deformações relativas nas três direções, x, y e z.</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As relações entre tensão e a deformacao no caso de um material isotrópico linear</a:t>
            </a:r>
            <a:r>
              <a:rPr lang="pt-BR" sz="1200" kern="1200" baseline="0" dirty="0">
                <a:solidFill>
                  <a:schemeClr val="tx1"/>
                </a:solidFill>
                <a:effectLst/>
                <a:latin typeface="+mn-lt"/>
                <a:ea typeface="+mn-ea"/>
                <a:cs typeface="+mn-cs"/>
              </a:rPr>
              <a:t> podem ser vistas no slide.</a:t>
            </a: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1711683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A tensão residual pode ser definida como "a tensão que permanece dentro de um componente ou estrutura após todas as forças aplicadas terem sido removidas". </a:t>
            </a:r>
            <a:r>
              <a:rPr lang="en-DE" sz="1200" kern="1200" dirty="0">
                <a:solidFill>
                  <a:schemeClr val="tx1"/>
                </a:solidFill>
                <a:effectLst/>
                <a:latin typeface="+mn-lt"/>
                <a:ea typeface="+mn-ea"/>
                <a:cs typeface="+mn-cs"/>
              </a:rPr>
              <a:t> </a:t>
            </a:r>
            <a:r>
              <a:rPr lang="en-DE" sz="1200" kern="1200" dirty="0" err="1">
                <a:solidFill>
                  <a:schemeClr val="tx1"/>
                </a:solidFill>
                <a:effectLst/>
                <a:latin typeface="+mn-lt"/>
                <a:ea typeface="+mn-ea"/>
                <a:cs typeface="+mn-cs"/>
              </a:rPr>
              <a:t>Elas</a:t>
            </a:r>
            <a:r>
              <a:rPr lang="en-DE" sz="1200" kern="1200" dirty="0">
                <a:solidFill>
                  <a:schemeClr val="tx1"/>
                </a:solidFill>
                <a:effectLst/>
                <a:latin typeface="+mn-lt"/>
                <a:ea typeface="+mn-ea"/>
                <a:cs typeface="+mn-cs"/>
              </a:rPr>
              <a:t> </a:t>
            </a:r>
            <a:r>
              <a:rPr lang="pt-BR" sz="1200" kern="1200" dirty="0">
                <a:solidFill>
                  <a:schemeClr val="tx1"/>
                </a:solidFill>
                <a:effectLst/>
                <a:latin typeface="+mn-lt"/>
                <a:ea typeface="+mn-ea"/>
                <a:cs typeface="+mn-cs"/>
              </a:rPr>
              <a:t>são formadas quando um material atinge o equilíbrio após uma deformação plástica induzida por cargas mecânicas aplicadas, cargas térmicas ou transições de fase. </a:t>
            </a:r>
            <a:endParaRPr lang="en-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DE"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A tensão total experimentada pelo material em um determinado local dentro de um componente é igual à tensão residual mais a tensão aplicada, como enfatizado em Eq. </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	TENSÃO TOTAL = TENSÃO RESIDUAL + TENSÃO APLICADA (2,5)</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pt-BR" sz="1200" kern="1200" dirty="0">
                <a:solidFill>
                  <a:schemeClr val="tx1"/>
                </a:solidFill>
                <a:effectLst/>
                <a:latin typeface="+mn-lt"/>
                <a:ea typeface="+mn-ea"/>
                <a:cs typeface="+mn-cs"/>
              </a:rPr>
              <a:t>Para identificar as cargas reais experimentadas por um componente, é necessário entender a condição de tensão residual. Em geral, a tensão residual compressiva na superfície de um componente é vantajosa, Por outro lado, a tensão residual de tração na superfície do componente é geralmente indesejável.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502757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DE" sz="1200" kern="1200" dirty="0">
                <a:solidFill>
                  <a:schemeClr val="tx1"/>
                </a:solidFill>
                <a:effectLst/>
                <a:latin typeface="+mn-lt"/>
                <a:ea typeface="+mn-ea"/>
                <a:cs typeface="+mn-cs"/>
              </a:rPr>
              <a:t>Como </a:t>
            </a:r>
            <a:r>
              <a:rPr lang="en-DE" sz="1200" kern="1200" dirty="0" err="1">
                <a:solidFill>
                  <a:schemeClr val="tx1"/>
                </a:solidFill>
                <a:effectLst/>
                <a:latin typeface="+mn-lt"/>
                <a:ea typeface="+mn-ea"/>
                <a:cs typeface="+mn-cs"/>
              </a:rPr>
              <a:t>já</a:t>
            </a:r>
            <a:r>
              <a:rPr lang="en-DE" sz="1200" kern="1200" dirty="0">
                <a:solidFill>
                  <a:schemeClr val="tx1"/>
                </a:solidFill>
                <a:effectLst/>
                <a:latin typeface="+mn-lt"/>
                <a:ea typeface="+mn-ea"/>
                <a:cs typeface="+mn-cs"/>
              </a:rPr>
              <a:t> </a:t>
            </a:r>
            <a:r>
              <a:rPr lang="en-DE" sz="1200" kern="1200" dirty="0" err="1">
                <a:solidFill>
                  <a:schemeClr val="tx1"/>
                </a:solidFill>
                <a:effectLst/>
                <a:latin typeface="+mn-lt"/>
                <a:ea typeface="+mn-ea"/>
                <a:cs typeface="+mn-cs"/>
              </a:rPr>
              <a:t>introduzido</a:t>
            </a:r>
            <a:r>
              <a:rPr lang="en-DE" sz="1200" kern="1200" dirty="0">
                <a:solidFill>
                  <a:schemeClr val="tx1"/>
                </a:solidFill>
                <a:effectLst/>
                <a:latin typeface="+mn-lt"/>
                <a:ea typeface="+mn-ea"/>
                <a:cs typeface="+mn-cs"/>
              </a:rPr>
              <a:t>, </a:t>
            </a:r>
            <a:r>
              <a:rPr lang="pt-BR" sz="1200" kern="1200" dirty="0">
                <a:solidFill>
                  <a:schemeClr val="tx1"/>
                </a:solidFill>
                <a:effectLst/>
                <a:latin typeface="+mn-lt"/>
                <a:ea typeface="+mn-ea"/>
                <a:cs typeface="+mn-cs"/>
              </a:rPr>
              <a:t>O Método </a:t>
            </a:r>
            <a:r>
              <a:rPr lang="en-DE" sz="1200" kern="1200" dirty="0">
                <a:solidFill>
                  <a:schemeClr val="tx1"/>
                </a:solidFill>
                <a:effectLst/>
                <a:latin typeface="+mn-lt"/>
                <a:ea typeface="+mn-ea"/>
                <a:cs typeface="+mn-cs"/>
              </a:rPr>
              <a:t>do FURO CEGO</a:t>
            </a:r>
            <a:r>
              <a:rPr lang="pt-BR" sz="1200" kern="1200" dirty="0">
                <a:solidFill>
                  <a:schemeClr val="tx1"/>
                </a:solidFill>
                <a:effectLst/>
                <a:latin typeface="+mn-lt"/>
                <a:ea typeface="+mn-ea"/>
                <a:cs typeface="+mn-cs"/>
              </a:rPr>
              <a:t> é uma técnica semi-destrutiva com procedimentos normalizados descritos na norma ASTM E837 - 13a [4]. O procedimento experimental, assim como as etapas de cálculo da medida de tensão residual, estão descritos na norma.</a:t>
            </a:r>
            <a:endParaRPr lang="en-DE" sz="1200" kern="1200" dirty="0">
              <a:solidFill>
                <a:schemeClr val="tx1"/>
              </a:solidFill>
              <a:effectLst/>
              <a:latin typeface="+mn-lt"/>
              <a:ea typeface="+mn-ea"/>
              <a:cs typeface="+mn-cs"/>
            </a:endParaRPr>
          </a:p>
          <a:p>
            <a:endParaRPr lang="en-DE"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Esta técnica consiste na </a:t>
            </a:r>
            <a:r>
              <a:rPr lang="en-DE" sz="1200" kern="1200" dirty="0">
                <a:solidFill>
                  <a:schemeClr val="tx1"/>
                </a:solidFill>
                <a:effectLst/>
                <a:latin typeface="+mn-lt"/>
                <a:ea typeface="+mn-ea"/>
                <a:cs typeface="+mn-cs"/>
              </a:rPr>
              <a:t>FURACAO</a:t>
            </a:r>
            <a:r>
              <a:rPr lang="pt-BR" sz="1200" kern="1200" dirty="0">
                <a:solidFill>
                  <a:schemeClr val="tx1"/>
                </a:solidFill>
                <a:effectLst/>
                <a:latin typeface="+mn-lt"/>
                <a:ea typeface="+mn-ea"/>
                <a:cs typeface="+mn-cs"/>
              </a:rPr>
              <a:t> de um furo em um número pré-definido de etapas. Pode ser um furo cego ou um furo passante. Como conseqüência, há um alívio de tensão localizado que induz deformações ao redor do furo. Após a deformação, o componente atinge novamente o estado de equilíbrio. Uma representação da peça antes da experiência e o estado de equilíbrio final para um caso de carga uniaxial é mostrada na Figura 2-3. A </a:t>
            </a:r>
            <a:r>
              <a:rPr lang="en-DE" sz="1200" kern="1200" dirty="0" err="1">
                <a:solidFill>
                  <a:schemeClr val="tx1"/>
                </a:solidFill>
                <a:effectLst/>
                <a:latin typeface="+mn-lt"/>
                <a:ea typeface="+mn-ea"/>
                <a:cs typeface="+mn-cs"/>
              </a:rPr>
              <a:t>medicao</a:t>
            </a:r>
            <a:r>
              <a:rPr lang="pt-BR" sz="1200" kern="1200" dirty="0">
                <a:solidFill>
                  <a:schemeClr val="tx1"/>
                </a:solidFill>
                <a:effectLst/>
                <a:latin typeface="+mn-lt"/>
                <a:ea typeface="+mn-ea"/>
                <a:cs typeface="+mn-cs"/>
              </a:rPr>
              <a:t> da deformação ocorre na superfície. Após a aquisição da deformação, o cálculo do valor da tensão é </a:t>
            </a:r>
            <a:r>
              <a:rPr lang="en-DE" sz="1200" kern="1200" dirty="0">
                <a:solidFill>
                  <a:schemeClr val="tx1"/>
                </a:solidFill>
                <a:effectLst/>
                <a:latin typeface="+mn-lt"/>
                <a:ea typeface="+mn-ea"/>
                <a:cs typeface="+mn-cs"/>
              </a:rPr>
              <a:t>ENTAO </a:t>
            </a:r>
            <a:r>
              <a:rPr lang="pt-BR" sz="1200" kern="1200" dirty="0">
                <a:solidFill>
                  <a:schemeClr val="tx1"/>
                </a:solidFill>
                <a:effectLst/>
                <a:latin typeface="+mn-lt"/>
                <a:ea typeface="+mn-ea"/>
                <a:cs typeface="+mn-cs"/>
              </a:rPr>
              <a:t>realizado.</a:t>
            </a:r>
          </a:p>
        </p:txBody>
      </p:sp>
    </p:spTree>
    <p:extLst>
      <p:ext uri="{BB962C8B-B14F-4D97-AF65-F5344CB8AC3E}">
        <p14:creationId xmlns:p14="http://schemas.microsoft.com/office/powerpoint/2010/main" val="27370946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marL="0" indent="0">
              <a:buFont typeface="Wingdings" pitchFamily="2" charset="2"/>
              <a:buNone/>
            </a:pPr>
            <a:r>
              <a:rPr lang="en-DE" sz="1200" dirty="0" err="1">
                <a:latin typeface="Times New Roman" panose="02020603050405020304" pitchFamily="18" charset="0"/>
                <a:cs typeface="Times New Roman" panose="02020603050405020304" pitchFamily="18" charset="0"/>
              </a:rPr>
              <a:t>Existem</a:t>
            </a:r>
            <a:r>
              <a:rPr lang="en-DE" sz="1200" dirty="0">
                <a:latin typeface="Times New Roman" panose="02020603050405020304" pitchFamily="18" charset="0"/>
                <a:cs typeface="Times New Roman" panose="02020603050405020304" pitchFamily="18" charset="0"/>
              </a:rPr>
              <a:t> </a:t>
            </a:r>
            <a:r>
              <a:rPr lang="en-DE" sz="1200" dirty="0" err="1">
                <a:latin typeface="Times New Roman" panose="02020603050405020304" pitchFamily="18" charset="0"/>
                <a:cs typeface="Times New Roman" panose="02020603050405020304" pitchFamily="18" charset="0"/>
              </a:rPr>
              <a:t>basicamente</a:t>
            </a:r>
            <a:r>
              <a:rPr lang="en-DE" sz="1200" dirty="0">
                <a:latin typeface="Times New Roman" panose="02020603050405020304" pitchFamily="18" charset="0"/>
                <a:cs typeface="Times New Roman" panose="02020603050405020304" pitchFamily="18" charset="0"/>
              </a:rPr>
              <a:t> </a:t>
            </a:r>
            <a:r>
              <a:rPr lang="pt-BR" sz="1200" dirty="0">
                <a:latin typeface="Times New Roman" panose="02020603050405020304" pitchFamily="18" charset="0"/>
                <a:cs typeface="Times New Roman" panose="02020603050405020304" pitchFamily="18" charset="0"/>
              </a:rPr>
              <a:t>Dois métodos de cálculo: o método uniforme e o método não-uniforme</a:t>
            </a:r>
          </a:p>
          <a:p>
            <a:pPr marL="342900" indent="-342900">
              <a:buFont typeface="Wingdings" pitchFamily="2" charset="2"/>
              <a:buChar char="§"/>
            </a:pPr>
            <a:r>
              <a:rPr lang="pt-BR" sz="1200" dirty="0">
                <a:latin typeface="Times New Roman" panose="02020603050405020304" pitchFamily="18" charset="0"/>
                <a:cs typeface="Times New Roman" panose="02020603050405020304" pitchFamily="18" charset="0"/>
              </a:rPr>
              <a:t>O método uniforme fornece uma média das tensões ao longo da profundidade do </a:t>
            </a:r>
            <a:r>
              <a:rPr lang="en-DE" sz="1200" dirty="0" err="1">
                <a:latin typeface="Times New Roman" panose="02020603050405020304" pitchFamily="18" charset="0"/>
                <a:cs typeface="Times New Roman" panose="02020603050405020304" pitchFamily="18" charset="0"/>
              </a:rPr>
              <a:t>furo</a:t>
            </a:r>
            <a:r>
              <a:rPr lang="pt-BR" sz="1200" dirty="0">
                <a:latin typeface="Times New Roman" panose="02020603050405020304" pitchFamily="18" charset="0"/>
                <a:cs typeface="Times New Roman" panose="02020603050405020304" pitchFamily="18" charset="0"/>
              </a:rPr>
              <a:t> </a:t>
            </a:r>
          </a:p>
          <a:p>
            <a:pPr marL="342900" indent="-342900">
              <a:buFont typeface="Wingdings" pitchFamily="2" charset="2"/>
              <a:buChar char="§"/>
            </a:pPr>
            <a:r>
              <a:rPr lang="pt-BR" sz="1200" dirty="0">
                <a:latin typeface="Times New Roman" panose="02020603050405020304" pitchFamily="18" charset="0"/>
                <a:cs typeface="Times New Roman" panose="02020603050405020304" pitchFamily="18" charset="0"/>
              </a:rPr>
              <a:t>Uma melhoria no procedimento de computação resultou no método não uniforme</a:t>
            </a:r>
          </a:p>
          <a:p>
            <a:pPr marL="342900" indent="-342900">
              <a:buFont typeface="Wingdings" pitchFamily="2" charset="2"/>
              <a:buChar char="§"/>
            </a:pPr>
            <a:r>
              <a:rPr lang="pt-BR" sz="1200" dirty="0">
                <a:latin typeface="Times New Roman" panose="02020603050405020304" pitchFamily="18" charset="0"/>
                <a:cs typeface="Times New Roman" panose="02020603050405020304" pitchFamily="18" charset="0"/>
              </a:rPr>
              <a:t>As relações matemáticas são consideradas neste processo com base na teoria da elasticidade</a:t>
            </a:r>
          </a:p>
        </p:txBody>
      </p:sp>
    </p:spTree>
    <p:extLst>
      <p:ext uri="{BB962C8B-B14F-4D97-AF65-F5344CB8AC3E}">
        <p14:creationId xmlns:p14="http://schemas.microsoft.com/office/powerpoint/2010/main" val="2262086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pt-BR" dirty="0"/>
                  <a:t>Com a ajuda do método de elementos finitos é possível obter </a:t>
                </a:r>
                <a:r>
                  <a:rPr lang="en-DE" dirty="0" err="1"/>
                  <a:t>os</a:t>
                </a:r>
                <a:r>
                  <a:rPr lang="en-DE" dirty="0"/>
                  <a:t> </a:t>
                </a:r>
                <a:r>
                  <a:rPr lang="pt-BR" dirty="0"/>
                  <a:t>coeficientes</a:t>
                </a:r>
                <a:r>
                  <a:rPr lang="en-DE" dirty="0"/>
                  <a:t> de </a:t>
                </a:r>
                <a:r>
                  <a:rPr lang="pt-BR" dirty="0"/>
                  <a:t>Calibração</a:t>
                </a:r>
                <a:r>
                  <a:rPr lang="en-DE" dirty="0"/>
                  <a:t>.</a:t>
                </a:r>
                <a:endParaRPr lang="pt-BR" dirty="0"/>
              </a:p>
              <a:p>
                <a:r>
                  <a:rPr lang="pt-BR" dirty="0"/>
                  <a:t>Há duas possibilidades de obter numericamente as tensões ao redor do </a:t>
                </a:r>
                <a:r>
                  <a:rPr lang="en-DE" dirty="0"/>
                  <a:t>FURO</a:t>
                </a:r>
                <a:r>
                  <a:rPr lang="pt-BR" dirty="0"/>
                  <a:t>: </a:t>
                </a:r>
                <a:endParaRPr lang="en-DE" dirty="0"/>
              </a:p>
              <a:p>
                <a:endParaRPr lang="en-DE" dirty="0"/>
              </a:p>
              <a:p>
                <a:pPr marL="228600" indent="-228600">
                  <a:buAutoNum type="alphaLcParenR"/>
                </a:pPr>
                <a:r>
                  <a:rPr lang="pt-BR" dirty="0"/>
                  <a:t>aplicando as tensões nos limites do modelo e subtraindo o modelo com o </a:t>
                </a:r>
                <a:r>
                  <a:rPr lang="en-DE" dirty="0"/>
                  <a:t>FURO</a:t>
                </a:r>
                <a:r>
                  <a:rPr lang="pt-BR" dirty="0"/>
                  <a:t> do modelo sem o </a:t>
                </a:r>
                <a:r>
                  <a:rPr lang="en-DE" dirty="0"/>
                  <a:t>FURO</a:t>
                </a:r>
                <a:r>
                  <a:rPr lang="pt-BR" dirty="0"/>
                  <a:t> e</a:t>
                </a:r>
                <a:endParaRPr lang="en-DE" dirty="0"/>
              </a:p>
              <a:p>
                <a:pPr marL="228600" indent="-228600">
                  <a:buAutoNum type="alphaLcParenR"/>
                </a:pPr>
                <a:r>
                  <a:rPr lang="pt-BR" dirty="0"/>
                  <a:t>aplicando as tensões diretamente na parede do </a:t>
                </a:r>
                <a:r>
                  <a:rPr lang="en-DE" dirty="0"/>
                  <a:t>FURO</a:t>
                </a:r>
                <a:r>
                  <a:rPr lang="pt-BR" dirty="0"/>
                  <a:t> considerando o princípio da </a:t>
                </a:r>
                <a:endParaRPr lang="en-DE" dirty="0"/>
              </a:p>
              <a:p>
                <a:pPr marL="0" indent="0">
                  <a:buNone/>
                </a:pPr>
                <a:endParaRPr lang="en-DE" dirty="0"/>
              </a:p>
              <a:p>
                <a:pPr marL="0" indent="0">
                  <a:buNone/>
                </a:pPr>
                <a:r>
                  <a:rPr lang="pt-BR" dirty="0"/>
                  <a:t>Os coeficientes de calibração são </a:t>
                </a:r>
                <a:r>
                  <a:rPr lang="en-DE" dirty="0" err="1"/>
                  <a:t>adimensionais</a:t>
                </a:r>
                <a:r>
                  <a:rPr lang="en-DE" dirty="0"/>
                  <a:t> </a:t>
                </a:r>
                <a:r>
                  <a:rPr lang="pt-BR" dirty="0"/>
                  <a:t>e apresentam pouca dependência do tipo de material [4]. </a:t>
                </a:r>
              </a:p>
            </p:txBody>
          </p:sp>
        </mc:Choice>
        <mc:Fallback xmlns="">
          <p:sp>
            <p:nvSpPr>
              <p:cNvPr id="3" name="Espaço Reservado para Anotações 2"/>
              <p:cNvSpPr>
                <a:spLocks noGrp="1"/>
              </p:cNvSpPr>
              <p:nvPr>
                <p:ph type="body" idx="1"/>
              </p:nvPr>
            </p:nvSpPr>
            <p:spPr/>
            <p:txBody>
              <a:bodyPr/>
              <a:lstStyle/>
              <a:p>
                <a:r>
                  <a:rPr lang="de-DE" dirty="0" smtClean="0"/>
                  <a:t>No passado era obtido experimentalmente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are two possibilities to obtain numerically the strains around the hole: a) applying the stresses at the boundaries of the model and subtracting the model with the hole from the model without the hole and b) applying the stresses directly at the hole wall considering the superposition principle (Figure 2‑11a-c). </a:t>
                </a:r>
                <a:r>
                  <a:rPr lang="pt-BR" sz="1200" kern="1200" dirty="0" err="1" smtClean="0">
                    <a:solidFill>
                      <a:schemeClr val="tx1"/>
                    </a:solidFill>
                    <a:effectLst/>
                    <a:latin typeface="+mn-lt"/>
                    <a:ea typeface="+mn-ea"/>
                    <a:cs typeface="+mn-cs"/>
                  </a:rPr>
                  <a:t>This</a:t>
                </a:r>
                <a:r>
                  <a:rPr lang="pt-BR" sz="1200" kern="1200" dirty="0" smtClean="0">
                    <a:solidFill>
                      <a:schemeClr val="tx1"/>
                    </a:solidFill>
                    <a:effectLst/>
                    <a:latin typeface="+mn-lt"/>
                    <a:ea typeface="+mn-ea"/>
                    <a:cs typeface="+mn-cs"/>
                  </a:rPr>
                  <a:t> </a:t>
                </a:r>
                <a:r>
                  <a:rPr lang="pt-BR" sz="1200" kern="1200" dirty="0" err="1" smtClean="0">
                    <a:solidFill>
                      <a:schemeClr val="tx1"/>
                    </a:solidFill>
                    <a:effectLst/>
                    <a:latin typeface="+mn-lt"/>
                    <a:ea typeface="+mn-ea"/>
                    <a:cs typeface="+mn-cs"/>
                  </a:rPr>
                  <a:t>principle</a:t>
                </a:r>
                <a:r>
                  <a:rPr lang="pt-BR" sz="1200" kern="1200" dirty="0" smtClean="0">
                    <a:solidFill>
                      <a:schemeClr val="tx1"/>
                    </a:solidFill>
                    <a:effectLst/>
                    <a:latin typeface="+mn-lt"/>
                    <a:ea typeface="+mn-ea"/>
                    <a:cs typeface="+mn-cs"/>
                  </a:rPr>
                  <a:t> </a:t>
                </a:r>
                <a:r>
                  <a:rPr lang="pt-BR" sz="1200" kern="1200" dirty="0" err="1" smtClean="0">
                    <a:solidFill>
                      <a:schemeClr val="tx1"/>
                    </a:solidFill>
                    <a:effectLst/>
                    <a:latin typeface="+mn-lt"/>
                    <a:ea typeface="+mn-ea"/>
                    <a:cs typeface="+mn-cs"/>
                  </a:rPr>
                  <a:t>considers</a:t>
                </a:r>
                <a:r>
                  <a:rPr lang="pt-BR" sz="1200" kern="1200" dirty="0" smtClean="0">
                    <a:solidFill>
                      <a:schemeClr val="tx1"/>
                    </a:solidFill>
                    <a:effectLst/>
                    <a:latin typeface="+mn-lt"/>
                    <a:ea typeface="+mn-ea"/>
                    <a:cs typeface="+mn-cs"/>
                  </a:rPr>
                  <a:t> </a:t>
                </a:r>
                <a:r>
                  <a:rPr lang="pt-BR" sz="1200" kern="1200" dirty="0" err="1" smtClean="0">
                    <a:solidFill>
                      <a:schemeClr val="tx1"/>
                    </a:solidFill>
                    <a:effectLst/>
                    <a:latin typeface="+mn-lt"/>
                    <a:ea typeface="+mn-ea"/>
                    <a:cs typeface="+mn-cs"/>
                  </a:rPr>
                  <a:t>the</a:t>
                </a:r>
                <a:r>
                  <a:rPr lang="pt-BR" sz="1200" kern="1200" dirty="0" smtClean="0">
                    <a:solidFill>
                      <a:schemeClr val="tx1"/>
                    </a:solidFill>
                    <a:effectLst/>
                    <a:latin typeface="+mn-lt"/>
                    <a:ea typeface="+mn-ea"/>
                    <a:cs typeface="+mn-cs"/>
                  </a:rPr>
                  <a:t> </a:t>
                </a:r>
                <a:r>
                  <a:rPr lang="pt-BR" sz="1200" kern="1200" dirty="0" err="1" smtClean="0">
                    <a:solidFill>
                      <a:schemeClr val="tx1"/>
                    </a:solidFill>
                    <a:effectLst/>
                    <a:latin typeface="+mn-lt"/>
                    <a:ea typeface="+mn-ea"/>
                    <a:cs typeface="+mn-cs"/>
                  </a:rPr>
                  <a:t>assumption</a:t>
                </a:r>
                <a:r>
                  <a:rPr lang="pt-BR" sz="1200" kern="1200" dirty="0" smtClean="0">
                    <a:solidFill>
                      <a:schemeClr val="tx1"/>
                    </a:solidFill>
                    <a:effectLst/>
                    <a:latin typeface="+mn-lt"/>
                    <a:ea typeface="+mn-ea"/>
                    <a:cs typeface="+mn-cs"/>
                  </a:rPr>
                  <a:t> </a:t>
                </a:r>
                <a:r>
                  <a:rPr lang="pt-BR" sz="1200" kern="1200" dirty="0" err="1" smtClean="0">
                    <a:solidFill>
                      <a:schemeClr val="tx1"/>
                    </a:solidFill>
                    <a:effectLst/>
                    <a:latin typeface="+mn-lt"/>
                    <a:ea typeface="+mn-ea"/>
                    <a:cs typeface="+mn-cs"/>
                  </a:rPr>
                  <a:t>of</a:t>
                </a:r>
                <a:r>
                  <a:rPr lang="pt-BR" sz="1200" kern="1200" dirty="0" smtClean="0">
                    <a:solidFill>
                      <a:schemeClr val="tx1"/>
                    </a:solidFill>
                    <a:effectLst/>
                    <a:latin typeface="+mn-lt"/>
                    <a:ea typeface="+mn-ea"/>
                    <a:cs typeface="+mn-cs"/>
                  </a:rPr>
                  <a:t> </a:t>
                </a:r>
                <a:r>
                  <a:rPr lang="pt-BR" sz="1200" kern="1200" dirty="0" err="1" smtClean="0">
                    <a:solidFill>
                      <a:schemeClr val="tx1"/>
                    </a:solidFill>
                    <a:effectLst/>
                    <a:latin typeface="+mn-lt"/>
                    <a:ea typeface="+mn-ea"/>
                    <a:cs typeface="+mn-cs"/>
                  </a:rPr>
                  <a:t>an</a:t>
                </a:r>
                <a:r>
                  <a:rPr lang="pt-BR" sz="1200" kern="1200" dirty="0" smtClean="0">
                    <a:solidFill>
                      <a:schemeClr val="tx1"/>
                    </a:solidFill>
                    <a:effectLst/>
                    <a:latin typeface="+mn-lt"/>
                    <a:ea typeface="+mn-ea"/>
                    <a:cs typeface="+mn-cs"/>
                  </a:rPr>
                  <a:t> </a:t>
                </a:r>
                <a:r>
                  <a:rPr lang="pt-BR" sz="1200" kern="1200" dirty="0" err="1" smtClean="0">
                    <a:solidFill>
                      <a:schemeClr val="tx1"/>
                    </a:solidFill>
                    <a:effectLst/>
                    <a:latin typeface="+mn-lt"/>
                    <a:ea typeface="+mn-ea"/>
                    <a:cs typeface="+mn-cs"/>
                  </a:rPr>
                  <a:t>elastic</a:t>
                </a:r>
                <a:r>
                  <a:rPr lang="pt-BR" sz="1200" kern="1200" dirty="0" smtClean="0">
                    <a:solidFill>
                      <a:schemeClr val="tx1"/>
                    </a:solidFill>
                    <a:effectLst/>
                    <a:latin typeface="+mn-lt"/>
                    <a:ea typeface="+mn-ea"/>
                    <a:cs typeface="+mn-cs"/>
                  </a:rPr>
                  <a:t> material. For </a:t>
                </a:r>
                <a:r>
                  <a:rPr lang="pt-BR" sz="1200" kern="1200" dirty="0" err="1" smtClean="0">
                    <a:solidFill>
                      <a:schemeClr val="tx1"/>
                    </a:solidFill>
                    <a:effectLst/>
                    <a:latin typeface="+mn-lt"/>
                    <a:ea typeface="+mn-ea"/>
                    <a:cs typeface="+mn-cs"/>
                  </a:rPr>
                  <a:t>the</a:t>
                </a:r>
                <a:r>
                  <a:rPr lang="pt-BR" sz="1200" kern="1200" dirty="0" smtClean="0">
                    <a:solidFill>
                      <a:schemeClr val="tx1"/>
                    </a:solidFill>
                    <a:effectLst/>
                    <a:latin typeface="+mn-lt"/>
                    <a:ea typeface="+mn-ea"/>
                    <a:cs typeface="+mn-cs"/>
                  </a:rPr>
                  <a:t> non-</a:t>
                </a:r>
                <a:r>
                  <a:rPr lang="pt-BR" sz="1200" kern="1200" dirty="0" err="1" smtClean="0">
                    <a:solidFill>
                      <a:schemeClr val="tx1"/>
                    </a:solidFill>
                    <a:effectLst/>
                    <a:latin typeface="+mn-lt"/>
                    <a:ea typeface="+mn-ea"/>
                    <a:cs typeface="+mn-cs"/>
                  </a:rPr>
                  <a:t>uniform</a:t>
                </a:r>
                <a:r>
                  <a:rPr lang="pt-BR" sz="1200" kern="1200" dirty="0" smtClean="0">
                    <a:solidFill>
                      <a:schemeClr val="tx1"/>
                    </a:solidFill>
                    <a:effectLst/>
                    <a:latin typeface="+mn-lt"/>
                    <a:ea typeface="+mn-ea"/>
                    <a:cs typeface="+mn-cs"/>
                  </a:rPr>
                  <a:t> </a:t>
                </a:r>
                <a:r>
                  <a:rPr lang="pt-BR" sz="1200" kern="1200" dirty="0" err="1" smtClean="0">
                    <a:solidFill>
                      <a:schemeClr val="tx1"/>
                    </a:solidFill>
                    <a:effectLst/>
                    <a:latin typeface="+mn-lt"/>
                    <a:ea typeface="+mn-ea"/>
                    <a:cs typeface="+mn-cs"/>
                  </a:rPr>
                  <a:t>method</a:t>
                </a:r>
                <a:r>
                  <a:rPr lang="pt-BR" sz="1200" kern="1200" dirty="0" smtClean="0">
                    <a:solidFill>
                      <a:schemeClr val="tx1"/>
                    </a:solidFill>
                    <a:effectLst/>
                    <a:latin typeface="+mn-lt"/>
                    <a:ea typeface="+mn-ea"/>
                    <a:cs typeface="+mn-cs"/>
                  </a:rPr>
                  <a:t>, </a:t>
                </a:r>
                <a:r>
                  <a:rPr lang="pt-BR" sz="1200" kern="1200" dirty="0" err="1" smtClean="0">
                    <a:solidFill>
                      <a:schemeClr val="tx1"/>
                    </a:solidFill>
                    <a:effectLst/>
                    <a:latin typeface="+mn-lt"/>
                    <a:ea typeface="+mn-ea"/>
                    <a:cs typeface="+mn-cs"/>
                  </a:rPr>
                  <a:t>the</a:t>
                </a:r>
                <a:r>
                  <a:rPr lang="pt-BR" sz="1200" kern="1200" dirty="0" smtClean="0">
                    <a:solidFill>
                      <a:schemeClr val="tx1"/>
                    </a:solidFill>
                    <a:effectLst/>
                    <a:latin typeface="+mn-lt"/>
                    <a:ea typeface="+mn-ea"/>
                    <a:cs typeface="+mn-cs"/>
                  </a:rPr>
                  <a:t> </a:t>
                </a:r>
                <a:r>
                  <a:rPr lang="pt-BR" sz="1200" kern="1200" dirty="0" err="1" smtClean="0">
                    <a:solidFill>
                      <a:schemeClr val="tx1"/>
                    </a:solidFill>
                    <a:effectLst/>
                    <a:latin typeface="+mn-lt"/>
                    <a:ea typeface="+mn-ea"/>
                    <a:cs typeface="+mn-cs"/>
                  </a:rPr>
                  <a:t>loads</a:t>
                </a:r>
                <a:r>
                  <a:rPr lang="pt-BR" sz="1200" kern="1200" dirty="0" smtClean="0">
                    <a:solidFill>
                      <a:schemeClr val="tx1"/>
                    </a:solidFill>
                    <a:effectLst/>
                    <a:latin typeface="+mn-lt"/>
                    <a:ea typeface="+mn-ea"/>
                    <a:cs typeface="+mn-cs"/>
                  </a:rPr>
                  <a:t> are </a:t>
                </a:r>
                <a:r>
                  <a:rPr lang="pt-BR" sz="1200" kern="1200" dirty="0" err="1" smtClean="0">
                    <a:solidFill>
                      <a:schemeClr val="tx1"/>
                    </a:solidFill>
                    <a:effectLst/>
                    <a:latin typeface="+mn-lt"/>
                    <a:ea typeface="+mn-ea"/>
                    <a:cs typeface="+mn-cs"/>
                  </a:rPr>
                  <a:t>applied</a:t>
                </a:r>
                <a:r>
                  <a:rPr lang="pt-BR" sz="1200" kern="1200" dirty="0" smtClean="0">
                    <a:solidFill>
                      <a:schemeClr val="tx1"/>
                    </a:solidFill>
                    <a:effectLst/>
                    <a:latin typeface="+mn-lt"/>
                    <a:ea typeface="+mn-ea"/>
                    <a:cs typeface="+mn-cs"/>
                  </a:rPr>
                  <a:t> </a:t>
                </a:r>
                <a:r>
                  <a:rPr lang="pt-BR" sz="1200" kern="1200" dirty="0" err="1" smtClean="0">
                    <a:solidFill>
                      <a:schemeClr val="tx1"/>
                    </a:solidFill>
                    <a:effectLst/>
                    <a:latin typeface="+mn-lt"/>
                    <a:ea typeface="+mn-ea"/>
                    <a:cs typeface="+mn-cs"/>
                  </a:rPr>
                  <a:t>directly</a:t>
                </a:r>
                <a:r>
                  <a:rPr lang="pt-BR" sz="1200" kern="1200" dirty="0" smtClean="0">
                    <a:solidFill>
                      <a:schemeClr val="tx1"/>
                    </a:solidFill>
                    <a:effectLst/>
                    <a:latin typeface="+mn-lt"/>
                    <a:ea typeface="+mn-ea"/>
                    <a:cs typeface="+mn-cs"/>
                  </a:rPr>
                  <a:t> </a:t>
                </a:r>
                <a:r>
                  <a:rPr lang="pt-BR" sz="1200" kern="1200" dirty="0" err="1" smtClean="0">
                    <a:solidFill>
                      <a:schemeClr val="tx1"/>
                    </a:solidFill>
                    <a:effectLst/>
                    <a:latin typeface="+mn-lt"/>
                    <a:ea typeface="+mn-ea"/>
                    <a:cs typeface="+mn-cs"/>
                  </a:rPr>
                  <a:t>at</a:t>
                </a:r>
                <a:r>
                  <a:rPr lang="pt-BR" sz="1200" kern="1200" dirty="0" smtClean="0">
                    <a:solidFill>
                      <a:schemeClr val="tx1"/>
                    </a:solidFill>
                    <a:effectLst/>
                    <a:latin typeface="+mn-lt"/>
                    <a:ea typeface="+mn-ea"/>
                    <a:cs typeface="+mn-cs"/>
                  </a:rPr>
                  <a:t> </a:t>
                </a:r>
                <a:r>
                  <a:rPr lang="pt-BR" sz="1200" kern="1200" dirty="0" err="1" smtClean="0">
                    <a:solidFill>
                      <a:schemeClr val="tx1"/>
                    </a:solidFill>
                    <a:effectLst/>
                    <a:latin typeface="+mn-lt"/>
                    <a:ea typeface="+mn-ea"/>
                    <a:cs typeface="+mn-cs"/>
                  </a:rPr>
                  <a:t>the</a:t>
                </a:r>
                <a:r>
                  <a:rPr lang="pt-BR" sz="1200" kern="1200" dirty="0" smtClean="0">
                    <a:solidFill>
                      <a:schemeClr val="tx1"/>
                    </a:solidFill>
                    <a:effectLst/>
                    <a:latin typeface="+mn-lt"/>
                    <a:ea typeface="+mn-ea"/>
                    <a:cs typeface="+mn-cs"/>
                  </a:rPr>
                  <a:t> </a:t>
                </a:r>
                <a:r>
                  <a:rPr lang="pt-BR" sz="1200" kern="1200" dirty="0" err="1" smtClean="0">
                    <a:solidFill>
                      <a:schemeClr val="tx1"/>
                    </a:solidFill>
                    <a:effectLst/>
                    <a:latin typeface="+mn-lt"/>
                    <a:ea typeface="+mn-ea"/>
                    <a:cs typeface="+mn-cs"/>
                  </a:rPr>
                  <a:t>hole</a:t>
                </a:r>
                <a:r>
                  <a:rPr lang="pt-BR" sz="1200" kern="1200" dirty="0" smtClean="0">
                    <a:solidFill>
                      <a:schemeClr val="tx1"/>
                    </a:solidFill>
                    <a:effectLst/>
                    <a:latin typeface="+mn-lt"/>
                    <a:ea typeface="+mn-ea"/>
                    <a:cs typeface="+mn-cs"/>
                  </a:rPr>
                  <a:t> </a:t>
                </a:r>
                <a:r>
                  <a:rPr lang="pt-BR" sz="1200" kern="1200" dirty="0" err="1" smtClean="0">
                    <a:solidFill>
                      <a:schemeClr val="tx1"/>
                    </a:solidFill>
                    <a:effectLst/>
                    <a:latin typeface="+mn-lt"/>
                    <a:ea typeface="+mn-ea"/>
                    <a:cs typeface="+mn-cs"/>
                  </a:rPr>
                  <a:t>wall</a:t>
                </a:r>
                <a:r>
                  <a:rPr lang="pt-BR" sz="1200" kern="1200" dirty="0" smtClean="0">
                    <a:solidFill>
                      <a:schemeClr val="tx1"/>
                    </a:solidFill>
                    <a:effectLst/>
                    <a:latin typeface="+mn-lt"/>
                    <a:ea typeface="+mn-ea"/>
                    <a:cs typeface="+mn-cs"/>
                  </a:rPr>
                  <a:t> </a:t>
                </a:r>
                <a:r>
                  <a:rPr lang="pt-BR" sz="1200" kern="1200" dirty="0" err="1" smtClean="0">
                    <a:solidFill>
                      <a:schemeClr val="tx1"/>
                    </a:solidFill>
                    <a:effectLst/>
                    <a:latin typeface="+mn-lt"/>
                    <a:ea typeface="+mn-ea"/>
                    <a:cs typeface="+mn-cs"/>
                  </a:rPr>
                  <a:t>due</a:t>
                </a:r>
                <a:r>
                  <a:rPr lang="pt-BR" sz="1200" kern="1200" dirty="0" smtClean="0">
                    <a:solidFill>
                      <a:schemeClr val="tx1"/>
                    </a:solidFill>
                    <a:effectLst/>
                    <a:latin typeface="+mn-lt"/>
                    <a:ea typeface="+mn-ea"/>
                    <a:cs typeface="+mn-cs"/>
                  </a:rPr>
                  <a:t> </a:t>
                </a:r>
                <a:r>
                  <a:rPr lang="pt-BR" sz="1200" kern="1200" dirty="0" err="1" smtClean="0">
                    <a:solidFill>
                      <a:schemeClr val="tx1"/>
                    </a:solidFill>
                    <a:effectLst/>
                    <a:latin typeface="+mn-lt"/>
                    <a:ea typeface="+mn-ea"/>
                    <a:cs typeface="+mn-cs"/>
                  </a:rPr>
                  <a:t>to</a:t>
                </a:r>
                <a:r>
                  <a:rPr lang="pt-BR" sz="1200" kern="1200" dirty="0" smtClean="0">
                    <a:solidFill>
                      <a:schemeClr val="tx1"/>
                    </a:solidFill>
                    <a:effectLst/>
                    <a:latin typeface="+mn-lt"/>
                    <a:ea typeface="+mn-ea"/>
                    <a:cs typeface="+mn-cs"/>
                  </a:rPr>
                  <a:t> its </a:t>
                </a:r>
                <a:r>
                  <a:rPr lang="pt-BR" sz="1200" kern="1200" dirty="0" err="1" smtClean="0">
                    <a:solidFill>
                      <a:schemeClr val="tx1"/>
                    </a:solidFill>
                    <a:effectLst/>
                    <a:latin typeface="+mn-lt"/>
                    <a:ea typeface="+mn-ea"/>
                    <a:cs typeface="+mn-cs"/>
                  </a:rPr>
                  <a:t>complexity</a:t>
                </a:r>
                <a:r>
                  <a:rPr lang="pt-BR" sz="1200" kern="1200" dirty="0" smtClean="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Two load cases need to be applied to obtain the coefficient matrix </a:t>
                </a:r>
                <a:r>
                  <a:rPr lang="en-US" sz="1200" b="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and </a:t>
                </a:r>
                <a:r>
                  <a:rPr lang="en-US" sz="1200" b="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The calibration matrix for isotropic stresses (</a:t>
                </a:r>
                <a:r>
                  <a:rPr lang="en-US" sz="1200" b="1" kern="1200" dirty="0">
                    <a:solidFill>
                      <a:schemeClr val="tx1"/>
                    </a:solidFill>
                    <a:effectLst/>
                    <a:latin typeface="+mn-lt"/>
                    <a:ea typeface="+mn-ea"/>
                    <a:cs typeface="+mn-cs"/>
                  </a:rPr>
                  <a:t>a</a:t>
                </a:r>
                <a:r>
                  <a:rPr lang="en-US" sz="1200" kern="1200" dirty="0">
                    <a:solidFill>
                      <a:schemeClr val="tx1"/>
                    </a:solidFill>
                    <a:effectLst/>
                    <a:latin typeface="+mn-lt"/>
                    <a:ea typeface="+mn-ea"/>
                    <a:cs typeface="+mn-cs"/>
                  </a:rPr>
                  <a:t>) is obtained based on the application of an </a:t>
                </a:r>
                <a:r>
                  <a:rPr lang="en-US" sz="1200" kern="1200" dirty="0" err="1">
                    <a:solidFill>
                      <a:schemeClr val="tx1"/>
                    </a:solidFill>
                    <a:effectLst/>
                    <a:latin typeface="+mn-lt"/>
                    <a:ea typeface="+mn-ea"/>
                    <a:cs typeface="+mn-cs"/>
                  </a:rPr>
                  <a:t>equi</a:t>
                </a:r>
                <a:r>
                  <a:rPr lang="en-US" sz="1200" kern="1200" dirty="0">
                    <a:solidFill>
                      <a:schemeClr val="tx1"/>
                    </a:solidFill>
                    <a:effectLst/>
                    <a:latin typeface="+mn-lt"/>
                    <a:ea typeface="+mn-ea"/>
                    <a:cs typeface="+mn-cs"/>
                  </a:rPr>
                  <a:t>-biaxial stress state. The calibration matrix for 45º shear stresses (</a:t>
                </a:r>
                <a:r>
                  <a:rPr lang="en-US" sz="1200" b="1" kern="1200" dirty="0">
                    <a:solidFill>
                      <a:schemeClr val="tx1"/>
                    </a:solidFill>
                    <a:effectLst/>
                    <a:latin typeface="+mn-lt"/>
                    <a:ea typeface="+mn-ea"/>
                    <a:cs typeface="+mn-cs"/>
                  </a:rPr>
                  <a:t>b</a:t>
                </a:r>
                <a:r>
                  <a:rPr lang="en-US" sz="1200" kern="1200" dirty="0">
                    <a:solidFill>
                      <a:schemeClr val="tx1"/>
                    </a:solidFill>
                    <a:effectLst/>
                    <a:latin typeface="+mn-lt"/>
                    <a:ea typeface="+mn-ea"/>
                    <a:cs typeface="+mn-cs"/>
                  </a:rPr>
                  <a:t>) requires the application of a 45º shear case (</a:t>
                </a:r>
                <a:r>
                  <a:rPr lang="pt-BR" sz="1200" i="0" kern="1200">
                    <a:solidFill>
                      <a:schemeClr val="tx1"/>
                    </a:solidFill>
                    <a:effectLst/>
                    <a:latin typeface="+mn-lt"/>
                    <a:ea typeface="+mn-ea"/>
                    <a:cs typeface="+mn-cs"/>
                  </a:rPr>
                  <a:t>𝛺</a:t>
                </a:r>
                <a:r>
                  <a:rPr lang="en-US" sz="1200" i="0" kern="1200">
                    <a:solidFill>
                      <a:schemeClr val="tx1"/>
                    </a:solidFill>
                    <a:effectLst/>
                    <a:latin typeface="+mn-lt"/>
                    <a:ea typeface="+mn-ea"/>
                    <a:cs typeface="+mn-cs"/>
                  </a:rPr>
                  <a:t>=−1, </a:t>
                </a:r>
                <a:r>
                  <a:rPr lang="pt-BR" sz="1200" i="0" kern="1200">
                    <a:solidFill>
                      <a:schemeClr val="tx1"/>
                    </a:solidFill>
                    <a:effectLst/>
                    <a:latin typeface="+mn-lt"/>
                    <a:ea typeface="+mn-ea"/>
                    <a:cs typeface="+mn-cs"/>
                  </a:rPr>
                  <a:t>𝜎</a:t>
                </a:r>
                <a:r>
                  <a:rPr lang="en-US" sz="1200" i="0" kern="1200">
                    <a:solidFill>
                      <a:schemeClr val="tx1"/>
                    </a:solidFill>
                    <a:effectLst/>
                    <a:latin typeface="+mn-lt"/>
                    <a:ea typeface="+mn-ea"/>
                    <a:cs typeface="+mn-cs"/>
                  </a:rPr>
                  <a:t>_1=−</a:t>
                </a:r>
                <a:r>
                  <a:rPr lang="pt-BR" sz="1200" i="0" kern="1200">
                    <a:solidFill>
                      <a:schemeClr val="tx1"/>
                    </a:solidFill>
                    <a:effectLst/>
                    <a:latin typeface="+mn-lt"/>
                    <a:ea typeface="+mn-ea"/>
                    <a:cs typeface="+mn-cs"/>
                  </a:rPr>
                  <a:t>𝜎</a:t>
                </a:r>
                <a:r>
                  <a:rPr lang="en-US" sz="1200" i="0" kern="1200">
                    <a:solidFill>
                      <a:schemeClr val="tx1"/>
                    </a:solidFill>
                    <a:effectLst/>
                    <a:latin typeface="+mn-lt"/>
                    <a:ea typeface="+mn-ea"/>
                    <a:cs typeface="+mn-cs"/>
                  </a:rPr>
                  <a:t>_2)</a:t>
                </a:r>
                <a:r>
                  <a:rPr lang="en-US" sz="1200" kern="1200" dirty="0">
                    <a:solidFill>
                      <a:schemeClr val="tx1"/>
                    </a:solidFill>
                    <a:effectLst/>
                    <a:latin typeface="+mn-lt"/>
                    <a:ea typeface="+mn-ea"/>
                    <a:cs typeface="+mn-cs"/>
                  </a:rPr>
                  <a:t>. The application of this condition at the boundary of the model is straightforward. However, the 45º shear case must be carefully applied at the hole wall. This stress state is generated by the application of two distinct loads at the hole wall: a radial load varying with cos(2</a:t>
                </a:r>
                <a:r>
                  <a:rPr lang="pt-BR" sz="1200" kern="1200" dirty="0">
                    <a:solidFill>
                      <a:schemeClr val="tx1"/>
                    </a:solidFill>
                    <a:effectLst/>
                    <a:latin typeface="+mn-lt"/>
                    <a:ea typeface="+mn-ea"/>
                    <a:cs typeface="+mn-cs"/>
                  </a:rPr>
                  <a:t>θ</a:t>
                </a:r>
                <a:r>
                  <a:rPr lang="en-US" sz="1200" kern="1200" dirty="0">
                    <a:solidFill>
                      <a:schemeClr val="tx1"/>
                    </a:solidFill>
                    <a:effectLst/>
                    <a:latin typeface="+mn-lt"/>
                    <a:ea typeface="+mn-ea"/>
                    <a:cs typeface="+mn-cs"/>
                  </a:rPr>
                  <a:t>) and a tangential load varying with sin(2</a:t>
                </a:r>
                <a:r>
                  <a:rPr lang="pt-BR" sz="1200" kern="1200" dirty="0">
                    <a:solidFill>
                      <a:schemeClr val="tx1"/>
                    </a:solidFill>
                    <a:effectLst/>
                    <a:latin typeface="+mn-lt"/>
                    <a:ea typeface="+mn-ea"/>
                    <a:cs typeface="+mn-cs"/>
                  </a:rPr>
                  <a:t>θ</a:t>
                </a:r>
                <a:r>
                  <a:rPr lang="en-US" sz="1200" kern="1200" dirty="0">
                    <a:solidFill>
                      <a:schemeClr val="tx1"/>
                    </a:solidFill>
                    <a:effectLst/>
                    <a:latin typeface="+mn-lt"/>
                    <a:ea typeface="+mn-ea"/>
                    <a:cs typeface="+mn-cs"/>
                  </a:rPr>
                  <a:t>), as shown in Figure 2‑11c [26]. This stress state is obtained by converting the stresses at the boundaries with the aid of the Mohr circle.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 calibration coefficients are dimensionless and present little dependence on the material type [4]. It has been recently shown that the calibration data can be represented more compactly. Calibration coefficients can be well represented by fifth-degree polynomials. In this case, only 15 numerical coefficients are necessary instead of the 231 coefficients employed in the traditional procedure with 20 increments [20]. </a:t>
                </a:r>
              </a:p>
              <a:p>
                <a:pPr marL="0" marR="0" lvl="0" indent="0" algn="l" defTabSz="914400" rtl="0" eaLnBrk="1" fontAlgn="auto" latinLnBrk="0" hangingPunct="1">
                  <a:lnSpc>
                    <a:spcPct val="100000"/>
                  </a:lnSpc>
                  <a:spcBef>
                    <a:spcPts val="0"/>
                  </a:spcBef>
                  <a:spcAft>
                    <a:spcPts val="0"/>
                  </a:spcAft>
                  <a:buClrTx/>
                  <a:buSzTx/>
                  <a:buFontTx/>
                  <a:buNone/>
                  <a:tabLst/>
                  <a:defRPr/>
                </a:pPr>
                <a:endParaRPr lang="pt-BR"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de-DE" dirty="0" smtClean="0"/>
              </a:p>
              <a:p>
                <a:endParaRPr lang="de-DE" dirty="0"/>
              </a:p>
            </p:txBody>
          </p:sp>
        </mc:Fallback>
      </mc:AlternateContent>
    </p:spTree>
    <p:extLst>
      <p:ext uri="{BB962C8B-B14F-4D97-AF65-F5344CB8AC3E}">
        <p14:creationId xmlns:p14="http://schemas.microsoft.com/office/powerpoint/2010/main" val="35556273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Os orientadores desse Trabalho de curso foram:</a:t>
            </a:r>
            <a:r>
              <a:rPr lang="pt-BR" baseline="0" dirty="0"/>
              <a:t> o professor </a:t>
            </a:r>
            <a:r>
              <a:rPr lang="pt-BR" sz="1200" dirty="0">
                <a:solidFill>
                  <a:srgbClr val="1C1C1C"/>
                </a:solidFill>
                <a:latin typeface="Times New Roman" panose="02020603050405020304" pitchFamily="18" charset="0"/>
                <a:cs typeface="Times New Roman" panose="02020603050405020304" pitchFamily="18" charset="0"/>
              </a:rPr>
              <a:t>Armando Albertazzi como orientador, O</a:t>
            </a:r>
            <a:r>
              <a:rPr lang="pt-BR" sz="1200" baseline="0" dirty="0">
                <a:solidFill>
                  <a:srgbClr val="1C1C1C"/>
                </a:solidFill>
                <a:latin typeface="Times New Roman" panose="02020603050405020304" pitchFamily="18" charset="0"/>
                <a:cs typeface="Times New Roman" panose="02020603050405020304" pitchFamily="18" charset="0"/>
              </a:rPr>
              <a:t> Engenheiro Matias Viotti e o Doutorando e engenheiro Thiago Wilvert.</a:t>
            </a:r>
            <a:endParaRPr lang="pt-BR" dirty="0"/>
          </a:p>
        </p:txBody>
      </p:sp>
    </p:spTree>
    <p:extLst>
      <p:ext uri="{BB962C8B-B14F-4D97-AF65-F5344CB8AC3E}">
        <p14:creationId xmlns:p14="http://schemas.microsoft.com/office/powerpoint/2010/main" val="1945094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 Método dos Elementos Finitos (FEM) é um método numérico para resolver equações diferenciais e é amplamente empregado em muitos campos com o objetivo de encontrar soluções aproximadas para problemas reais contínuos. </a:t>
            </a:r>
            <a:endParaRPr lang="en-DE" dirty="0"/>
          </a:p>
          <a:p>
            <a:endParaRPr lang="en-DE" dirty="0"/>
          </a:p>
          <a:p>
            <a:r>
              <a:rPr lang="pt-BR" dirty="0"/>
              <a:t>Existem diferentes tipos de elementos com 1,2 ou 3 dimensões que podem ser escolhidos de acordo com as necessidades da análise. </a:t>
            </a:r>
            <a:r>
              <a:rPr lang="en-DE" dirty="0" err="1"/>
              <a:t>Pode</a:t>
            </a:r>
            <a:r>
              <a:rPr lang="en-DE" dirty="0"/>
              <a:t> se </a:t>
            </a:r>
            <a:r>
              <a:rPr lang="en-DE" dirty="0" err="1"/>
              <a:t>realizar</a:t>
            </a:r>
            <a:r>
              <a:rPr lang="en-DE" dirty="0"/>
              <a:t> </a:t>
            </a:r>
            <a:r>
              <a:rPr lang="fr-FR" dirty="0"/>
              <a:t>u</a:t>
            </a:r>
            <a:r>
              <a:rPr lang="en-DE" dirty="0"/>
              <a:t>m teste de </a:t>
            </a:r>
            <a:r>
              <a:rPr lang="en-DE" dirty="0" err="1"/>
              <a:t>refino</a:t>
            </a:r>
            <a:r>
              <a:rPr lang="en-DE" dirty="0"/>
              <a:t> de </a:t>
            </a:r>
            <a:r>
              <a:rPr lang="en-DE" dirty="0" err="1"/>
              <a:t>malha</a:t>
            </a:r>
            <a:r>
              <a:rPr lang="en-DE" dirty="0"/>
              <a:t> </a:t>
            </a:r>
            <a:r>
              <a:rPr lang="en-DE" dirty="0" err="1"/>
              <a:t>em</a:t>
            </a:r>
            <a:r>
              <a:rPr lang="en-DE" dirty="0"/>
              <a:t> </a:t>
            </a:r>
            <a:r>
              <a:rPr lang="en-DE" dirty="0" err="1"/>
              <a:t>regioes</a:t>
            </a:r>
            <a:r>
              <a:rPr lang="en-DE" dirty="0"/>
              <a:t> </a:t>
            </a:r>
            <a:r>
              <a:rPr lang="en-DE" dirty="0" err="1"/>
              <a:t>específicas</a:t>
            </a:r>
            <a:r>
              <a:rPr lang="en-DE" dirty="0"/>
              <a:t>  com a </a:t>
            </a:r>
            <a:r>
              <a:rPr lang="en-DE" dirty="0" err="1"/>
              <a:t>variacao</a:t>
            </a:r>
            <a:r>
              <a:rPr lang="en-DE" dirty="0"/>
              <a:t> do </a:t>
            </a:r>
            <a:r>
              <a:rPr lang="en-DE" dirty="0" err="1"/>
              <a:t>tamanho</a:t>
            </a:r>
            <a:r>
              <a:rPr lang="en-DE" dirty="0"/>
              <a:t> e </a:t>
            </a:r>
            <a:r>
              <a:rPr lang="en-DE" dirty="0" err="1"/>
              <a:t>tipo</a:t>
            </a:r>
            <a:r>
              <a:rPr lang="en-DE" dirty="0"/>
              <a:t> de </a:t>
            </a:r>
            <a:r>
              <a:rPr lang="en-DE" dirty="0" err="1"/>
              <a:t>elemento</a:t>
            </a:r>
            <a:r>
              <a:rPr lang="en-DE" dirty="0"/>
              <a:t>.</a:t>
            </a:r>
          </a:p>
          <a:p>
            <a:endParaRPr lang="en-DE" dirty="0"/>
          </a:p>
          <a:p>
            <a:r>
              <a:rPr lang="en-DE" dirty="0"/>
              <a:t>O</a:t>
            </a:r>
            <a:r>
              <a:rPr lang="pt-BR" dirty="0"/>
              <a:t>s pesquisadores </a:t>
            </a:r>
            <a:r>
              <a:rPr lang="en-DE" dirty="0"/>
              <a:t>do MFC </a:t>
            </a:r>
            <a:r>
              <a:rPr lang="pt-BR" dirty="0"/>
              <a:t>geralmente desenvolvem uma malha tridimensional. Devido às condições de simetria e a fim de diminuir o tempo de processamento, apenas um quarto da geometria é comumente simulado. </a:t>
            </a:r>
            <a:endParaRPr lang="en-DE" dirty="0"/>
          </a:p>
          <a:p>
            <a:endParaRPr lang="en-DE" dirty="0"/>
          </a:p>
          <a:p>
            <a:r>
              <a:rPr lang="pt-BR" dirty="0"/>
              <a:t>O software FE é normalmente usado para obter os deslocamentos, que são então convertidos para um valor aproximado de deformação medido p</a:t>
            </a:r>
            <a:r>
              <a:rPr lang="en-DE" dirty="0" err="1"/>
              <a:t>ara</a:t>
            </a:r>
            <a:r>
              <a:rPr lang="pt-BR" dirty="0"/>
              <a:t> cada linha de grade do </a:t>
            </a:r>
            <a:r>
              <a:rPr lang="en-DE" dirty="0" err="1"/>
              <a:t>extensometro</a:t>
            </a:r>
            <a:r>
              <a:rPr lang="en-DE" dirty="0"/>
              <a:t> (virtual).</a:t>
            </a:r>
            <a:endParaRPr lang="de-DE" dirty="0"/>
          </a:p>
        </p:txBody>
      </p:sp>
    </p:spTree>
    <p:extLst>
      <p:ext uri="{BB962C8B-B14F-4D97-AF65-F5344CB8AC3E}">
        <p14:creationId xmlns:p14="http://schemas.microsoft.com/office/powerpoint/2010/main" val="156740991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tensão σ e a </a:t>
            </a:r>
            <a:r>
              <a:rPr lang="en-DE" dirty="0" err="1"/>
              <a:t>deformacao</a:t>
            </a:r>
            <a:r>
              <a:rPr lang="pt-BR" dirty="0"/>
              <a:t> ε têm uma relação não-linear na análise elastoplástica. Como esta relação depende do histórico da deformação do material, forças externas podem ser aplicadas de forma incremental para identificar a variação das deformações e tensões. Esta forma de análise numérica é resolvida iterativamente e pertence à categoria não linear de simulações numéricas [5].</a:t>
            </a:r>
            <a:endParaRPr lang="en-DE" dirty="0"/>
          </a:p>
          <a:p>
            <a:endParaRPr lang="en-DE" dirty="0"/>
          </a:p>
          <a:p>
            <a:r>
              <a:rPr lang="en-DE" dirty="0"/>
              <a:t>A </a:t>
            </a:r>
            <a:r>
              <a:rPr lang="en-DE" dirty="0" err="1"/>
              <a:t>dureza</a:t>
            </a:r>
            <a:r>
              <a:rPr lang="en-DE" dirty="0"/>
              <a:t> </a:t>
            </a:r>
            <a:r>
              <a:rPr lang="pt-BR" dirty="0"/>
              <a:t>isotrópic</a:t>
            </a:r>
            <a:r>
              <a:rPr lang="en-DE" dirty="0"/>
              <a:t>a</a:t>
            </a:r>
            <a:r>
              <a:rPr lang="pt-BR" dirty="0"/>
              <a:t> bilinear é uma técnica amplamente utilizada pelos pesquisadores do HDM [5]. </a:t>
            </a:r>
            <a:endParaRPr lang="en-DE" dirty="0"/>
          </a:p>
          <a:p>
            <a:endParaRPr lang="en-DE" dirty="0"/>
          </a:p>
          <a:p>
            <a:r>
              <a:rPr lang="pt-BR" dirty="0"/>
              <a:t>Na Figura 2.13, é mostrada uma curva tensão-deformação típica para o caso unidimensional de u</a:t>
            </a:r>
            <a:r>
              <a:rPr lang="en-DE" dirty="0"/>
              <a:t>ma </a:t>
            </a:r>
            <a:r>
              <a:rPr lang="fr-FR" dirty="0"/>
              <a:t>D</a:t>
            </a:r>
            <a:r>
              <a:rPr lang="en-DE" dirty="0" err="1"/>
              <a:t>ureza</a:t>
            </a:r>
            <a:r>
              <a:rPr lang="en-DE" dirty="0"/>
              <a:t> </a:t>
            </a:r>
            <a:r>
              <a:rPr lang="pt-BR" dirty="0"/>
              <a:t>isotrópic</a:t>
            </a:r>
            <a:r>
              <a:rPr lang="en-DE" dirty="0"/>
              <a:t>a</a:t>
            </a:r>
            <a:r>
              <a:rPr lang="pt-BR" dirty="0"/>
              <a:t> bilinear. </a:t>
            </a:r>
            <a:endParaRPr lang="en-DE" dirty="0"/>
          </a:p>
          <a:p>
            <a:endParaRPr lang="en-DE" dirty="0"/>
          </a:p>
          <a:p>
            <a:endParaRPr lang="en-DE" dirty="0"/>
          </a:p>
          <a:p>
            <a:r>
              <a:rPr lang="en-DE" dirty="0"/>
              <a:t>**NAO FALAR AQUI MAIS </a:t>
            </a:r>
          </a:p>
          <a:p>
            <a:r>
              <a:rPr lang="pt-BR" dirty="0"/>
              <a:t>A deformação é governada pelo módulo de Young ou módulo elástico (E) até atingir a tensão de </a:t>
            </a:r>
            <a:r>
              <a:rPr lang="en-DE" dirty="0" err="1"/>
              <a:t>escoamento</a:t>
            </a:r>
            <a:r>
              <a:rPr lang="pt-BR" dirty="0"/>
              <a:t> (σ_yield). Seguindo este ponto, o material apresenta comportamento elastoplástico regulado pelo módulo tangente (K^ep). Um módulo tangente equivalente à linha pontilhada representaria um comportamento completamente plástico do material [5].</a:t>
            </a:r>
            <a:endParaRPr lang="de-DE" dirty="0"/>
          </a:p>
        </p:txBody>
      </p:sp>
    </p:spTree>
    <p:extLst>
      <p:ext uri="{BB962C8B-B14F-4D97-AF65-F5344CB8AC3E}">
        <p14:creationId xmlns:p14="http://schemas.microsoft.com/office/powerpoint/2010/main" val="2581774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Espaço Reservado para Anotações 2"/>
              <p:cNvSpPr>
                <a:spLocks noGrp="1"/>
              </p:cNvSpPr>
              <p:nvPr>
                <p:ph type="body" idx="1"/>
              </p:nvPr>
            </p:nvSpPr>
            <p:spPr/>
            <p:txBody>
              <a:bodyPr/>
              <a:lstStyle/>
              <a:p>
                <a:r>
                  <a:rPr lang="en-DE" dirty="0"/>
                  <a:t>o</a:t>
                </a:r>
                <a:r>
                  <a:rPr lang="pt-BR" dirty="0"/>
                  <a:t> </a:t>
                </a:r>
                <a:r>
                  <a:rPr lang="en-DE" dirty="0" err="1"/>
                  <a:t>escoamento</a:t>
                </a:r>
                <a:r>
                  <a:rPr lang="pt-BR" dirty="0"/>
                  <a:t> plástico </a:t>
                </a:r>
                <a:r>
                  <a:rPr lang="en-DE" dirty="0"/>
                  <a:t>proximo a </a:t>
                </a:r>
                <a:r>
                  <a:rPr lang="en-DE" dirty="0" err="1"/>
                  <a:t>regiao</a:t>
                </a:r>
                <a:r>
                  <a:rPr lang="en-DE" dirty="0"/>
                  <a:t> do </a:t>
                </a:r>
                <a:r>
                  <a:rPr lang="en-DE" dirty="0" err="1"/>
                  <a:t>furo</a:t>
                </a:r>
                <a:r>
                  <a:rPr lang="pt-BR" dirty="0"/>
                  <a:t> afeta a medição de níveis</a:t>
                </a:r>
                <a:r>
                  <a:rPr lang="en-DE" dirty="0"/>
                  <a:t> </a:t>
                </a:r>
                <a:r>
                  <a:rPr lang="en-DE" dirty="0" err="1"/>
                  <a:t>elevados</a:t>
                </a:r>
                <a:r>
                  <a:rPr lang="pt-BR" dirty="0"/>
                  <a:t> de tensão. A suposição elástica não é mais aplicável neste cenário. </a:t>
                </a:r>
                <a:endParaRPr lang="en-DE" dirty="0"/>
              </a:p>
              <a:p>
                <a:endParaRPr lang="en-DE" dirty="0"/>
              </a:p>
              <a:p>
                <a:r>
                  <a:rPr lang="pt-BR" dirty="0"/>
                  <a:t>Alguns trabalhos propõem parâmetros de correção para medições de tensão residual </a:t>
                </a:r>
                <a:r>
                  <a:rPr lang="en-DE" dirty="0"/>
                  <a:t>proximo a</a:t>
                </a:r>
                <a:r>
                  <a:rPr lang="pt-BR" dirty="0"/>
                  <a:t> tensão de </a:t>
                </a:r>
                <a:r>
                  <a:rPr lang="en-DE" dirty="0"/>
                  <a:t>ESCOAMENTO</a:t>
                </a:r>
                <a:r>
                  <a:rPr lang="pt-BR" dirty="0"/>
                  <a:t>. O primeiro </a:t>
                </a:r>
                <a:r>
                  <a:rPr lang="en-DE" dirty="0" err="1"/>
                  <a:t>artigo</a:t>
                </a:r>
                <a:r>
                  <a:rPr lang="en-DE" dirty="0"/>
                  <a:t> </a:t>
                </a:r>
                <a:r>
                  <a:rPr lang="pt-BR" dirty="0"/>
                  <a:t>que aborda as repercussões da plasticidade nos cálculos d</a:t>
                </a:r>
                <a:r>
                  <a:rPr lang="en-DE" dirty="0"/>
                  <a:t>o MFC</a:t>
                </a:r>
                <a:r>
                  <a:rPr lang="pt-BR" dirty="0"/>
                  <a:t> apresentou </a:t>
                </a:r>
                <a:r>
                  <a:rPr lang="pt-BR" b="1" dirty="0"/>
                  <a:t>um fator de correção </a:t>
                </a:r>
                <a:r>
                  <a:rPr lang="pt-BR" dirty="0"/>
                  <a:t>uniforme das medições. </a:t>
                </a:r>
                <a:endParaRPr lang="en-DE" dirty="0"/>
              </a:p>
              <a:p>
                <a:endParaRPr lang="en-DE" dirty="0"/>
              </a:p>
              <a:p>
                <a:r>
                  <a:rPr lang="pt-BR" dirty="0"/>
                  <a:t>Para quantificar o </a:t>
                </a:r>
                <a:r>
                  <a:rPr lang="pt-BR" b="1" dirty="0"/>
                  <a:t>efeito da plasticidade </a:t>
                </a:r>
                <a:r>
                  <a:rPr lang="pt-BR" dirty="0"/>
                  <a:t>nos resultados de tensão residual </a:t>
                </a:r>
                <a:r>
                  <a:rPr lang="en-DE" dirty="0"/>
                  <a:t>MFC</a:t>
                </a:r>
                <a:r>
                  <a:rPr lang="pt-BR" dirty="0"/>
                  <a:t>, Beghini et al. [16] propuseram um </a:t>
                </a:r>
                <a:r>
                  <a:rPr lang="pt-BR" b="1" dirty="0"/>
                  <a:t>fator de plasticidade</a:t>
                </a:r>
                <a:r>
                  <a:rPr lang="pt-BR" dirty="0"/>
                  <a:t> </a:t>
                </a:r>
                <a:r>
                  <a:rPr lang="en-DE" dirty="0"/>
                  <a:t>ADIMENSIONAL</a:t>
                </a:r>
                <a:r>
                  <a:rPr lang="pt-BR" dirty="0"/>
                  <a:t>,</a:t>
                </a:r>
                <a:r>
                  <a:rPr lang="en-DE" dirty="0"/>
                  <a:t> </a:t>
                </a:r>
                <a:r>
                  <a:rPr lang="en-DE" dirty="0" err="1"/>
                  <a:t>chamado</a:t>
                </a:r>
                <a:r>
                  <a:rPr lang="en-DE" dirty="0"/>
                  <a:t> de </a:t>
                </a:r>
                <a:r>
                  <a:rPr lang="en-DE" dirty="0" err="1"/>
                  <a:t>fator</a:t>
                </a:r>
                <a:r>
                  <a:rPr lang="en-DE" dirty="0"/>
                  <a:t> de </a:t>
                </a:r>
                <a:r>
                  <a:rPr lang="en-DE" dirty="0" err="1"/>
                  <a:t>plasticidade</a:t>
                </a:r>
                <a:r>
                  <a:rPr lang="en-DE" dirty="0"/>
                  <a:t> f</a:t>
                </a:r>
                <a:endParaRPr lang="pt-BR" dirty="0"/>
              </a:p>
              <a:p>
                <a:endParaRPr lang="de-DE" dirty="0"/>
              </a:p>
            </p:txBody>
          </p:sp>
        </mc:Choice>
        <mc:Fallback xmlns="">
          <p:sp>
            <p:nvSpPr>
              <p:cNvPr id="3" name="Espaço Reservado para Anotaçõ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There are a few works that present correction factors for residual stress measurements near the yielding stress. The first work evaluating the plasticity consequences in the HDM computations proposed a correction factor for uniform measurements. Additionally, it recommended the use of a four-gage rosette to reduce the errors from 20% to 5% for the evaluated residual stresses. A dimensionless loading intensity factor </a:t>
                </a:r>
                <a:r>
                  <a:rPr lang="en-US" sz="1200" i="0" kern="1200">
                    <a:solidFill>
                      <a:schemeClr val="tx1"/>
                    </a:solidFill>
                    <a:effectLst/>
                    <a:latin typeface="+mn-lt"/>
                    <a:ea typeface="+mn-ea"/>
                    <a:cs typeface="+mn-cs"/>
                  </a:rPr>
                  <a:t>𝑓</a:t>
                </a:r>
                <a:r>
                  <a:rPr lang="en-US" sz="1200" kern="1200" dirty="0">
                    <a:solidFill>
                      <a:schemeClr val="tx1"/>
                    </a:solidFill>
                    <a:effectLst/>
                    <a:latin typeface="+mn-lt"/>
                    <a:ea typeface="+mn-ea"/>
                    <a:cs typeface="+mn-cs"/>
                  </a:rPr>
                  <a:t> (Eq. (2‑33)) was also introduced to compare different residual stress levels and loading factors [35]. This dimensionless loading factor is also known as </a:t>
                </a:r>
                <a:r>
                  <a:rPr lang="en-US" sz="1200" kern="1200" dirty="0" err="1">
                    <a:solidFill>
                      <a:schemeClr val="tx1"/>
                    </a:solidFill>
                    <a:effectLst/>
                    <a:latin typeface="+mn-lt"/>
                    <a:ea typeface="+mn-ea"/>
                    <a:cs typeface="+mn-cs"/>
                  </a:rPr>
                  <a:t>Beghini</a:t>
                </a:r>
                <a:r>
                  <a:rPr lang="pt-BR" sz="1200" kern="1200" dirty="0">
                    <a:solidFill>
                      <a:schemeClr val="tx1"/>
                    </a:solidFill>
                    <a:effectLst/>
                    <a:latin typeface="+mn-lt"/>
                    <a:ea typeface="+mn-ea"/>
                    <a:cs typeface="+mn-cs"/>
                  </a:rPr>
                  <a:t>’s </a:t>
                </a:r>
                <a:r>
                  <a:rPr lang="pt-BR" sz="1200" kern="1200" dirty="0" err="1">
                    <a:solidFill>
                      <a:schemeClr val="tx1"/>
                    </a:solidFill>
                    <a:effectLst/>
                    <a:latin typeface="+mn-lt"/>
                    <a:ea typeface="+mn-ea"/>
                    <a:cs typeface="+mn-cs"/>
                  </a:rPr>
                  <a:t>factor</a:t>
                </a:r>
                <a:r>
                  <a:rPr lang="en-US" sz="1200" kern="1200" dirty="0">
                    <a:solidFill>
                      <a:schemeClr val="tx1"/>
                    </a:solidFill>
                    <a:effectLst/>
                    <a:latin typeface="+mn-lt"/>
                    <a:ea typeface="+mn-ea"/>
                    <a:cs typeface="+mn-cs"/>
                  </a:rPr>
                  <a:t>. In this equation, </a:t>
                </a:r>
                <a:r>
                  <a:rPr lang="en-US" sz="1200" i="0" kern="1200">
                    <a:solidFill>
                      <a:schemeClr val="tx1"/>
                    </a:solidFill>
                    <a:effectLst/>
                    <a:latin typeface="+mn-lt"/>
                    <a:ea typeface="+mn-ea"/>
                    <a:cs typeface="+mn-cs"/>
                  </a:rPr>
                  <a:t>σ_eq</a:t>
                </a:r>
                <a:r>
                  <a:rPr lang="en-US" sz="1200" kern="1200" dirty="0">
                    <a:solidFill>
                      <a:schemeClr val="tx1"/>
                    </a:solidFill>
                    <a:effectLst/>
                    <a:latin typeface="+mn-lt"/>
                    <a:ea typeface="+mn-ea"/>
                    <a:cs typeface="+mn-cs"/>
                  </a:rPr>
                  <a:t> represents the Von Mises equivalent stress (Eq. (2‑34)), </a:t>
                </a:r>
                <a:r>
                  <a:rPr lang="en-US" sz="1200" i="0" kern="1200">
                    <a:solidFill>
                      <a:schemeClr val="tx1"/>
                    </a:solidFill>
                    <a:effectLst/>
                    <a:latin typeface="+mn-lt"/>
                    <a:ea typeface="+mn-ea"/>
                    <a:cs typeface="+mn-cs"/>
                  </a:rPr>
                  <a:t>𝜎_𝑒𝑞,𝑖</a:t>
                </a:r>
                <a:r>
                  <a:rPr lang="en-US" sz="1200" kern="1200" dirty="0">
                    <a:solidFill>
                      <a:schemeClr val="tx1"/>
                    </a:solidFill>
                    <a:effectLst/>
                    <a:latin typeface="+mn-lt"/>
                    <a:ea typeface="+mn-ea"/>
                    <a:cs typeface="+mn-cs"/>
                  </a:rPr>
                  <a:t> represents the theoretical stresses at the onset of plasticity for the 2D case, and </a:t>
                </a:r>
                <a:r>
                  <a:rPr lang="en-US" sz="1200" i="0" kern="1200">
                    <a:solidFill>
                      <a:schemeClr val="tx1"/>
                    </a:solidFill>
                    <a:effectLst/>
                    <a:latin typeface="+mn-lt"/>
                    <a:ea typeface="+mn-ea"/>
                    <a:cs typeface="+mn-cs"/>
                  </a:rPr>
                  <a:t>σ_Y</a:t>
                </a:r>
                <a:r>
                  <a:rPr lang="en-US" sz="1200" kern="1200" dirty="0">
                    <a:solidFill>
                      <a:schemeClr val="tx1"/>
                    </a:solidFill>
                    <a:effectLst/>
                    <a:latin typeface="+mn-lt"/>
                    <a:ea typeface="+mn-ea"/>
                    <a:cs typeface="+mn-cs"/>
                  </a:rPr>
                  <a:t> represents the yield stress of the material</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Considering the recommendations presented by </a:t>
                </a:r>
                <a:r>
                  <a:rPr lang="en-US" sz="1200" kern="1200" dirty="0" err="1" smtClean="0">
                    <a:solidFill>
                      <a:schemeClr val="tx1"/>
                    </a:solidFill>
                    <a:effectLst/>
                    <a:latin typeface="+mn-lt"/>
                    <a:ea typeface="+mn-ea"/>
                    <a:cs typeface="+mn-cs"/>
                  </a:rPr>
                  <a:t>Beghini</a:t>
                </a:r>
                <a:r>
                  <a:rPr lang="en-US" sz="1200" kern="1200" dirty="0" smtClean="0">
                    <a:solidFill>
                      <a:schemeClr val="tx1"/>
                    </a:solidFill>
                    <a:effectLst/>
                    <a:latin typeface="+mn-lt"/>
                    <a:ea typeface="+mn-ea"/>
                    <a:cs typeface="+mn-cs"/>
                  </a:rPr>
                  <a:t> in Ref. [35], </a:t>
                </a:r>
                <a:r>
                  <a:rPr lang="en-US" sz="1200" kern="1200" dirty="0" err="1" smtClean="0">
                    <a:solidFill>
                      <a:schemeClr val="tx1"/>
                    </a:solidFill>
                    <a:effectLst/>
                    <a:latin typeface="+mn-lt"/>
                    <a:ea typeface="+mn-ea"/>
                    <a:cs typeface="+mn-cs"/>
                  </a:rPr>
                  <a:t>Vangi</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Tellini</a:t>
                </a:r>
                <a:r>
                  <a:rPr lang="en-US" sz="1200" kern="1200" dirty="0" smtClean="0">
                    <a:solidFill>
                      <a:schemeClr val="tx1"/>
                    </a:solidFill>
                    <a:effectLst/>
                    <a:latin typeface="+mn-lt"/>
                    <a:ea typeface="+mn-ea"/>
                    <a:cs typeface="+mn-cs"/>
                  </a:rPr>
                  <a:t> [5] developed an iterative procedure to compute uniform residual stresses using three or four strain gauges for residual stresses higher than 0.9σ</a:t>
                </a:r>
                <a:r>
                  <a:rPr lang="en-US" sz="1200" kern="1200" baseline="-25000" dirty="0" smtClean="0">
                    <a:solidFill>
                      <a:schemeClr val="tx1"/>
                    </a:solidFill>
                    <a:effectLst/>
                    <a:latin typeface="+mn-lt"/>
                    <a:ea typeface="+mn-ea"/>
                    <a:cs typeface="+mn-cs"/>
                  </a:rPr>
                  <a:t>y</a:t>
                </a:r>
                <a:r>
                  <a:rPr lang="en-US" sz="1200" kern="1200" dirty="0" smtClean="0">
                    <a:solidFill>
                      <a:schemeClr val="tx1"/>
                    </a:solidFill>
                    <a:effectLst/>
                    <a:latin typeface="+mn-lt"/>
                    <a:ea typeface="+mn-ea"/>
                    <a:cs typeface="+mn-cs"/>
                  </a:rPr>
                  <a:t> (90% of the yield strength). The performance of the iterative procedure was excellent for the case of a through-hole on a thin plate under a high residual stress level.</a:t>
                </a:r>
              </a:p>
              <a:p>
                <a:r>
                  <a:rPr lang="en-US" sz="1200" kern="1200" dirty="0" smtClean="0">
                    <a:solidFill>
                      <a:schemeClr val="tx1"/>
                    </a:solidFill>
                    <a:effectLst/>
                    <a:latin typeface="+mn-lt"/>
                    <a:ea typeface="+mn-ea"/>
                    <a:cs typeface="+mn-cs"/>
                  </a:rPr>
                  <a:t>Another procedure for measuring high residual stresses was developed by </a:t>
                </a:r>
                <a:r>
                  <a:rPr lang="en-US" sz="1200" kern="1200" dirty="0" err="1" smtClean="0">
                    <a:solidFill>
                      <a:schemeClr val="tx1"/>
                    </a:solidFill>
                    <a:effectLst/>
                    <a:latin typeface="+mn-lt"/>
                    <a:ea typeface="+mn-ea"/>
                    <a:cs typeface="+mn-cs"/>
                  </a:rPr>
                  <a:t>Beghini</a:t>
                </a:r>
                <a:r>
                  <a:rPr lang="en-US" sz="1200" kern="1200" dirty="0" smtClean="0">
                    <a:solidFill>
                      <a:schemeClr val="tx1"/>
                    </a:solidFill>
                    <a:effectLst/>
                    <a:latin typeface="+mn-lt"/>
                    <a:ea typeface="+mn-ea"/>
                    <a:cs typeface="+mn-cs"/>
                  </a:rPr>
                  <a:t> </a:t>
                </a:r>
                <a:r>
                  <a:rPr lang="en-US" sz="1200" i="1" kern="1200" dirty="0" smtClean="0">
                    <a:solidFill>
                      <a:schemeClr val="tx1"/>
                    </a:solidFill>
                    <a:effectLst/>
                    <a:latin typeface="+mn-lt"/>
                    <a:ea typeface="+mn-ea"/>
                    <a:cs typeface="+mn-cs"/>
                  </a:rPr>
                  <a:t>et al.</a:t>
                </a:r>
                <a:r>
                  <a:rPr lang="en-US" sz="1200" kern="1200" dirty="0" smtClean="0">
                    <a:solidFill>
                      <a:schemeClr val="tx1"/>
                    </a:solidFill>
                    <a:effectLst/>
                    <a:latin typeface="+mn-lt"/>
                    <a:ea typeface="+mn-ea"/>
                    <a:cs typeface="+mn-cs"/>
                  </a:rPr>
                  <a:t> [36]. The procedure considers the plasticity induced by the drilling of the blind hole in four uniform increments. Corrections are applied in the evaluation of the residual stresses based on relations extracted from an extensive database covering different strain hardening ratios, hole diameters and depth, </a:t>
                </a:r>
                <a:r>
                  <a:rPr lang="en-US" sz="1200" kern="1200" dirty="0" err="1" smtClean="0">
                    <a:solidFill>
                      <a:schemeClr val="tx1"/>
                    </a:solidFill>
                    <a:effectLst/>
                    <a:latin typeface="+mn-lt"/>
                    <a:ea typeface="+mn-ea"/>
                    <a:cs typeface="+mn-cs"/>
                  </a:rPr>
                  <a:t>biaxiality</a:t>
                </a:r>
                <a:r>
                  <a:rPr lang="en-US" sz="1200" kern="1200" dirty="0" smtClean="0">
                    <a:solidFill>
                      <a:schemeClr val="tx1"/>
                    </a:solidFill>
                    <a:effectLst/>
                    <a:latin typeface="+mn-lt"/>
                    <a:ea typeface="+mn-ea"/>
                    <a:cs typeface="+mn-cs"/>
                  </a:rPr>
                  <a:t> ratios, plasticity factors, and rosette types. In this case, a more general equation was adopted to relate the elastic loading intensity factor </a:t>
                </a:r>
                <a:r>
                  <a:rPr lang="en-US" sz="1200" i="1" kern="1200" dirty="0" err="1" smtClean="0">
                    <a:solidFill>
                      <a:schemeClr val="tx1"/>
                    </a:solidFill>
                    <a:effectLst/>
                    <a:latin typeface="+mn-lt"/>
                    <a:ea typeface="+mn-ea"/>
                    <a:cs typeface="+mn-cs"/>
                  </a:rPr>
                  <a:t>f</a:t>
                </a:r>
                <a:r>
                  <a:rPr lang="en-US" sz="1200" kern="1200" baseline="-25000" dirty="0" err="1" smtClean="0">
                    <a:solidFill>
                      <a:schemeClr val="tx1"/>
                    </a:solidFill>
                    <a:effectLst/>
                    <a:latin typeface="+mn-lt"/>
                    <a:ea typeface="+mn-ea"/>
                    <a:cs typeface="+mn-cs"/>
                  </a:rPr>
                  <a:t>el</a:t>
                </a:r>
                <a:r>
                  <a:rPr lang="en-US" sz="1200" kern="1200" dirty="0" smtClean="0">
                    <a:solidFill>
                      <a:schemeClr val="tx1"/>
                    </a:solidFill>
                    <a:effectLst/>
                    <a:latin typeface="+mn-lt"/>
                    <a:ea typeface="+mn-ea"/>
                    <a:cs typeface="+mn-cs"/>
                  </a:rPr>
                  <a:t> and the loading intensity factor, as shown in Eq. (2‑35). The elastic intensity factor is obtained through an elastically evaluated plasticity factor. Variables W and µ are obtained with polynomials as a function of the ratio D</a:t>
                </a:r>
                <a:r>
                  <a:rPr lang="en-US" sz="1200" kern="1200" baseline="-25000" dirty="0" smtClean="0">
                    <a:solidFill>
                      <a:schemeClr val="tx1"/>
                    </a:solidFill>
                    <a:effectLst/>
                    <a:latin typeface="+mn-lt"/>
                    <a:ea typeface="+mn-ea"/>
                    <a:cs typeface="+mn-cs"/>
                  </a:rPr>
                  <a:t>0</a:t>
                </a:r>
                <a:r>
                  <a:rPr lang="en-US" sz="1200" kern="1200" dirty="0" smtClean="0">
                    <a:solidFill>
                      <a:schemeClr val="tx1"/>
                    </a:solidFill>
                    <a:effectLst/>
                    <a:latin typeface="+mn-lt"/>
                    <a:ea typeface="+mn-ea"/>
                    <a:cs typeface="+mn-cs"/>
                  </a:rPr>
                  <a:t>/D and the </a:t>
                </a:r>
                <a:r>
                  <a:rPr lang="en-US" sz="1200" kern="1200" dirty="0" err="1" smtClean="0">
                    <a:solidFill>
                      <a:schemeClr val="tx1"/>
                    </a:solidFill>
                    <a:effectLst/>
                    <a:latin typeface="+mn-lt"/>
                    <a:ea typeface="+mn-ea"/>
                    <a:cs typeface="+mn-cs"/>
                  </a:rPr>
                  <a:t>biaxiality</a:t>
                </a:r>
                <a:r>
                  <a:rPr lang="en-US" sz="1200" kern="1200" dirty="0" smtClean="0">
                    <a:solidFill>
                      <a:schemeClr val="tx1"/>
                    </a:solidFill>
                    <a:effectLst/>
                    <a:latin typeface="+mn-lt"/>
                    <a:ea typeface="+mn-ea"/>
                    <a:cs typeface="+mn-cs"/>
                  </a:rPr>
                  <a:t> ratio Ω.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endParaRPr lang="de-DE" dirty="0"/>
              </a:p>
            </p:txBody>
          </p:sp>
        </mc:Fallback>
      </mc:AlternateContent>
    </p:spTree>
    <p:extLst>
      <p:ext uri="{BB962C8B-B14F-4D97-AF65-F5344CB8AC3E}">
        <p14:creationId xmlns:p14="http://schemas.microsoft.com/office/powerpoint/2010/main" val="23602244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As redes neurais artificiais (ANNs) ou redes neurais profundas (DNNs), são um subconjunto do Machine Learning (ML) e são a base dos algoritmos de aprendizado profundo. </a:t>
            </a:r>
            <a:endParaRPr lang="en-DE" dirty="0"/>
          </a:p>
          <a:p>
            <a:endParaRPr lang="en-DE" dirty="0"/>
          </a:p>
          <a:p>
            <a:r>
              <a:rPr lang="pt-BR" dirty="0"/>
              <a:t>Essencialmente, as ANNs são modelos computacionais inspirados na arquitetura do cérebro humano, que podem realizar o reconhecimento de padrões [18]. </a:t>
            </a:r>
            <a:endParaRPr lang="en-DE" dirty="0"/>
          </a:p>
          <a:p>
            <a:r>
              <a:rPr lang="pt-BR" dirty="0"/>
              <a:t>São uma espécie de processamento não-linear que é bem adequado para resolver </a:t>
            </a:r>
            <a:r>
              <a:rPr lang="en-DE" dirty="0" err="1"/>
              <a:t>problemas</a:t>
            </a:r>
            <a:r>
              <a:rPr lang="pt-BR" dirty="0"/>
              <a:t> nos quais a solução não existe como uma relação de forma fechada [7]. </a:t>
            </a:r>
            <a:endParaRPr lang="en-DE" dirty="0"/>
          </a:p>
          <a:p>
            <a:endParaRPr lang="en-DE" dirty="0"/>
          </a:p>
          <a:p>
            <a:r>
              <a:rPr lang="pt-BR" dirty="0"/>
              <a:t>A arquitetura das ANNs consiste basicamente de camadas (e ou camadas ocultas), onde cada camada tem um certo número de neurônios, como mostrado na Figura 2.14. Os neurônios são interligados entre camadas de tal forma que os neurônios podem calcular os valores de entrada, permitindo-lhes enviar os valores de saída para os neurônios de outra camada. Cada neurônio é atribuído com um peso e um viés que são ajustados durante o processo de aprendizagem. As variações no valor do peso alteram a força do sinal do neurônio [19]. Os neurônios têm funções de ativação (somas, sigmóides, etc.) para o cálculo dos valores de entrada [18].</a:t>
            </a:r>
            <a:endParaRPr lang="en-DE" dirty="0"/>
          </a:p>
          <a:p>
            <a:endParaRPr lang="en-DE" dirty="0"/>
          </a:p>
          <a:p>
            <a:r>
              <a:rPr lang="pt-BR" dirty="0"/>
              <a:t>Em geral, o processo de treinamento de uma ANN é realizado minimizando o valor de uma função de erro</a:t>
            </a:r>
            <a:r>
              <a:rPr lang="en-DE" dirty="0"/>
              <a:t>.</a:t>
            </a:r>
            <a:endParaRPr lang="de-DE" dirty="0"/>
          </a:p>
        </p:txBody>
      </p:sp>
    </p:spTree>
    <p:extLst>
      <p:ext uri="{BB962C8B-B14F-4D97-AF65-F5344CB8AC3E}">
        <p14:creationId xmlns:p14="http://schemas.microsoft.com/office/powerpoint/2010/main" val="428386561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DE" dirty="0" err="1"/>
              <a:t>Trabalho</a:t>
            </a:r>
            <a:r>
              <a:rPr lang="en-DE" dirty="0"/>
              <a:t> </a:t>
            </a:r>
            <a:r>
              <a:rPr lang="en-DE" dirty="0" err="1"/>
              <a:t>presentes</a:t>
            </a:r>
            <a:r>
              <a:rPr lang="en-DE" dirty="0"/>
              <a:t> </a:t>
            </a:r>
            <a:r>
              <a:rPr lang="en-DE" dirty="0" err="1"/>
              <a:t>na</a:t>
            </a:r>
            <a:r>
              <a:rPr lang="en-DE" dirty="0"/>
              <a:t> </a:t>
            </a:r>
            <a:r>
              <a:rPr lang="en-DE" dirty="0" err="1"/>
              <a:t>literatura</a:t>
            </a:r>
            <a:r>
              <a:rPr lang="en-DE" dirty="0"/>
              <a:t> </a:t>
            </a:r>
            <a:r>
              <a:rPr lang="pt-BR" dirty="0"/>
              <a:t>indicam que a ANN pode</a:t>
            </a:r>
            <a:r>
              <a:rPr lang="en-DE" dirty="0"/>
              <a:t>m</a:t>
            </a:r>
            <a:r>
              <a:rPr lang="pt-BR" dirty="0"/>
              <a:t> ser usada</a:t>
            </a:r>
            <a:r>
              <a:rPr lang="en-DE" dirty="0"/>
              <a:t>m</a:t>
            </a:r>
            <a:r>
              <a:rPr lang="pt-BR" dirty="0"/>
              <a:t> para </a:t>
            </a:r>
            <a:r>
              <a:rPr lang="en-DE" dirty="0" err="1"/>
              <a:t>predizer</a:t>
            </a:r>
            <a:r>
              <a:rPr lang="pt-BR" dirty="0"/>
              <a:t> tensões residuais</a:t>
            </a:r>
            <a:r>
              <a:rPr lang="en-DE" dirty="0"/>
              <a:t>. </a:t>
            </a:r>
            <a:r>
              <a:rPr lang="pt-BR" dirty="0"/>
              <a:t>Recentemente, os modelos de ANNs foram aplicados no </a:t>
            </a:r>
            <a:r>
              <a:rPr lang="en-DE" dirty="0"/>
              <a:t>MFC</a:t>
            </a:r>
            <a:r>
              <a:rPr lang="pt-BR" dirty="0"/>
              <a:t>. Estas aplicações incluem a previsão de tensões residuais para um estado de tensão equibiaxial</a:t>
            </a:r>
            <a:r>
              <a:rPr lang="en-DE" dirty="0"/>
              <a:t>.</a:t>
            </a:r>
          </a:p>
          <a:p>
            <a:endParaRPr lang="en-DE" dirty="0"/>
          </a:p>
          <a:p>
            <a:r>
              <a:rPr lang="pt-BR" dirty="0"/>
              <a:t>Chupakhin et al. [7] desenvolveram um modelo </a:t>
            </a:r>
            <a:r>
              <a:rPr lang="en-DE" dirty="0"/>
              <a:t>de </a:t>
            </a:r>
            <a:r>
              <a:rPr lang="pt-BR" dirty="0"/>
              <a:t>ANN para calcular um fator de correção para dados de tensão residual próximos à tensão de </a:t>
            </a:r>
            <a:r>
              <a:rPr lang="en-DE" dirty="0" err="1"/>
              <a:t>escoamento</a:t>
            </a:r>
            <a:r>
              <a:rPr lang="pt-BR" dirty="0"/>
              <a:t>. O procedimento de peening por choque a laser foi assumido para fornecer um perfil de tensão equibiaxial. Seguindo uma definição estabelecida para variáveis ou </a:t>
            </a:r>
            <a:r>
              <a:rPr lang="en-DE" dirty="0"/>
              <a:t>features</a:t>
            </a:r>
            <a:r>
              <a:rPr lang="pt-BR" dirty="0"/>
              <a:t> de entrada como mostrado </a:t>
            </a:r>
            <a:r>
              <a:rPr lang="en-DE" dirty="0" err="1"/>
              <a:t>pelas</a:t>
            </a:r>
            <a:r>
              <a:rPr lang="en-DE" dirty="0"/>
              <a:t> </a:t>
            </a:r>
            <a:r>
              <a:rPr lang="en-DE" dirty="0" err="1"/>
              <a:t>equacoes</a:t>
            </a:r>
            <a:r>
              <a:rPr lang="en-DE" dirty="0"/>
              <a:t> no slide, </a:t>
            </a:r>
            <a:r>
              <a:rPr lang="pt-BR" dirty="0"/>
              <a:t>a estratégia apresentada no </a:t>
            </a:r>
            <a:r>
              <a:rPr lang="en-DE" dirty="0" err="1"/>
              <a:t>esquema</a:t>
            </a:r>
            <a:r>
              <a:rPr lang="en-DE" dirty="0"/>
              <a:t> a </a:t>
            </a:r>
            <a:r>
              <a:rPr lang="en-DE" dirty="0" err="1"/>
              <a:t>esquerda</a:t>
            </a:r>
            <a:r>
              <a:rPr lang="en-DE" dirty="0"/>
              <a:t> </a:t>
            </a:r>
            <a:r>
              <a:rPr lang="pt-BR" dirty="0"/>
              <a:t> foi usada para treinar e obter ajustes com o modelo ANN a fim de </a:t>
            </a:r>
            <a:r>
              <a:rPr lang="en-DE" dirty="0" err="1"/>
              <a:t>corrigir</a:t>
            </a:r>
            <a:r>
              <a:rPr lang="pt-BR" dirty="0"/>
              <a:t> os efeitos de plasticidade. </a:t>
            </a:r>
            <a:endParaRPr lang="en-DE" dirty="0"/>
          </a:p>
          <a:p>
            <a:endParaRPr lang="en-DE" dirty="0"/>
          </a:p>
          <a:p>
            <a:r>
              <a:rPr lang="pt-BR" dirty="0"/>
              <a:t>O X </a:t>
            </a:r>
            <a:r>
              <a:rPr lang="en-DE" dirty="0" err="1"/>
              <a:t>na</a:t>
            </a:r>
            <a:r>
              <a:rPr lang="en-DE" dirty="0"/>
              <a:t> E</a:t>
            </a:r>
            <a:r>
              <a:rPr lang="pt-BR" dirty="0"/>
              <a:t>q. representa a matriz do conjunto de dados de valores de entrada, enquanto o Y </a:t>
            </a:r>
            <a:r>
              <a:rPr lang="en-DE" dirty="0" err="1"/>
              <a:t>na</a:t>
            </a:r>
            <a:r>
              <a:rPr lang="pt-BR" dirty="0"/>
              <a:t> Eq. é o vetor da </a:t>
            </a:r>
            <a:r>
              <a:rPr lang="en-DE" dirty="0"/>
              <a:t>label</a:t>
            </a:r>
            <a:r>
              <a:rPr lang="pt-BR" dirty="0"/>
              <a:t> e representa os valores de saída</a:t>
            </a:r>
            <a:r>
              <a:rPr lang="en-DE" dirty="0"/>
              <a:t>.</a:t>
            </a:r>
          </a:p>
        </p:txBody>
      </p:sp>
    </p:spTree>
    <p:extLst>
      <p:ext uri="{BB962C8B-B14F-4D97-AF65-F5344CB8AC3E}">
        <p14:creationId xmlns:p14="http://schemas.microsoft.com/office/powerpoint/2010/main" val="21047050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36140165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DE" dirty="0"/>
              <a:t>Este slide </a:t>
            </a:r>
            <a:r>
              <a:rPr lang="pt-BR" dirty="0"/>
              <a:t>resume o fluxo de dados para o desenvolvimento d</a:t>
            </a:r>
            <a:r>
              <a:rPr lang="en-DE" dirty="0"/>
              <a:t>a METODOLOGIA ADOTADA </a:t>
            </a:r>
            <a:r>
              <a:rPr lang="pt-BR" dirty="0"/>
              <a:t>com os respectivos softwares e materiais empregados.</a:t>
            </a:r>
            <a:endParaRPr lang="en-DE" dirty="0"/>
          </a:p>
          <a:p>
            <a:endParaRPr lang="en-DE" dirty="0"/>
          </a:p>
          <a:p>
            <a:r>
              <a:rPr lang="en-DE" dirty="0"/>
              <a:t>A </a:t>
            </a:r>
            <a:r>
              <a:rPr lang="en-DE" dirty="0" err="1"/>
              <a:t>partir</a:t>
            </a:r>
            <a:r>
              <a:rPr lang="en-DE" dirty="0"/>
              <a:t> dos dados da </a:t>
            </a:r>
            <a:r>
              <a:rPr lang="en-DE" dirty="0" err="1"/>
              <a:t>armadura</a:t>
            </a:r>
            <a:r>
              <a:rPr lang="en-DE" dirty="0"/>
              <a:t> de </a:t>
            </a:r>
            <a:r>
              <a:rPr lang="en-DE" dirty="0" err="1"/>
              <a:t>tensao</a:t>
            </a:r>
            <a:r>
              <a:rPr lang="en-DE" dirty="0"/>
              <a:t>, </a:t>
            </a:r>
            <a:r>
              <a:rPr lang="en-DE" dirty="0" err="1"/>
              <a:t>constriu</a:t>
            </a:r>
            <a:r>
              <a:rPr lang="en-DE" dirty="0"/>
              <a:t>-se a </a:t>
            </a:r>
            <a:r>
              <a:rPr lang="en-DE" dirty="0" err="1"/>
              <a:t>modelo</a:t>
            </a:r>
            <a:r>
              <a:rPr lang="en-DE" dirty="0"/>
              <a:t> de FE e o </a:t>
            </a:r>
            <a:r>
              <a:rPr lang="fr-FR" dirty="0"/>
              <a:t>C</a:t>
            </a:r>
            <a:r>
              <a:rPr lang="en-DE" dirty="0" err="1"/>
              <a:t>ódigo</a:t>
            </a:r>
            <a:r>
              <a:rPr lang="en-DE" dirty="0"/>
              <a:t> para </a:t>
            </a:r>
            <a:r>
              <a:rPr lang="en-DE" dirty="0" err="1"/>
              <a:t>simulacao</a:t>
            </a:r>
            <a:r>
              <a:rPr lang="en-DE" dirty="0"/>
              <a:t> </a:t>
            </a:r>
            <a:r>
              <a:rPr lang="en-DE" dirty="0" err="1"/>
              <a:t>numérica</a:t>
            </a:r>
            <a:r>
              <a:rPr lang="en-DE" dirty="0"/>
              <a:t> dos 420 </a:t>
            </a:r>
            <a:r>
              <a:rPr lang="en-DE" dirty="0" err="1"/>
              <a:t>casos</a:t>
            </a:r>
            <a:r>
              <a:rPr lang="en-DE" dirty="0"/>
              <a:t>, a </a:t>
            </a:r>
            <a:r>
              <a:rPr lang="en-DE" dirty="0" err="1"/>
              <a:t>partir</a:t>
            </a:r>
            <a:r>
              <a:rPr lang="en-DE" dirty="0"/>
              <a:t> dos </a:t>
            </a:r>
            <a:r>
              <a:rPr lang="en-DE" dirty="0" err="1"/>
              <a:t>deslocamentos</a:t>
            </a:r>
            <a:r>
              <a:rPr lang="en-DE" dirty="0"/>
              <a:t> </a:t>
            </a:r>
            <a:r>
              <a:rPr lang="en-DE" dirty="0" err="1"/>
              <a:t>foi</a:t>
            </a:r>
            <a:r>
              <a:rPr lang="en-DE" dirty="0"/>
              <a:t> </a:t>
            </a:r>
            <a:r>
              <a:rPr lang="en-DE" dirty="0" err="1"/>
              <a:t>possível</a:t>
            </a:r>
            <a:r>
              <a:rPr lang="en-DE" dirty="0"/>
              <a:t> </a:t>
            </a:r>
            <a:r>
              <a:rPr lang="en-DE" dirty="0" err="1"/>
              <a:t>calcular</a:t>
            </a:r>
            <a:r>
              <a:rPr lang="en-DE" dirty="0"/>
              <a:t> as tensoes </a:t>
            </a:r>
            <a:r>
              <a:rPr lang="en-DE" dirty="0" err="1"/>
              <a:t>etimadas</a:t>
            </a:r>
            <a:r>
              <a:rPr lang="en-DE" dirty="0"/>
              <a:t> </a:t>
            </a:r>
            <a:r>
              <a:rPr lang="en-DE" dirty="0" err="1"/>
              <a:t>pelo</a:t>
            </a:r>
            <a:r>
              <a:rPr lang="en-DE" dirty="0"/>
              <a:t> MFC via NORMA ASTM E837 13a, </a:t>
            </a:r>
            <a:r>
              <a:rPr lang="en-DE" dirty="0" err="1"/>
              <a:t>por</a:t>
            </a:r>
            <a:r>
              <a:rPr lang="en-DE" dirty="0"/>
              <a:t> </a:t>
            </a:r>
            <a:r>
              <a:rPr lang="en-DE" dirty="0" err="1"/>
              <a:t>meio</a:t>
            </a:r>
            <a:r>
              <a:rPr lang="en-DE" dirty="0"/>
              <a:t> de um script </a:t>
            </a:r>
            <a:r>
              <a:rPr lang="en-DE" dirty="0" err="1"/>
              <a:t>em</a:t>
            </a:r>
            <a:r>
              <a:rPr lang="en-DE" dirty="0"/>
              <a:t> MATLAB. Com </a:t>
            </a:r>
            <a:r>
              <a:rPr lang="en-DE" dirty="0" err="1"/>
              <a:t>os</a:t>
            </a:r>
            <a:r>
              <a:rPr lang="en-DE" dirty="0"/>
              <a:t> </a:t>
            </a:r>
            <a:r>
              <a:rPr lang="en-DE" dirty="0" err="1"/>
              <a:t>resulados</a:t>
            </a:r>
            <a:r>
              <a:rPr lang="en-DE" dirty="0"/>
              <a:t> </a:t>
            </a:r>
            <a:r>
              <a:rPr lang="en-DE" dirty="0" err="1"/>
              <a:t>sistematizads</a:t>
            </a:r>
            <a:r>
              <a:rPr lang="en-DE" dirty="0"/>
              <a:t> </a:t>
            </a:r>
            <a:r>
              <a:rPr lang="en-DE" dirty="0" err="1"/>
              <a:t>passouse</a:t>
            </a:r>
            <a:r>
              <a:rPr lang="en-DE" dirty="0"/>
              <a:t> </a:t>
            </a:r>
            <a:r>
              <a:rPr lang="en-DE" dirty="0" err="1"/>
              <a:t>ao</a:t>
            </a:r>
            <a:r>
              <a:rPr lang="en-DE" dirty="0"/>
              <a:t> </a:t>
            </a:r>
            <a:r>
              <a:rPr lang="en-DE" dirty="0" err="1"/>
              <a:t>preprocessing</a:t>
            </a:r>
            <a:r>
              <a:rPr lang="en-DE" dirty="0"/>
              <a:t> via script </a:t>
            </a:r>
            <a:r>
              <a:rPr lang="en-DE" dirty="0" err="1"/>
              <a:t>em</a:t>
            </a:r>
            <a:r>
              <a:rPr lang="en-DE" dirty="0"/>
              <a:t> Python para o </a:t>
            </a:r>
            <a:r>
              <a:rPr lang="en-DE" dirty="0" err="1"/>
              <a:t>calculo</a:t>
            </a:r>
            <a:r>
              <a:rPr lang="en-DE" dirty="0"/>
              <a:t> dos features. </a:t>
            </a:r>
            <a:r>
              <a:rPr lang="en-DE" dirty="0" err="1"/>
              <a:t>Assim</a:t>
            </a:r>
            <a:r>
              <a:rPr lang="en-DE" dirty="0"/>
              <a:t> as bases de dados </a:t>
            </a:r>
            <a:r>
              <a:rPr lang="en-DE" dirty="0" err="1"/>
              <a:t>foram</a:t>
            </a:r>
            <a:r>
              <a:rPr lang="en-DE" dirty="0"/>
              <a:t> </a:t>
            </a:r>
            <a:r>
              <a:rPr lang="en-DE" dirty="0" err="1"/>
              <a:t>definidas</a:t>
            </a:r>
            <a:r>
              <a:rPr lang="en-DE" dirty="0"/>
              <a:t> e </a:t>
            </a:r>
            <a:r>
              <a:rPr lang="en-DE" dirty="0" err="1"/>
              <a:t>utilizadas</a:t>
            </a:r>
            <a:r>
              <a:rPr lang="en-DE" dirty="0"/>
              <a:t> para o </a:t>
            </a:r>
            <a:r>
              <a:rPr lang="en-DE" dirty="0" err="1"/>
              <a:t>efetivo</a:t>
            </a:r>
            <a:r>
              <a:rPr lang="en-DE" dirty="0"/>
              <a:t> </a:t>
            </a:r>
            <a:r>
              <a:rPr lang="en-DE" dirty="0" err="1"/>
              <a:t>treino</a:t>
            </a:r>
            <a:r>
              <a:rPr lang="en-DE" dirty="0"/>
              <a:t> e teste da </a:t>
            </a:r>
            <a:r>
              <a:rPr lang="en-DE" dirty="0" err="1"/>
              <a:t>redde</a:t>
            </a:r>
            <a:r>
              <a:rPr lang="en-DE" dirty="0"/>
              <a:t> neural de </a:t>
            </a:r>
            <a:r>
              <a:rPr lang="en-DE" dirty="0" err="1"/>
              <a:t>aprendizado</a:t>
            </a:r>
            <a:r>
              <a:rPr lang="en-DE" dirty="0"/>
              <a:t> profundo.</a:t>
            </a:r>
            <a:endParaRPr lang="de-DE" dirty="0"/>
          </a:p>
        </p:txBody>
      </p:sp>
    </p:spTree>
    <p:extLst>
      <p:ext uri="{BB962C8B-B14F-4D97-AF65-F5344CB8AC3E}">
        <p14:creationId xmlns:p14="http://schemas.microsoft.com/office/powerpoint/2010/main" val="353451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Considerando que o perfil de tensão residual é substancialmente </a:t>
            </a:r>
            <a:r>
              <a:rPr lang="pt-BR" b="1" dirty="0"/>
              <a:t>uniaxial</a:t>
            </a:r>
            <a:r>
              <a:rPr lang="pt-BR" dirty="0"/>
              <a:t> na camada </a:t>
            </a:r>
            <a:r>
              <a:rPr lang="pt-BR" b="1" dirty="0"/>
              <a:t>de </a:t>
            </a:r>
            <a:r>
              <a:rPr lang="en-DE" b="1" dirty="0"/>
              <a:t>ARMADURA DE </a:t>
            </a:r>
            <a:r>
              <a:rPr lang="pt-BR" b="1" dirty="0"/>
              <a:t>tração </a:t>
            </a:r>
            <a:r>
              <a:rPr lang="pt-BR" dirty="0"/>
              <a:t>d</a:t>
            </a:r>
            <a:r>
              <a:rPr lang="en-DE" dirty="0" err="1"/>
              <a:t>os</a:t>
            </a:r>
            <a:r>
              <a:rPr lang="pt-BR" dirty="0"/>
              <a:t> risers flexíveis [1], os efeitos de plasticidade nas medições do perfil de tensão residual podem então ser corrigidos usando uma abordagem similar proposta por Chupakhin et al. [7]. </a:t>
            </a:r>
            <a:endParaRPr lang="en-DE" dirty="0"/>
          </a:p>
          <a:p>
            <a:endParaRPr lang="en-DE" dirty="0"/>
          </a:p>
          <a:p>
            <a:r>
              <a:rPr lang="pt-BR" dirty="0"/>
              <a:t>Se o perfil </a:t>
            </a:r>
            <a:r>
              <a:rPr lang="pt-BR" b="1" dirty="0"/>
              <a:t>uniaxial</a:t>
            </a:r>
            <a:r>
              <a:rPr lang="pt-BR" dirty="0"/>
              <a:t> puder ser traduzido para um valor fixo </a:t>
            </a:r>
            <a:r>
              <a:rPr lang="en-DE" dirty="0"/>
              <a:t>OHM</a:t>
            </a:r>
            <a:r>
              <a:rPr lang="pt-BR" dirty="0"/>
              <a:t>= 0 (caso uniaxial), esta abordagem pode então ser estendida para medir as tensões residuais nos </a:t>
            </a:r>
            <a:r>
              <a:rPr lang="en-DE" dirty="0"/>
              <a:t>ARAMES </a:t>
            </a:r>
            <a:r>
              <a:rPr lang="pt-BR" dirty="0"/>
              <a:t>dos risers flexíveis.. </a:t>
            </a:r>
            <a:endParaRPr lang="en-DE" dirty="0"/>
          </a:p>
          <a:p>
            <a:endParaRPr lang="en-DE" dirty="0"/>
          </a:p>
          <a:p>
            <a:r>
              <a:rPr lang="pt-BR" dirty="0"/>
              <a:t>As propriedades do material correspondentes aos </a:t>
            </a:r>
            <a:r>
              <a:rPr lang="en-DE" dirty="0" err="1"/>
              <a:t>arames</a:t>
            </a:r>
            <a:r>
              <a:rPr lang="en-DE" dirty="0"/>
              <a:t> de </a:t>
            </a:r>
            <a:r>
              <a:rPr lang="en-DE" dirty="0" err="1"/>
              <a:t>tracaco</a:t>
            </a:r>
            <a:r>
              <a:rPr lang="en-DE" dirty="0"/>
              <a:t> </a:t>
            </a:r>
            <a:r>
              <a:rPr lang="pt-BR" dirty="0"/>
              <a:t>dos risers flexíveis foram fornecidas pelo</a:t>
            </a:r>
            <a:r>
              <a:rPr lang="en-DE" dirty="0"/>
              <a:t>s</a:t>
            </a:r>
            <a:r>
              <a:rPr lang="pt-BR" dirty="0"/>
              <a:t> pesquisador</a:t>
            </a:r>
            <a:r>
              <a:rPr lang="en-DE" dirty="0"/>
              <a:t>es</a:t>
            </a:r>
            <a:r>
              <a:rPr lang="pt-BR" dirty="0"/>
              <a:t> do LABMETRO, como mostrado na Tabela. Estes valores foram estimados com base no teste de tração realizado </a:t>
            </a:r>
            <a:r>
              <a:rPr lang="en-DE" dirty="0"/>
              <a:t>no </a:t>
            </a:r>
            <a:r>
              <a:rPr lang="en-DE" dirty="0" err="1"/>
              <a:t>projeto</a:t>
            </a:r>
            <a:r>
              <a:rPr lang="en-DE" dirty="0"/>
              <a:t> TRRIFLEX:</a:t>
            </a:r>
            <a:r>
              <a:rPr lang="pt-BR" dirty="0"/>
              <a:t> </a:t>
            </a:r>
            <a:endParaRPr lang="en-DE" dirty="0"/>
          </a:p>
          <a:p>
            <a:endParaRPr lang="en-DE" dirty="0"/>
          </a:p>
          <a:p>
            <a:endParaRPr lang="de-DE" dirty="0"/>
          </a:p>
        </p:txBody>
      </p:sp>
    </p:spTree>
    <p:extLst>
      <p:ext uri="{BB962C8B-B14F-4D97-AF65-F5344CB8AC3E}">
        <p14:creationId xmlns:p14="http://schemas.microsoft.com/office/powerpoint/2010/main" val="223308685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Para construir um modelo ANN, uma grande quantidade de dados deve estar disponível, e isto envolve a realização de várias simulações numéricas com modelos de Elementos Finitos (FE). O desenvolvimento do modelo 3D</a:t>
            </a:r>
            <a:r>
              <a:rPr lang="en-DE" dirty="0"/>
              <a:t> de FEM</a:t>
            </a:r>
            <a:r>
              <a:rPr lang="pt-BR" dirty="0"/>
              <a:t> para a tese foi construído em código Ansys APDL, e o modelo é baseado em </a:t>
            </a:r>
            <a:r>
              <a:rPr lang="en-DE" dirty="0" err="1"/>
              <a:t>trabalhos</a:t>
            </a:r>
            <a:r>
              <a:rPr lang="en-DE" dirty="0"/>
              <a:t> </a:t>
            </a:r>
            <a:r>
              <a:rPr lang="en-DE" dirty="0" err="1"/>
              <a:t>disponíveis</a:t>
            </a:r>
            <a:r>
              <a:rPr lang="en-DE" dirty="0"/>
              <a:t> </a:t>
            </a:r>
            <a:r>
              <a:rPr lang="en-DE" dirty="0" err="1"/>
              <a:t>na</a:t>
            </a:r>
            <a:r>
              <a:rPr lang="en-DE" dirty="0"/>
              <a:t> </a:t>
            </a:r>
            <a:r>
              <a:rPr lang="en-DE" dirty="0" err="1"/>
              <a:t>literatura</a:t>
            </a:r>
            <a:r>
              <a:rPr lang="en-DE" dirty="0"/>
              <a:t> </a:t>
            </a:r>
            <a:r>
              <a:rPr lang="pt-BR" dirty="0"/>
              <a:t>[7], [17], </a:t>
            </a:r>
            <a:r>
              <a:rPr lang="en-DE" dirty="0" err="1"/>
              <a:t>como</a:t>
            </a:r>
            <a:r>
              <a:rPr lang="pt-BR" dirty="0"/>
              <a:t> </a:t>
            </a:r>
            <a:r>
              <a:rPr lang="en-DE" dirty="0" err="1"/>
              <a:t>também</a:t>
            </a:r>
            <a:r>
              <a:rPr lang="en-DE" dirty="0"/>
              <a:t> </a:t>
            </a:r>
            <a:r>
              <a:rPr lang="pt-BR" dirty="0"/>
              <a:t>trabalhos já desenvolvidos nos projetos do LABMETRO.</a:t>
            </a:r>
            <a:endParaRPr lang="en-DE" dirty="0"/>
          </a:p>
          <a:p>
            <a:r>
              <a:rPr lang="pt-BR" dirty="0"/>
              <a:t> 	</a:t>
            </a:r>
            <a:endParaRPr lang="en-DE" dirty="0"/>
          </a:p>
          <a:p>
            <a:r>
              <a:rPr lang="en-DE" dirty="0"/>
              <a:t>O</a:t>
            </a:r>
            <a:r>
              <a:rPr lang="pt-BR" dirty="0"/>
              <a:t> Ansys APDL é a linguagem </a:t>
            </a:r>
            <a:r>
              <a:rPr lang="en-DE" dirty="0" err="1"/>
              <a:t>primitiva</a:t>
            </a:r>
            <a:r>
              <a:rPr lang="pt-BR" dirty="0"/>
              <a:t> e</a:t>
            </a:r>
            <a:r>
              <a:rPr lang="en-DE" dirty="0"/>
              <a:t> </a:t>
            </a:r>
            <a:r>
              <a:rPr lang="pt-BR" dirty="0"/>
              <a:t>pode ser usada para automatizar tarefas ou, no caso desta tese, criar um modelo paramétrico completo.</a:t>
            </a:r>
          </a:p>
          <a:p>
            <a:endParaRPr lang="pt-BR" dirty="0"/>
          </a:p>
          <a:p>
            <a:r>
              <a:rPr lang="en-DE" dirty="0"/>
              <a:t>Na </a:t>
            </a:r>
            <a:r>
              <a:rPr lang="pt-BR" dirty="0"/>
              <a:t>execução de inúmeras simulações, deve-se </a:t>
            </a:r>
            <a:r>
              <a:rPr lang="en-DE" dirty="0" err="1"/>
              <a:t>atentar</a:t>
            </a:r>
            <a:r>
              <a:rPr lang="en-DE" dirty="0"/>
              <a:t> a</a:t>
            </a:r>
            <a:r>
              <a:rPr lang="pt-BR" dirty="0"/>
              <a:t>o tipo de elemento escolhido, bem como ao tamanho do elemento, que definirá diretamente o custo computacional. Um elemento disponível no Ansys APDL e comumente usado na análise HDM é o SOLID 186, Elemento Sólido Estrutural Homogêne</a:t>
            </a:r>
            <a:r>
              <a:rPr lang="en-DE" dirty="0"/>
              <a:t>o. </a:t>
            </a:r>
          </a:p>
          <a:p>
            <a:endParaRPr lang="en-DE" dirty="0"/>
          </a:p>
          <a:p>
            <a:r>
              <a:rPr lang="pt-BR" dirty="0"/>
              <a:t>Neste sentido, foram necessários </a:t>
            </a:r>
            <a:r>
              <a:rPr lang="pt-BR" b="1" dirty="0"/>
              <a:t>testes de refinamento da malha </a:t>
            </a:r>
            <a:r>
              <a:rPr lang="pt-BR" dirty="0"/>
              <a:t>para realizar nas regiões mais próximas ao </a:t>
            </a:r>
            <a:r>
              <a:rPr lang="en-DE" dirty="0" err="1"/>
              <a:t>furo</a:t>
            </a:r>
            <a:r>
              <a:rPr lang="pt-BR" dirty="0"/>
              <a:t> do modelo. Para o modelo 3D, três níveis diferentes de refinamento foram meticulosamente construídos como mostrado n</a:t>
            </a:r>
            <a:r>
              <a:rPr lang="en-DE" dirty="0"/>
              <a:t>o slide.</a:t>
            </a:r>
          </a:p>
          <a:p>
            <a:endParaRPr lang="en-DE" dirty="0"/>
          </a:p>
          <a:p>
            <a:r>
              <a:rPr lang="pt-BR" dirty="0"/>
              <a:t>O código foi construído considerando a subtração de duas soluções geométricas do modelo FE, considerando o princípio da sobreposição como indicado</a:t>
            </a:r>
            <a:r>
              <a:rPr lang="en-DE" dirty="0"/>
              <a:t> </a:t>
            </a:r>
            <a:r>
              <a:rPr lang="en-DE" dirty="0" err="1"/>
              <a:t>anteriormente</a:t>
            </a:r>
            <a:r>
              <a:rPr lang="en-DE" dirty="0"/>
              <a:t>.</a:t>
            </a:r>
          </a:p>
        </p:txBody>
      </p:sp>
    </p:spTree>
    <p:extLst>
      <p:ext uri="{BB962C8B-B14F-4D97-AF65-F5344CB8AC3E}">
        <p14:creationId xmlns:p14="http://schemas.microsoft.com/office/powerpoint/2010/main" val="222912862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Para a execução da simulação utilizando o código paramétrico em linguagem APDL, foi definido um intervalo de valores diferentes para o fator de plasticidade (f) com base nos trabalhos de </a:t>
            </a:r>
            <a:r>
              <a:rPr lang="en-DE" dirty="0" err="1"/>
              <a:t>multiplos</a:t>
            </a:r>
            <a:r>
              <a:rPr lang="en-DE" dirty="0"/>
              <a:t> </a:t>
            </a:r>
            <a:r>
              <a:rPr lang="en-DE" dirty="0" err="1"/>
              <a:t>autores</a:t>
            </a:r>
            <a:r>
              <a:rPr lang="en-DE" dirty="0"/>
              <a:t> </a:t>
            </a:r>
            <a:r>
              <a:rPr lang="pt-BR" dirty="0"/>
              <a:t>[14], [16], e [17]. </a:t>
            </a:r>
            <a:endParaRPr lang="en-DE" dirty="0"/>
          </a:p>
          <a:p>
            <a:endParaRPr lang="en-DE" dirty="0"/>
          </a:p>
          <a:p>
            <a:r>
              <a:rPr lang="pt-BR" dirty="0"/>
              <a:t>No total foram realizadas 420 simulações numéricas, somando mais de 100 horas de tempo de simulação. Para cada 10 simulações, foi empregado um valor </a:t>
            </a:r>
            <a:r>
              <a:rPr lang="en-DE" dirty="0"/>
              <a:t>de </a:t>
            </a:r>
            <a:r>
              <a:rPr lang="pt-BR" dirty="0"/>
              <a:t>f, portanto, foram simulados 42 valores f. Cada simulação representa 1 incremento do processo de </a:t>
            </a:r>
            <a:r>
              <a:rPr lang="en-DE" dirty="0" err="1"/>
              <a:t>furacao</a:t>
            </a:r>
            <a:r>
              <a:rPr lang="pt-BR" dirty="0"/>
              <a:t>. Em um processo de </a:t>
            </a:r>
            <a:r>
              <a:rPr lang="en-DE" dirty="0" err="1"/>
              <a:t>furacao</a:t>
            </a:r>
            <a:r>
              <a:rPr lang="en-DE" dirty="0"/>
              <a:t> </a:t>
            </a:r>
            <a:r>
              <a:rPr lang="pt-BR" dirty="0"/>
              <a:t>d</a:t>
            </a:r>
            <a:r>
              <a:rPr lang="en-DE" dirty="0"/>
              <a:t>a </a:t>
            </a:r>
            <a:r>
              <a:rPr lang="en-DE" dirty="0" err="1"/>
              <a:t>norma</a:t>
            </a:r>
            <a:r>
              <a:rPr lang="pt-BR" dirty="0"/>
              <a:t> ASTM E837 - 13a [6], podem ser escolhidos 10 incrementos.. </a:t>
            </a:r>
            <a:r>
              <a:rPr lang="en-DE" dirty="0"/>
              <a:t>A</a:t>
            </a:r>
            <a:r>
              <a:rPr lang="pt-BR" dirty="0"/>
              <a:t> cada 10 simulações, a condição de carga era a mesma. </a:t>
            </a:r>
            <a:endParaRPr lang="en-DE" dirty="0"/>
          </a:p>
          <a:p>
            <a:endParaRPr lang="en-DE" dirty="0"/>
          </a:p>
          <a:p>
            <a:r>
              <a:rPr lang="pt-BR" dirty="0"/>
              <a:t>A Tabela </a:t>
            </a:r>
            <a:r>
              <a:rPr lang="en-DE" dirty="0"/>
              <a:t>a </a:t>
            </a:r>
            <a:r>
              <a:rPr lang="en-DE" dirty="0" err="1"/>
              <a:t>direita</a:t>
            </a:r>
            <a:r>
              <a:rPr lang="en-DE" dirty="0"/>
              <a:t> </a:t>
            </a:r>
            <a:r>
              <a:rPr lang="pt-BR" dirty="0"/>
              <a:t>é um extrato dos valores de 42 f simulados com suas respectivas condições de carga. A tabela completa pode ser vista no Apêndice C</a:t>
            </a:r>
            <a:r>
              <a:rPr lang="en-DE" dirty="0"/>
              <a:t> do TEXTO</a:t>
            </a:r>
            <a:r>
              <a:rPr lang="pt-BR" dirty="0"/>
              <a:t>.</a:t>
            </a:r>
            <a:endParaRPr lang="en-DE" dirty="0"/>
          </a:p>
          <a:p>
            <a:endParaRPr lang="en-DE" dirty="0"/>
          </a:p>
          <a:p>
            <a:r>
              <a:rPr lang="pt-BR" dirty="0"/>
              <a:t>Em posse dos </a:t>
            </a:r>
            <a:r>
              <a:rPr lang="en-DE" dirty="0"/>
              <a:t>dados resultants </a:t>
            </a:r>
            <a:r>
              <a:rPr lang="pt-BR" dirty="0"/>
              <a:t>foi possível importá-los através de um script </a:t>
            </a:r>
            <a:r>
              <a:rPr lang="en-DE" dirty="0"/>
              <a:t>NO </a:t>
            </a:r>
            <a:r>
              <a:rPr lang="pt-BR" dirty="0"/>
              <a:t>MATLAB,. Este código </a:t>
            </a:r>
            <a:r>
              <a:rPr lang="en-DE" dirty="0" err="1"/>
              <a:t>basicamente</a:t>
            </a:r>
            <a:r>
              <a:rPr lang="en-DE" dirty="0"/>
              <a:t> é a </a:t>
            </a:r>
            <a:r>
              <a:rPr lang="en-DE" dirty="0" err="1"/>
              <a:t>implementacao</a:t>
            </a:r>
            <a:r>
              <a:rPr lang="en-DE" dirty="0"/>
              <a:t> da </a:t>
            </a:r>
            <a:r>
              <a:rPr lang="en-DE" dirty="0" err="1"/>
              <a:t>norma</a:t>
            </a:r>
            <a:r>
              <a:rPr lang="en-DE" dirty="0"/>
              <a:t> e </a:t>
            </a:r>
            <a:r>
              <a:rPr lang="en-DE" dirty="0" err="1"/>
              <a:t>os</a:t>
            </a:r>
            <a:r>
              <a:rPr lang="en-DE" dirty="0"/>
              <a:t> </a:t>
            </a:r>
            <a:r>
              <a:rPr lang="en-DE" dirty="0" err="1"/>
              <a:t>coeficientes</a:t>
            </a:r>
            <a:r>
              <a:rPr lang="en-DE" dirty="0"/>
              <a:t> de </a:t>
            </a:r>
            <a:r>
              <a:rPr lang="en-DE" dirty="0" err="1"/>
              <a:t>calibracao</a:t>
            </a:r>
            <a:r>
              <a:rPr lang="en-DE" dirty="0"/>
              <a:t>, </a:t>
            </a:r>
            <a:r>
              <a:rPr lang="en-DE" dirty="0" err="1"/>
              <a:t>portanto</a:t>
            </a:r>
            <a:r>
              <a:rPr lang="en-DE" dirty="0"/>
              <a:t> </a:t>
            </a:r>
            <a:r>
              <a:rPr lang="en-DE" dirty="0" err="1"/>
              <a:t>ele</a:t>
            </a:r>
            <a:r>
              <a:rPr lang="en-DE" dirty="0"/>
              <a:t> </a:t>
            </a:r>
            <a:r>
              <a:rPr lang="pt-BR" dirty="0"/>
              <a:t>calcula os valores de tensão em função das deformações, que também são calculadas em função dos deslocamentos fornecidos. O código foi fornecido pelo LABMETRO e adaptado para o caso de estudo desta tese. </a:t>
            </a:r>
            <a:endParaRPr lang="en-DE" dirty="0"/>
          </a:p>
          <a:p>
            <a:endParaRPr lang="en-DE" dirty="0"/>
          </a:p>
          <a:p>
            <a:r>
              <a:rPr lang="en-DE" dirty="0"/>
              <a:t>Valore de </a:t>
            </a:r>
            <a:r>
              <a:rPr lang="pt-BR" dirty="0"/>
              <a:t>tensões uniformes e não uniformes foram calculadas</a:t>
            </a:r>
            <a:r>
              <a:rPr lang="en-DE" dirty="0"/>
              <a:t>.</a:t>
            </a:r>
          </a:p>
        </p:txBody>
      </p:sp>
    </p:spTree>
    <p:extLst>
      <p:ext uri="{BB962C8B-B14F-4D97-AF65-F5344CB8AC3E}">
        <p14:creationId xmlns:p14="http://schemas.microsoft.com/office/powerpoint/2010/main" val="2851439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estrutura desta</a:t>
            </a:r>
            <a:r>
              <a:rPr lang="pt-BR" baseline="0" dirty="0"/>
              <a:t> apresentacao se dará da seguinte maneira:</a:t>
            </a:r>
          </a:p>
          <a:p>
            <a:endParaRPr lang="pt-BR" baseline="0" dirty="0"/>
          </a:p>
          <a:p>
            <a:r>
              <a:rPr lang="pt-BR" baseline="0" dirty="0"/>
              <a:t>Uma pequena introducao destacando os objetivos deste trabalho, bem como o problema de pesquisa, em sequencia uma breve revisao bibliográfica do estado da arte, logo após a metodologia utilizada em detalhes será apresentada, seguida dos  resultados e as discussoes. E ao final uma conclusao com sugestoes de trabalhos futuros será descrita. </a:t>
            </a:r>
            <a:endParaRPr lang="pt-BR" dirty="0"/>
          </a:p>
        </p:txBody>
      </p:sp>
    </p:spTree>
    <p:extLst>
      <p:ext uri="{BB962C8B-B14F-4D97-AF65-F5344CB8AC3E}">
        <p14:creationId xmlns:p14="http://schemas.microsoft.com/office/powerpoint/2010/main" val="1898257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A manipulação de dados dos resultados da simulação foi feita </a:t>
            </a:r>
            <a:r>
              <a:rPr lang="en-DE" dirty="0" err="1"/>
              <a:t>em</a:t>
            </a:r>
            <a:r>
              <a:rPr lang="en-DE" dirty="0"/>
              <a:t> </a:t>
            </a:r>
            <a:r>
              <a:rPr lang="en-DE" dirty="0" err="1"/>
              <a:t>Linguagem</a:t>
            </a:r>
            <a:r>
              <a:rPr lang="pt-BR" dirty="0"/>
              <a:t> Python a fim de estabelecer matrizes de dados</a:t>
            </a:r>
            <a:r>
              <a:rPr lang="en-DE" dirty="0"/>
              <a:t> </a:t>
            </a:r>
            <a:r>
              <a:rPr lang="en-DE" dirty="0" err="1"/>
              <a:t>ou</a:t>
            </a:r>
            <a:r>
              <a:rPr lang="en-DE" dirty="0"/>
              <a:t> DATASETS</a:t>
            </a:r>
            <a:r>
              <a:rPr lang="pt-BR" dirty="0"/>
              <a:t>. Estes conjuntos de dados são o principal material que alimenta as ANNs. Tanto para treinamento quanto para testar o modelo </a:t>
            </a:r>
            <a:r>
              <a:rPr lang="en-DE" dirty="0"/>
              <a:t>de </a:t>
            </a:r>
            <a:r>
              <a:rPr lang="pt-BR" dirty="0"/>
              <a:t>ANN.</a:t>
            </a:r>
            <a:endParaRPr lang="en-DE" dirty="0"/>
          </a:p>
          <a:p>
            <a:endParaRPr lang="en-DE" dirty="0"/>
          </a:p>
          <a:p>
            <a:r>
              <a:rPr lang="pt-BR" dirty="0"/>
              <a:t>Sob </a:t>
            </a:r>
            <a:r>
              <a:rPr lang="en-DE" dirty="0" err="1"/>
              <a:t>orientacao</a:t>
            </a:r>
            <a:r>
              <a:rPr lang="en-DE" dirty="0"/>
              <a:t> dos </a:t>
            </a:r>
            <a:r>
              <a:rPr lang="en-DE" dirty="0" err="1"/>
              <a:t>orientadores</a:t>
            </a:r>
            <a:r>
              <a:rPr lang="pt-BR" dirty="0"/>
              <a:t>, dois testes foram estruturados para esta tese de graduação com base na abordagem do trabalho da Chupakhi</a:t>
            </a:r>
            <a:r>
              <a:rPr lang="en-DE" dirty="0"/>
              <a:t>n. O </a:t>
            </a:r>
            <a:r>
              <a:rPr lang="en-DE" dirty="0" err="1"/>
              <a:t>esquema</a:t>
            </a:r>
            <a:r>
              <a:rPr lang="en-DE" dirty="0"/>
              <a:t> do slide </a:t>
            </a:r>
            <a:r>
              <a:rPr lang="pt-BR" dirty="0"/>
              <a:t>ilustra o procedimento.. Observa-se que a abordagem deste autor também foi a de normalizar os valores com </a:t>
            </a:r>
            <a:r>
              <a:rPr lang="en-DE" dirty="0"/>
              <a:t>features</a:t>
            </a:r>
            <a:r>
              <a:rPr lang="pt-BR" dirty="0"/>
              <a:t> de engenharia, como pode ser visto</a:t>
            </a:r>
            <a:r>
              <a:rPr lang="en-DE" dirty="0"/>
              <a:t> </a:t>
            </a:r>
            <a:r>
              <a:rPr lang="en-DE" dirty="0" err="1"/>
              <a:t>nas</a:t>
            </a:r>
            <a:r>
              <a:rPr lang="en-DE" dirty="0"/>
              <a:t> </a:t>
            </a:r>
            <a:r>
              <a:rPr lang="en-DE" dirty="0" err="1"/>
              <a:t>equacoes</a:t>
            </a:r>
            <a:r>
              <a:rPr lang="en-DE" dirty="0"/>
              <a:t> </a:t>
            </a:r>
            <a:r>
              <a:rPr lang="en-DE" dirty="0" err="1"/>
              <a:t>mostradas</a:t>
            </a:r>
            <a:r>
              <a:rPr lang="pt-BR" dirty="0"/>
              <a:t>. O mesmo procedimento foi implementado nesta tese. </a:t>
            </a:r>
            <a:endParaRPr lang="en-DE" dirty="0"/>
          </a:p>
        </p:txBody>
      </p:sp>
    </p:spTree>
    <p:extLst>
      <p:ext uri="{BB962C8B-B14F-4D97-AF65-F5344CB8AC3E}">
        <p14:creationId xmlns:p14="http://schemas.microsoft.com/office/powerpoint/2010/main" val="33039040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Neste teste</a:t>
            </a:r>
            <a:r>
              <a:rPr lang="en-DE" dirty="0"/>
              <a:t> 1</a:t>
            </a:r>
            <a:r>
              <a:rPr lang="pt-BR" dirty="0"/>
              <a:t>, para cada 10 simulações (10 incrementos) com o mesmo valor de f, os valores calculados de σ_(IM,i)^* e σ_(PD,i)^* foram os mesmos para os 10 casos. Os valores de σ_(IM,1)^*,σ_(IM,2)^*,...,σ_(IM,9)^* e ((σ_(IM,10)+〖2 σ〗_yield)/(2.2 σ_yield )) foram calculados de acordo com </a:t>
            </a:r>
            <a:r>
              <a:rPr lang="en-DE" dirty="0" err="1"/>
              <a:t>relacoes</a:t>
            </a:r>
            <a:r>
              <a:rPr lang="en-DE" dirty="0"/>
              <a:t> de </a:t>
            </a:r>
            <a:r>
              <a:rPr lang="en-DE" dirty="0" err="1"/>
              <a:t>Chupakhin</a:t>
            </a:r>
            <a:r>
              <a:rPr lang="pt-BR" dirty="0"/>
              <a:t>, entretanto, como σ_(IM,i) tem o mesmo valor por ser um valor de tensão uniforme ao longo do</a:t>
            </a:r>
            <a:r>
              <a:rPr lang="en-DE" dirty="0"/>
              <a:t> </a:t>
            </a:r>
            <a:r>
              <a:rPr lang="en-DE" dirty="0" err="1"/>
              <a:t>furo</a:t>
            </a:r>
            <a:r>
              <a:rPr lang="pt-BR" dirty="0"/>
              <a:t>, os valores de σ_(IM,i)^* para i=1,2,3,...,9 se tornam iguais a 1</a:t>
            </a:r>
            <a:r>
              <a:rPr lang="en-DE" dirty="0"/>
              <a:t>.</a:t>
            </a:r>
          </a:p>
          <a:p>
            <a:endParaRPr lang="en-DE" dirty="0"/>
          </a:p>
          <a:p>
            <a:r>
              <a:rPr lang="en-DE" dirty="0" err="1"/>
              <a:t>Já</a:t>
            </a:r>
            <a:r>
              <a:rPr lang="en-DE" dirty="0"/>
              <a:t> para </a:t>
            </a:r>
            <a:r>
              <a:rPr lang="pt-BR" dirty="0"/>
              <a:t>a</a:t>
            </a:r>
            <a:r>
              <a:rPr lang="en-DE" dirty="0"/>
              <a:t> base de dados do TESTE 2, </a:t>
            </a:r>
            <a:r>
              <a:rPr lang="pt-BR" dirty="0"/>
              <a:t>para cada 10 simulações (10 incrementos) com o mesmo valor de f, os valores calculados de σ_(IM,i)^* e σ_(PD,i)^* foram os mesmos para os 10 casos. Os valores de σ_(IM,1)^*,σ_(IM,2)^*,...,σ_(IM,9)^*,(σ_(IM,10)+〖2 σ〗_yield)/(2.2 σ_yield ) também foram calculados de acordo com Eq. (2.42) e (2. 43), entretanto, como σ_(IM,i) não tem o mesmo valor por ser um valor de tensão </a:t>
            </a:r>
            <a:r>
              <a:rPr lang="pt-BR" b="1" dirty="0"/>
              <a:t>não uniforme</a:t>
            </a:r>
            <a:r>
              <a:rPr lang="pt-BR" dirty="0"/>
              <a:t> ao longo do </a:t>
            </a:r>
            <a:r>
              <a:rPr lang="en-DE" dirty="0" err="1"/>
              <a:t>furo</a:t>
            </a:r>
            <a:r>
              <a:rPr lang="pt-BR" dirty="0"/>
              <a:t>, os valores de σ_(IM,i)^* para i=1,2,3,...,9 se tornam diferentes de 1. </a:t>
            </a:r>
            <a:endParaRPr lang="en-DE" dirty="0"/>
          </a:p>
          <a:p>
            <a:endParaRPr lang="en-DE" dirty="0"/>
          </a:p>
          <a:p>
            <a:endParaRPr lang="en-DE" dirty="0"/>
          </a:p>
          <a:p>
            <a:r>
              <a:rPr lang="en-DE" dirty="0"/>
              <a:t>O que </a:t>
            </a:r>
            <a:r>
              <a:rPr lang="en-DE" dirty="0" err="1"/>
              <a:t>difere</a:t>
            </a:r>
            <a:r>
              <a:rPr lang="en-DE" dirty="0"/>
              <a:t> entre as 2 bases de dados </a:t>
            </a:r>
            <a:r>
              <a:rPr lang="en-DE" dirty="0" err="1"/>
              <a:t>está</a:t>
            </a:r>
            <a:r>
              <a:rPr lang="en-DE" dirty="0"/>
              <a:t> </a:t>
            </a:r>
            <a:r>
              <a:rPr lang="en-DE" dirty="0" err="1"/>
              <a:t>na</a:t>
            </a:r>
            <a:r>
              <a:rPr lang="en-DE" dirty="0"/>
              <a:t> </a:t>
            </a:r>
            <a:r>
              <a:rPr lang="en-DE" dirty="0" err="1"/>
              <a:t>natureza</a:t>
            </a:r>
            <a:r>
              <a:rPr lang="en-DE" dirty="0"/>
              <a:t> </a:t>
            </a:r>
            <a:r>
              <a:rPr lang="en-DE" dirty="0" err="1"/>
              <a:t>uniforme</a:t>
            </a:r>
            <a:r>
              <a:rPr lang="en-DE" dirty="0"/>
              <a:t> (Test 1 ) e </a:t>
            </a:r>
            <a:r>
              <a:rPr lang="en-DE" dirty="0" err="1"/>
              <a:t>nao-uniforme</a:t>
            </a:r>
            <a:r>
              <a:rPr lang="en-DE" dirty="0"/>
              <a:t> (test 2), para o teste 1 </a:t>
            </a:r>
            <a:r>
              <a:rPr lang="en-DE" dirty="0" err="1"/>
              <a:t>valores</a:t>
            </a:r>
            <a:r>
              <a:rPr lang="en-DE" dirty="0"/>
              <a:t> se </a:t>
            </a:r>
            <a:r>
              <a:rPr lang="en-DE" dirty="0" err="1"/>
              <a:t>repetem</a:t>
            </a:r>
            <a:r>
              <a:rPr lang="en-DE" dirty="0"/>
              <a:t> para </a:t>
            </a:r>
            <a:r>
              <a:rPr lang="en-DE" dirty="0" err="1"/>
              <a:t>maioria</a:t>
            </a:r>
            <a:r>
              <a:rPr lang="en-DE" dirty="0"/>
              <a:t> dos features = a </a:t>
            </a:r>
            <a:r>
              <a:rPr lang="en-DE" dirty="0" err="1"/>
              <a:t>valor</a:t>
            </a:r>
            <a:r>
              <a:rPr lang="en-DE" dirty="0"/>
              <a:t> 1, no test 1, </a:t>
            </a:r>
            <a:r>
              <a:rPr lang="en-DE" dirty="0" err="1"/>
              <a:t>valores</a:t>
            </a:r>
            <a:r>
              <a:rPr lang="en-DE" dirty="0"/>
              <a:t> se </a:t>
            </a:r>
            <a:r>
              <a:rPr lang="en-DE" dirty="0" err="1"/>
              <a:t>repetem</a:t>
            </a:r>
            <a:r>
              <a:rPr lang="en-DE" dirty="0"/>
              <a:t> a </a:t>
            </a:r>
            <a:r>
              <a:rPr lang="en-DE" dirty="0" err="1"/>
              <a:t>cada</a:t>
            </a:r>
            <a:r>
              <a:rPr lang="en-DE" dirty="0"/>
              <a:t> 10 </a:t>
            </a:r>
            <a:r>
              <a:rPr lang="en-DE" dirty="0" err="1"/>
              <a:t>instancias</a:t>
            </a:r>
            <a:r>
              <a:rPr lang="en-DE" dirty="0"/>
              <a:t>.</a:t>
            </a:r>
            <a:endParaRPr lang="de-DE" dirty="0"/>
          </a:p>
        </p:txBody>
      </p:sp>
    </p:spTree>
    <p:extLst>
      <p:ext uri="{BB962C8B-B14F-4D97-AF65-F5344CB8AC3E}">
        <p14:creationId xmlns:p14="http://schemas.microsoft.com/office/powerpoint/2010/main" val="17431705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DE" dirty="0"/>
              <a:t>O</a:t>
            </a:r>
            <a:r>
              <a:rPr lang="pt-BR" dirty="0"/>
              <a:t> processo</a:t>
            </a:r>
            <a:r>
              <a:rPr lang="en-DE" dirty="0"/>
              <a:t> de </a:t>
            </a:r>
            <a:r>
              <a:rPr lang="en-DE" dirty="0" err="1"/>
              <a:t>construcao</a:t>
            </a:r>
            <a:r>
              <a:rPr lang="en-DE" dirty="0"/>
              <a:t> da DANN</a:t>
            </a:r>
            <a:r>
              <a:rPr lang="pt-BR" dirty="0"/>
              <a:t> utiliza diferentes ferramentas matemáticas e computacionais</a:t>
            </a:r>
            <a:r>
              <a:rPr lang="en-DE" dirty="0"/>
              <a:t>.</a:t>
            </a:r>
            <a:endParaRPr lang="en-DE" sz="1800" dirty="0">
              <a:effectLst/>
              <a:latin typeface="Times New Roman" panose="02020603050405020304" pitchFamily="18" charset="0"/>
              <a:ea typeface="Calibri" panose="020F0502020204030204" pitchFamily="34" charset="0"/>
            </a:endParaRPr>
          </a:p>
          <a:p>
            <a:endParaRPr lang="en-DE" sz="1800" dirty="0">
              <a:effectLst/>
              <a:latin typeface="Times New Roman" panose="02020603050405020304" pitchFamily="18" charset="0"/>
            </a:endParaRPr>
          </a:p>
          <a:p>
            <a:r>
              <a:rPr lang="en-DE" dirty="0"/>
              <a:t>U</a:t>
            </a:r>
            <a:r>
              <a:rPr lang="pt-BR" dirty="0"/>
              <a:t>m modelo sequencial </a:t>
            </a:r>
            <a:r>
              <a:rPr lang="en-DE" dirty="0" err="1"/>
              <a:t>foi</a:t>
            </a:r>
            <a:r>
              <a:rPr lang="pt-BR" dirty="0"/>
              <a:t> desenvolvido </a:t>
            </a:r>
            <a:r>
              <a:rPr lang="en-DE" dirty="0" err="1"/>
              <a:t>em</a:t>
            </a:r>
            <a:r>
              <a:rPr lang="pt-BR" dirty="0"/>
              <a:t> código Python usando Keras. </a:t>
            </a:r>
            <a:r>
              <a:rPr lang="en-DE" dirty="0"/>
              <a:t>Este</a:t>
            </a:r>
            <a:r>
              <a:rPr lang="pt-BR" dirty="0"/>
              <a:t> trabalho envolve conceitos de Aprendizagem Profunda. </a:t>
            </a:r>
            <a:r>
              <a:rPr lang="en-DE" dirty="0"/>
              <a:t>No </a:t>
            </a:r>
            <a:r>
              <a:rPr lang="en-DE" dirty="0" err="1"/>
              <a:t>sentido</a:t>
            </a:r>
            <a:r>
              <a:rPr lang="en-DE" dirty="0"/>
              <a:t> que m</a:t>
            </a:r>
            <a:r>
              <a:rPr lang="pt-BR" dirty="0"/>
              <a:t>ais camadas no modelo podem ajudar a resolver a complexidade do problema, o que pode levar a um modelo mais robusto e preciso. Este processo </a:t>
            </a:r>
            <a:r>
              <a:rPr lang="en-DE" dirty="0" err="1"/>
              <a:t>exigiu</a:t>
            </a:r>
            <a:r>
              <a:rPr lang="pt-BR" dirty="0"/>
              <a:t> o uso de TensorFlow</a:t>
            </a:r>
            <a:r>
              <a:rPr lang="en-DE" dirty="0"/>
              <a:t> para lidar com </a:t>
            </a:r>
            <a:r>
              <a:rPr lang="pt-BR" dirty="0"/>
              <a:t>cálculos matemáticos complexos envolvendo matrizes multidimensionais.</a:t>
            </a:r>
            <a:endParaRPr lang="en-DE" dirty="0"/>
          </a:p>
          <a:p>
            <a:endParaRPr lang="en-DE" dirty="0"/>
          </a:p>
          <a:p>
            <a:r>
              <a:rPr lang="en-DE" dirty="0" err="1"/>
              <a:t>Em</a:t>
            </a:r>
            <a:r>
              <a:rPr lang="en-DE" dirty="0"/>
              <a:t> </a:t>
            </a:r>
            <a:r>
              <a:rPr lang="en-DE" dirty="0" err="1"/>
              <a:t>cada</a:t>
            </a:r>
            <a:r>
              <a:rPr lang="en-DE" dirty="0"/>
              <a:t> Teste, a base de dados </a:t>
            </a:r>
            <a:r>
              <a:rPr lang="en-DE" dirty="0" err="1"/>
              <a:t>foi</a:t>
            </a:r>
            <a:r>
              <a:rPr lang="en-DE" dirty="0"/>
              <a:t> </a:t>
            </a:r>
            <a:r>
              <a:rPr lang="en-DE" dirty="0" err="1"/>
              <a:t>dividida</a:t>
            </a:r>
            <a:r>
              <a:rPr lang="en-DE" dirty="0"/>
              <a:t> </a:t>
            </a:r>
            <a:r>
              <a:rPr lang="pt-BR" dirty="0"/>
              <a:t>em dois subconjuntos: o conjunto de treinamento e o conjunto de testes [18]. Como o nome segue, o primeiro subconjunto treinou o modelo de acordo com os valores-alvo apresentados neste conjunto, o segundo subconjunto foi utilizado para testes e validação do modelo</a:t>
            </a:r>
            <a:r>
              <a:rPr lang="en-DE" dirty="0"/>
              <a:t> </a:t>
            </a:r>
            <a:r>
              <a:rPr lang="en-DE" dirty="0" err="1"/>
              <a:t>posteriormente</a:t>
            </a:r>
            <a:r>
              <a:rPr lang="pt-BR" dirty="0"/>
              <a:t>. </a:t>
            </a:r>
            <a:endParaRPr lang="en-DE" dirty="0"/>
          </a:p>
          <a:p>
            <a:endParaRPr lang="en-DE" dirty="0"/>
          </a:p>
          <a:p>
            <a:r>
              <a:rPr lang="pt-BR" dirty="0"/>
              <a:t>foi realizada uma divisão de 90% para treinamento do modelo e 10% para validação ou test</a:t>
            </a:r>
            <a:r>
              <a:rPr lang="en-DE" dirty="0"/>
              <a:t>e </a:t>
            </a:r>
            <a:r>
              <a:rPr lang="pt-BR" dirty="0"/>
              <a:t>para corresponder ao modelo baseado no Chupakhin,</a:t>
            </a:r>
            <a:endParaRPr lang="en-DE" dirty="0"/>
          </a:p>
          <a:p>
            <a:endParaRPr lang="en-DE" dirty="0"/>
          </a:p>
          <a:p>
            <a:r>
              <a:rPr lang="en-DE" dirty="0"/>
              <a:t>N</a:t>
            </a:r>
            <a:r>
              <a:rPr lang="pt-BR" dirty="0"/>
              <a:t>enhum dado experimental </a:t>
            </a:r>
            <a:r>
              <a:rPr lang="en-DE" dirty="0" err="1"/>
              <a:t>foi</a:t>
            </a:r>
            <a:r>
              <a:rPr lang="en-DE" dirty="0"/>
              <a:t> </a:t>
            </a:r>
            <a:r>
              <a:rPr lang="pt-BR" dirty="0"/>
              <a:t> usado para testar ou validar o modelo</a:t>
            </a:r>
            <a:r>
              <a:rPr lang="en-DE" dirty="0"/>
              <a:t>.</a:t>
            </a:r>
          </a:p>
          <a:p>
            <a:endParaRPr lang="pt-BR" dirty="0"/>
          </a:p>
          <a:p>
            <a:r>
              <a:rPr lang="pt-BR" dirty="0"/>
              <a:t>No </a:t>
            </a:r>
            <a:r>
              <a:rPr lang="en-DE" dirty="0" err="1"/>
              <a:t>código</a:t>
            </a:r>
            <a:r>
              <a:rPr lang="pt-BR" dirty="0"/>
              <a:t>, a divisão escolhe os 10% dos valores (42 instâncias) aleatoriamente do banco de dados para manter a consistência da previsão e a generalidade do modelo, evitando um modelo treinado tendencioso.</a:t>
            </a:r>
            <a:endParaRPr lang="en-DE" dirty="0"/>
          </a:p>
          <a:p>
            <a:endParaRPr lang="pt-BR" dirty="0"/>
          </a:p>
          <a:p>
            <a:r>
              <a:rPr lang="pt-BR" dirty="0"/>
              <a:t>A Tabela </a:t>
            </a:r>
            <a:r>
              <a:rPr lang="en-DE" dirty="0"/>
              <a:t>a </a:t>
            </a:r>
            <a:r>
              <a:rPr lang="en-DE" dirty="0" err="1"/>
              <a:t>direita</a:t>
            </a:r>
            <a:r>
              <a:rPr lang="pt-BR" dirty="0"/>
              <a:t> mostra os valores dos parâmetros utilizados na construção e treinamento do modelo DANN. É observável que para os dois testes realizados os parâmetros foram mantidos constantes porque o objetivo era também comparar o desempenho em termos de erros e previsões entre os dois testes.</a:t>
            </a:r>
            <a:endParaRPr lang="en-DE" dirty="0"/>
          </a:p>
          <a:p>
            <a:endParaRPr lang="en-DE" dirty="0"/>
          </a:p>
          <a:p>
            <a:endParaRPr lang="pt-BR" dirty="0"/>
          </a:p>
          <a:p>
            <a:endParaRPr lang="de-DE" dirty="0"/>
          </a:p>
        </p:txBody>
      </p:sp>
    </p:spTree>
    <p:extLst>
      <p:ext uri="{BB962C8B-B14F-4D97-AF65-F5344CB8AC3E}">
        <p14:creationId xmlns:p14="http://schemas.microsoft.com/office/powerpoint/2010/main" val="24659124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Com o objetivo de comparar o desempenho d</a:t>
            </a:r>
            <a:r>
              <a:rPr lang="en-DE" dirty="0"/>
              <a:t>a</a:t>
            </a:r>
            <a:r>
              <a:rPr lang="pt-BR" dirty="0"/>
              <a:t> implementação do modelo DANN, um modelo de Regressão Linear Multivariável (MLR) baseado em equações clássicas foi construído via código.. </a:t>
            </a:r>
            <a:endParaRPr lang="en-DE" dirty="0"/>
          </a:p>
          <a:p>
            <a:endParaRPr lang="en-DE" dirty="0"/>
          </a:p>
          <a:p>
            <a:r>
              <a:rPr lang="pt-BR" dirty="0"/>
              <a:t>o modelo MLR foi implementado em paralelo com o modelo DANN e seguiu o mesmo procedimento de treinamento e teste de validação nos princípios da abordagem de treinamento do modelo ML.</a:t>
            </a:r>
            <a:endParaRPr lang="en-DE" dirty="0"/>
          </a:p>
        </p:txBody>
      </p:sp>
    </p:spTree>
    <p:extLst>
      <p:ext uri="{BB962C8B-B14F-4D97-AF65-F5344CB8AC3E}">
        <p14:creationId xmlns:p14="http://schemas.microsoft.com/office/powerpoint/2010/main" val="401284425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31989095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Nesta seção são apresentados os resultados obtidos com a implementação do modelo DANN. Foram realizadas quatro análises ou discussões. </a:t>
            </a:r>
            <a:endParaRPr lang="en-DE" dirty="0"/>
          </a:p>
          <a:p>
            <a:endParaRPr lang="en-DE" dirty="0"/>
          </a:p>
          <a:p>
            <a:r>
              <a:rPr lang="en-DE" dirty="0"/>
              <a:t>- A </a:t>
            </a:r>
            <a:r>
              <a:rPr lang="en-DE" dirty="0" err="1"/>
              <a:t>primeira</a:t>
            </a:r>
            <a:r>
              <a:rPr lang="en-DE" dirty="0"/>
              <a:t> </a:t>
            </a:r>
            <a:r>
              <a:rPr lang="en-DE" dirty="0" err="1"/>
              <a:t>anaise´foi</a:t>
            </a:r>
            <a:r>
              <a:rPr lang="en-DE" dirty="0"/>
              <a:t> a </a:t>
            </a:r>
            <a:r>
              <a:rPr lang="en-DE" dirty="0" err="1"/>
              <a:t>validacao</a:t>
            </a:r>
            <a:r>
              <a:rPr lang="en-DE" dirty="0"/>
              <a:t> do set de dados </a:t>
            </a:r>
            <a:r>
              <a:rPr lang="en-DE" dirty="0" err="1"/>
              <a:t>separados</a:t>
            </a:r>
            <a:r>
              <a:rPr lang="en-DE" dirty="0"/>
              <a:t> para o teste.</a:t>
            </a:r>
          </a:p>
          <a:p>
            <a:r>
              <a:rPr lang="en-DE" dirty="0"/>
              <a:t>- A </a:t>
            </a:r>
            <a:r>
              <a:rPr lang="en-DE" dirty="0" err="1"/>
              <a:t>segunda</a:t>
            </a:r>
            <a:r>
              <a:rPr lang="en-DE" dirty="0"/>
              <a:t>, </a:t>
            </a:r>
            <a:r>
              <a:rPr lang="en-DE" dirty="0" err="1"/>
              <a:t>foi</a:t>
            </a:r>
            <a:r>
              <a:rPr lang="en-DE" dirty="0"/>
              <a:t> </a:t>
            </a:r>
            <a:r>
              <a:rPr lang="en-DE" dirty="0" err="1"/>
              <a:t>uma</a:t>
            </a:r>
            <a:r>
              <a:rPr lang="en-DE" dirty="0"/>
              <a:t> </a:t>
            </a:r>
            <a:r>
              <a:rPr lang="en-DE" dirty="0" err="1"/>
              <a:t>predicao</a:t>
            </a:r>
            <a:r>
              <a:rPr lang="en-DE" dirty="0"/>
              <a:t> para </a:t>
            </a:r>
            <a:r>
              <a:rPr lang="en-DE" dirty="0" err="1"/>
              <a:t>todo</a:t>
            </a:r>
            <a:r>
              <a:rPr lang="en-DE" dirty="0"/>
              <a:t> o set de dados (</a:t>
            </a:r>
            <a:r>
              <a:rPr lang="en-DE" dirty="0" err="1"/>
              <a:t>treino</a:t>
            </a:r>
            <a:r>
              <a:rPr lang="en-DE" dirty="0"/>
              <a:t> + teste) </a:t>
            </a:r>
            <a:r>
              <a:rPr lang="en-DE" dirty="0" err="1"/>
              <a:t>usando</a:t>
            </a:r>
            <a:r>
              <a:rPr lang="en-DE" dirty="0"/>
              <a:t> o </a:t>
            </a:r>
            <a:r>
              <a:rPr lang="en-DE" dirty="0" err="1"/>
              <a:t>modelos</a:t>
            </a:r>
            <a:r>
              <a:rPr lang="en-DE" dirty="0"/>
              <a:t> </a:t>
            </a:r>
            <a:r>
              <a:rPr lang="en-DE" dirty="0" err="1"/>
              <a:t>treinados</a:t>
            </a:r>
            <a:r>
              <a:rPr lang="en-DE" dirty="0"/>
              <a:t> de DANN. </a:t>
            </a:r>
          </a:p>
          <a:p>
            <a:pPr marL="171450" indent="-171450">
              <a:buFontTx/>
              <a:buChar char="-"/>
            </a:pPr>
            <a:r>
              <a:rPr lang="en-DE" dirty="0"/>
              <a:t>A </a:t>
            </a:r>
            <a:r>
              <a:rPr lang="fr-FR" dirty="0"/>
              <a:t>T</a:t>
            </a:r>
            <a:r>
              <a:rPr lang="en-DE" dirty="0" err="1"/>
              <a:t>erceira</a:t>
            </a:r>
            <a:r>
              <a:rPr lang="en-DE" dirty="0"/>
              <a:t> </a:t>
            </a:r>
            <a:r>
              <a:rPr lang="en-DE" dirty="0" err="1"/>
              <a:t>anaálise</a:t>
            </a:r>
            <a:r>
              <a:rPr lang="en-DE" dirty="0"/>
              <a:t> </a:t>
            </a:r>
            <a:r>
              <a:rPr lang="en-DE" dirty="0" err="1"/>
              <a:t>envolveu</a:t>
            </a:r>
            <a:r>
              <a:rPr lang="en-DE" dirty="0"/>
              <a:t> </a:t>
            </a:r>
            <a:r>
              <a:rPr lang="en-DE" dirty="0" err="1"/>
              <a:t>uma</a:t>
            </a:r>
            <a:r>
              <a:rPr lang="en-DE" dirty="0"/>
              <a:t> </a:t>
            </a:r>
            <a:r>
              <a:rPr lang="en-DE" dirty="0" err="1"/>
              <a:t>avaliacao</a:t>
            </a:r>
            <a:r>
              <a:rPr lang="en-DE" dirty="0"/>
              <a:t> de performance do </a:t>
            </a:r>
            <a:r>
              <a:rPr lang="en-DE" dirty="0" err="1"/>
              <a:t>modelo</a:t>
            </a:r>
            <a:r>
              <a:rPr lang="en-DE" dirty="0"/>
              <a:t> de DANN </a:t>
            </a:r>
            <a:r>
              <a:rPr lang="en-DE" dirty="0" err="1"/>
              <a:t>por</a:t>
            </a:r>
            <a:r>
              <a:rPr lang="en-DE" dirty="0"/>
              <a:t> </a:t>
            </a:r>
            <a:r>
              <a:rPr lang="en-DE" dirty="0" err="1"/>
              <a:t>comparacao</a:t>
            </a:r>
            <a:r>
              <a:rPr lang="en-DE" dirty="0"/>
              <a:t> a um </a:t>
            </a:r>
            <a:r>
              <a:rPr lang="en-DE" dirty="0" err="1"/>
              <a:t>modelo</a:t>
            </a:r>
            <a:r>
              <a:rPr lang="en-DE" dirty="0"/>
              <a:t> cl</a:t>
            </a:r>
            <a:r>
              <a:rPr lang="fr-FR" dirty="0"/>
              <a:t>a</a:t>
            </a:r>
            <a:r>
              <a:rPr lang="en-DE" dirty="0" err="1"/>
              <a:t>ssico</a:t>
            </a:r>
            <a:r>
              <a:rPr lang="en-DE" dirty="0"/>
              <a:t> de </a:t>
            </a:r>
            <a:r>
              <a:rPr lang="en-DE" dirty="0" err="1"/>
              <a:t>regressao</a:t>
            </a:r>
            <a:r>
              <a:rPr lang="en-DE" dirty="0"/>
              <a:t>.</a:t>
            </a:r>
          </a:p>
          <a:p>
            <a:pPr marL="171450" indent="-171450">
              <a:buFontTx/>
              <a:buChar char="-"/>
            </a:pPr>
            <a:r>
              <a:rPr lang="en-DE" dirty="0"/>
              <a:t>Na </a:t>
            </a:r>
            <a:r>
              <a:rPr lang="en-DE" dirty="0" err="1"/>
              <a:t>quarta</a:t>
            </a:r>
            <a:r>
              <a:rPr lang="en-DE" dirty="0"/>
              <a:t> </a:t>
            </a:r>
            <a:r>
              <a:rPr lang="en-DE" dirty="0" err="1"/>
              <a:t>analise</a:t>
            </a:r>
            <a:r>
              <a:rPr lang="en-DE" dirty="0"/>
              <a:t>, 4 </a:t>
            </a:r>
            <a:r>
              <a:rPr lang="en-DE" dirty="0" err="1"/>
              <a:t>perfis</a:t>
            </a:r>
            <a:r>
              <a:rPr lang="en-DE" dirty="0"/>
              <a:t> de </a:t>
            </a:r>
            <a:r>
              <a:rPr lang="en-DE" dirty="0" err="1"/>
              <a:t>tensao</a:t>
            </a:r>
            <a:r>
              <a:rPr lang="en-DE" dirty="0"/>
              <a:t> </a:t>
            </a:r>
            <a:r>
              <a:rPr lang="en-DE" dirty="0" err="1"/>
              <a:t>foram</a:t>
            </a:r>
            <a:r>
              <a:rPr lang="en-DE" dirty="0"/>
              <a:t> </a:t>
            </a:r>
            <a:r>
              <a:rPr lang="en-DE" dirty="0" err="1"/>
              <a:t>selecionados</a:t>
            </a:r>
            <a:r>
              <a:rPr lang="en-DE" dirty="0"/>
              <a:t> da base de dados e </a:t>
            </a:r>
            <a:r>
              <a:rPr lang="en-DE" dirty="0" err="1"/>
              <a:t>seus</a:t>
            </a:r>
            <a:r>
              <a:rPr lang="en-DE" dirty="0"/>
              <a:t> </a:t>
            </a:r>
            <a:r>
              <a:rPr lang="en-DE" dirty="0" err="1"/>
              <a:t>valores</a:t>
            </a:r>
            <a:r>
              <a:rPr lang="en-DE" dirty="0"/>
              <a:t> de </a:t>
            </a:r>
            <a:r>
              <a:rPr lang="en-DE" dirty="0" err="1"/>
              <a:t>tensao</a:t>
            </a:r>
            <a:r>
              <a:rPr lang="en-DE" dirty="0"/>
              <a:t> residual </a:t>
            </a:r>
            <a:r>
              <a:rPr lang="en-DE" dirty="0" err="1"/>
              <a:t>foram</a:t>
            </a:r>
            <a:r>
              <a:rPr lang="en-DE" dirty="0"/>
              <a:t> </a:t>
            </a:r>
            <a:r>
              <a:rPr lang="en-DE" dirty="0" err="1"/>
              <a:t>corrigidos</a:t>
            </a:r>
            <a:r>
              <a:rPr lang="en-DE" dirty="0"/>
              <a:t> </a:t>
            </a:r>
            <a:r>
              <a:rPr lang="en-DE" dirty="0" err="1"/>
              <a:t>pelo</a:t>
            </a:r>
            <a:r>
              <a:rPr lang="en-DE" dirty="0"/>
              <a:t> </a:t>
            </a:r>
            <a:r>
              <a:rPr lang="en-DE" dirty="0" err="1"/>
              <a:t>modelo</a:t>
            </a:r>
            <a:r>
              <a:rPr lang="en-DE" dirty="0"/>
              <a:t>. </a:t>
            </a:r>
          </a:p>
        </p:txBody>
      </p:sp>
      <p:sp>
        <p:nvSpPr>
          <p:cNvPr id="4" name="Slide Number Placeholder 3"/>
          <p:cNvSpPr>
            <a:spLocks noGrp="1"/>
          </p:cNvSpPr>
          <p:nvPr>
            <p:ph type="sldNum" sz="quarter" idx="5"/>
          </p:nvPr>
        </p:nvSpPr>
        <p:spPr/>
        <p:txBody>
          <a:bodyPr/>
          <a:lstStyle/>
          <a:p>
            <a:fld id="{458E2375-62E8-4BB8-ADDA-0468BBBEC995}" type="slidenum">
              <a:rPr lang="en-US" smtClean="0"/>
              <a:t>35</a:t>
            </a:fld>
            <a:endParaRPr lang="en-US"/>
          </a:p>
        </p:txBody>
      </p:sp>
    </p:spTree>
    <p:extLst>
      <p:ext uri="{BB962C8B-B14F-4D97-AF65-F5344CB8AC3E}">
        <p14:creationId xmlns:p14="http://schemas.microsoft.com/office/powerpoint/2010/main" val="2060932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primeira análise está relacionada à validação do conjunto de dados separado para testar o modelo treinado. Os desvios e erros na previsão de valores pelo modelo são apresentados para as duas bases de dados (Teste 1 e Teste 2). </a:t>
            </a:r>
          </a:p>
          <a:p>
            <a:endParaRPr lang="en-DE" dirty="0"/>
          </a:p>
          <a:p>
            <a:r>
              <a:rPr lang="en-DE" dirty="0"/>
              <a:t>Das </a:t>
            </a:r>
            <a:r>
              <a:rPr lang="pt-BR" dirty="0"/>
              <a:t>420 instâncias (simulações), apenas 42 instâncias foram separadas para testar o modelo, portanto, as 378 instâncias foram usadas para treinar o modelo DANN. O mesmo procedimento foi feito para ambos os bancos de dados (Teste 1 e Teste 2). Também é importante enfatizar, como explicado na seção anterior, que os 42 valores do teste foram escolhidos aleatoriamente para não contaminar ou enviesar o modelo treinado.</a:t>
            </a:r>
            <a:endParaRPr lang="en-DE" dirty="0"/>
          </a:p>
          <a:p>
            <a:endParaRPr lang="en-DE" dirty="0"/>
          </a:p>
          <a:p>
            <a:r>
              <a:rPr lang="pt-BR" dirty="0"/>
              <a:t>Considerando o</a:t>
            </a:r>
            <a:r>
              <a:rPr lang="en-DE" dirty="0"/>
              <a:t>s </a:t>
            </a:r>
            <a:r>
              <a:rPr lang="pt-BR" dirty="0"/>
              <a:t>banco</a:t>
            </a:r>
            <a:r>
              <a:rPr lang="en-DE" dirty="0"/>
              <a:t>s</a:t>
            </a:r>
            <a:r>
              <a:rPr lang="pt-BR" dirty="0"/>
              <a:t> de dados (Teste 1</a:t>
            </a:r>
            <a:r>
              <a:rPr lang="en-DE" dirty="0"/>
              <a:t> e 2</a:t>
            </a:r>
            <a:r>
              <a:rPr lang="pt-BR" dirty="0"/>
              <a:t>) e </a:t>
            </a:r>
            <a:r>
              <a:rPr lang="en-DE" dirty="0"/>
              <a:t>a</a:t>
            </a:r>
            <a:r>
              <a:rPr lang="pt-BR" dirty="0"/>
              <a:t>s Eq</a:t>
            </a:r>
            <a:r>
              <a:rPr lang="en-DE" dirty="0" err="1"/>
              <a:t>uacoes</a:t>
            </a:r>
            <a:r>
              <a:rPr lang="en-DE" dirty="0"/>
              <a:t> dos features</a:t>
            </a:r>
            <a:r>
              <a:rPr lang="pt-BR" dirty="0"/>
              <a:t>, os valores pre</a:t>
            </a:r>
            <a:r>
              <a:rPr lang="en-DE" dirty="0" err="1"/>
              <a:t>ditos</a:t>
            </a:r>
            <a:r>
              <a:rPr lang="pt-BR" dirty="0"/>
              <a:t> em comparação com os valores-alvo (a </a:t>
            </a:r>
            <a:r>
              <a:rPr lang="en-DE" dirty="0"/>
              <a:t>label</a:t>
            </a:r>
            <a:r>
              <a:rPr lang="pt-BR" dirty="0"/>
              <a:t> vetorial Y) puderam ser plotados, como mostrado na</a:t>
            </a:r>
            <a:r>
              <a:rPr lang="en-DE" dirty="0"/>
              <a:t>s</a:t>
            </a:r>
            <a:r>
              <a:rPr lang="pt-BR" dirty="0"/>
              <a:t> Figura</a:t>
            </a:r>
            <a:r>
              <a:rPr lang="en-DE" dirty="0"/>
              <a:t>s do slide</a:t>
            </a:r>
            <a:r>
              <a:rPr lang="pt-BR" dirty="0"/>
              <a:t>.</a:t>
            </a:r>
            <a:endParaRPr lang="en-DE" dirty="0"/>
          </a:p>
          <a:p>
            <a:endParaRPr lang="en-DE" dirty="0"/>
          </a:p>
          <a:p>
            <a:r>
              <a:rPr lang="en-DE" dirty="0" err="1"/>
              <a:t>Os</a:t>
            </a:r>
            <a:r>
              <a:rPr lang="en-DE" dirty="0"/>
              <a:t> plots </a:t>
            </a:r>
            <a:r>
              <a:rPr lang="pt-BR" dirty="0"/>
              <a:t>mostra</a:t>
            </a:r>
            <a:r>
              <a:rPr lang="en-DE" dirty="0"/>
              <a:t>m </a:t>
            </a:r>
            <a:r>
              <a:rPr lang="pt-BR" dirty="0"/>
              <a:t>a diferença d</a:t>
            </a:r>
            <a:r>
              <a:rPr lang="en-DE" dirty="0"/>
              <a:t>a </a:t>
            </a:r>
            <a:r>
              <a:rPr lang="en-DE" dirty="0" err="1"/>
              <a:t>predicao</a:t>
            </a:r>
            <a:r>
              <a:rPr lang="en-DE" dirty="0"/>
              <a:t> </a:t>
            </a:r>
            <a:r>
              <a:rPr lang="pt-BR" dirty="0"/>
              <a:t>em relação aos valores-alvo, ou seja, em um modelo ideal (sem erros) as linhas e pontos em vermelho deve</a:t>
            </a:r>
            <a:r>
              <a:rPr lang="en-DE" dirty="0" err="1"/>
              <a:t>riam</a:t>
            </a:r>
            <a:r>
              <a:rPr lang="en-DE" dirty="0"/>
              <a:t> </a:t>
            </a:r>
            <a:r>
              <a:rPr lang="pt-BR" dirty="0"/>
              <a:t>coincidir com aquel</a:t>
            </a:r>
            <a:r>
              <a:rPr lang="en-DE" dirty="0"/>
              <a:t>as</a:t>
            </a:r>
            <a:r>
              <a:rPr lang="pt-BR" dirty="0"/>
              <a:t> em preto.</a:t>
            </a:r>
            <a:endParaRPr lang="en-DE" dirty="0"/>
          </a:p>
          <a:p>
            <a:endParaRPr lang="en-DE" dirty="0"/>
          </a:p>
          <a:p>
            <a:r>
              <a:rPr lang="en-DE" dirty="0" err="1"/>
              <a:t>Já</a:t>
            </a:r>
            <a:r>
              <a:rPr lang="en-DE" dirty="0"/>
              <a:t> n</a:t>
            </a:r>
            <a:r>
              <a:rPr lang="pt-BR" dirty="0"/>
              <a:t>a </a:t>
            </a:r>
            <a:r>
              <a:rPr lang="fr-FR" dirty="0"/>
              <a:t>T</a:t>
            </a:r>
            <a:r>
              <a:rPr lang="en-DE" dirty="0" err="1"/>
              <a:t>erceira</a:t>
            </a:r>
            <a:r>
              <a:rPr lang="en-DE" dirty="0"/>
              <a:t> </a:t>
            </a:r>
            <a:r>
              <a:rPr lang="pt-BR" dirty="0"/>
              <a:t>Figura 4.3 é mostrado o gráfico da diferença (o erro) entre os valores estimados Y ̂ e os valores alvo Y do conjunto de teste. Este gráfico mostra em azul os erros das 42 instâncias do conjunto de teste para o banco de dados do Teste 1 e em vermelho para o banco de dados do Teste 2.</a:t>
            </a:r>
            <a:endParaRPr lang="en-DE" dirty="0"/>
          </a:p>
          <a:p>
            <a:endParaRPr lang="en-DE" dirty="0"/>
          </a:p>
          <a:p>
            <a:r>
              <a:rPr lang="pt-BR" dirty="0"/>
              <a:t>Algo importante a destacar na previsão dos dois bancos de dados está na análise dos erros, foi notado que ambos os modelos realizaram com relativa precisão erros na ordem de 5,2 x 10^(-3) para o banco de dados do Teste 1 e 3,7 x 10^(-3) para o banco de dados do Teste 2. </a:t>
            </a:r>
            <a:endParaRPr lang="en-DE" dirty="0"/>
          </a:p>
          <a:p>
            <a:endParaRPr lang="en-DE" dirty="0"/>
          </a:p>
        </p:txBody>
      </p:sp>
      <p:sp>
        <p:nvSpPr>
          <p:cNvPr id="4" name="Slide Number Placeholder 3"/>
          <p:cNvSpPr>
            <a:spLocks noGrp="1"/>
          </p:cNvSpPr>
          <p:nvPr>
            <p:ph type="sldNum" sz="quarter" idx="5"/>
          </p:nvPr>
        </p:nvSpPr>
        <p:spPr/>
        <p:txBody>
          <a:bodyPr/>
          <a:lstStyle/>
          <a:p>
            <a:fld id="{458E2375-62E8-4BB8-ADDA-0468BBBEC995}" type="slidenum">
              <a:rPr lang="en-US" smtClean="0"/>
              <a:t>36</a:t>
            </a:fld>
            <a:endParaRPr lang="en-US"/>
          </a:p>
        </p:txBody>
      </p:sp>
    </p:spTree>
    <p:extLst>
      <p:ext uri="{BB962C8B-B14F-4D97-AF65-F5344CB8AC3E}">
        <p14:creationId xmlns:p14="http://schemas.microsoft.com/office/powerpoint/2010/main" val="267936009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t>
            </a:r>
            <a:r>
              <a:rPr lang="en-DE" dirty="0" err="1"/>
              <a:t>esta</a:t>
            </a:r>
            <a:r>
              <a:rPr lang="pt-BR" dirty="0"/>
              <a:t> segunda análise, a previsão de valores para toda a base de dados (treinamento e teste) é discutida para </a:t>
            </a:r>
            <a:r>
              <a:rPr lang="en-DE" dirty="0"/>
              <a:t>a</a:t>
            </a:r>
            <a:r>
              <a:rPr lang="pt-BR" dirty="0"/>
              <a:t> base de dados</a:t>
            </a:r>
            <a:r>
              <a:rPr lang="en-DE" dirty="0"/>
              <a:t> do Test 1 e Test2</a:t>
            </a:r>
            <a:r>
              <a:rPr lang="pt-BR" dirty="0"/>
              <a:t>. </a:t>
            </a:r>
          </a:p>
          <a:p>
            <a:endParaRPr lang="en-DE" dirty="0"/>
          </a:p>
          <a:p>
            <a:r>
              <a:rPr lang="pt-BR" dirty="0"/>
              <a:t>Considerando o banco de dados do Teste 1, um gráfico das previsões do modelo DANN vs. os valores-alvo para todo o conjunto de dados (instâncias ou simulações) é mostrado n</a:t>
            </a:r>
            <a:r>
              <a:rPr lang="en-DE" dirty="0"/>
              <a:t>o plot à </a:t>
            </a:r>
            <a:r>
              <a:rPr lang="en-DE" dirty="0" err="1"/>
              <a:t>esquerda</a:t>
            </a:r>
            <a:r>
              <a:rPr lang="pt-BR" dirty="0"/>
              <a:t>. É notável que em vermelho está o conjunto de dados separado para teste e em azul está o conjunto de dados separado para treinamento</a:t>
            </a:r>
            <a:r>
              <a:rPr lang="en-DE" dirty="0"/>
              <a:t> do </a:t>
            </a:r>
            <a:r>
              <a:rPr lang="en-DE" dirty="0" err="1"/>
              <a:t>modelo</a:t>
            </a:r>
            <a:r>
              <a:rPr lang="pt-BR" dirty="0"/>
              <a:t>.</a:t>
            </a:r>
            <a:endParaRPr lang="en-DE" dirty="0"/>
          </a:p>
          <a:p>
            <a:endParaRPr lang="en-DE" dirty="0"/>
          </a:p>
          <a:p>
            <a:r>
              <a:rPr lang="pt-BR" dirty="0"/>
              <a:t>Tomando a Figura</a:t>
            </a:r>
            <a:r>
              <a:rPr lang="en-DE" dirty="0"/>
              <a:t> da Base de dados do Test 1</a:t>
            </a:r>
            <a:r>
              <a:rPr lang="pt-BR" dirty="0"/>
              <a:t> como referência, sabe-se que a cada 10 instâncias os valores do vetor são repetidos, portanto, quando este gráfico é comparado com </a:t>
            </a:r>
            <a:r>
              <a:rPr lang="en-DE" dirty="0"/>
              <a:t>o plot da base de dados do test 2</a:t>
            </a:r>
            <a:r>
              <a:rPr lang="pt-BR" dirty="0"/>
              <a:t>, nota-se uma baixa dispersão ou mesmo um volume de dados aparentemente menor. Entretanto, o que acontece é a repetição dos valores, já que são valores de tensão uniformes (um valor constante ao longo do furo, ou seja, para o mesmo valor f).</a:t>
            </a:r>
          </a:p>
          <a:p>
            <a:endParaRPr lang="en-DE" dirty="0"/>
          </a:p>
          <a:p>
            <a:r>
              <a:rPr lang="pt-BR" dirty="0"/>
              <a:t>Algo importante a ser observado é a diferença entre </a:t>
            </a:r>
            <a:r>
              <a:rPr lang="en-DE" dirty="0" err="1"/>
              <a:t>os</a:t>
            </a:r>
            <a:r>
              <a:rPr lang="en-DE" dirty="0"/>
              <a:t> plots </a:t>
            </a:r>
            <a:r>
              <a:rPr lang="pt-BR" dirty="0"/>
              <a:t>de Chupakhin et al. [7] </a:t>
            </a:r>
            <a:r>
              <a:rPr lang="en-DE" dirty="0" err="1"/>
              <a:t>mostradoanteriormente</a:t>
            </a:r>
            <a:r>
              <a:rPr lang="en-DE" dirty="0"/>
              <a:t> </a:t>
            </a:r>
            <a:r>
              <a:rPr lang="pt-BR" dirty="0"/>
              <a:t>e </a:t>
            </a:r>
            <a:r>
              <a:rPr lang="en-DE" dirty="0"/>
              <a:t>o</a:t>
            </a:r>
            <a:r>
              <a:rPr lang="pt-BR" dirty="0"/>
              <a:t>s </a:t>
            </a:r>
            <a:r>
              <a:rPr lang="en-DE" dirty="0"/>
              <a:t>plots </a:t>
            </a:r>
            <a:r>
              <a:rPr lang="pt-BR" dirty="0"/>
              <a:t>desta </a:t>
            </a:r>
            <a:r>
              <a:rPr lang="en-DE" dirty="0" err="1"/>
              <a:t>analise</a:t>
            </a:r>
            <a:r>
              <a:rPr lang="pt-BR" dirty="0"/>
              <a:t>. Chupakhin et al. [7] criaram uma variável específica definida para comparar os valores estimados pelo modelo. </a:t>
            </a:r>
            <a:endParaRPr lang="en-DE" dirty="0"/>
          </a:p>
          <a:p>
            <a:endParaRPr lang="en-DE" dirty="0"/>
          </a:p>
          <a:p>
            <a:r>
              <a:rPr lang="pt-BR" dirty="0"/>
              <a:t>Vale notar que em uma abordagem de Data Science, os valores estimados (previstos) são comparados diretamente com os valores-alvo do modelo (a </a:t>
            </a:r>
            <a:r>
              <a:rPr lang="en-DE" dirty="0"/>
              <a:t>label</a:t>
            </a:r>
            <a:r>
              <a:rPr lang="pt-BR" dirty="0"/>
              <a:t> representada pelo vetor Y), para corresponder à </a:t>
            </a:r>
            <a:r>
              <a:rPr lang="en-DE" dirty="0"/>
              <a:t>label</a:t>
            </a:r>
            <a:r>
              <a:rPr lang="pt-BR" dirty="0"/>
              <a:t> que foi usada para treinar (supervisionar) o modelo. Portanto, </a:t>
            </a:r>
            <a:r>
              <a:rPr lang="en-DE" dirty="0" err="1"/>
              <a:t>os</a:t>
            </a:r>
            <a:r>
              <a:rPr lang="en-DE" dirty="0"/>
              <a:t> plots </a:t>
            </a:r>
            <a:r>
              <a:rPr lang="pt-BR" dirty="0"/>
              <a:t>acima foram traçadas seguindo esta lógica.</a:t>
            </a:r>
          </a:p>
        </p:txBody>
      </p:sp>
      <p:sp>
        <p:nvSpPr>
          <p:cNvPr id="4" name="Slide Number Placeholder 3"/>
          <p:cNvSpPr>
            <a:spLocks noGrp="1"/>
          </p:cNvSpPr>
          <p:nvPr>
            <p:ph type="sldNum" sz="quarter" idx="5"/>
          </p:nvPr>
        </p:nvSpPr>
        <p:spPr/>
        <p:txBody>
          <a:bodyPr/>
          <a:lstStyle/>
          <a:p>
            <a:fld id="{458E2375-62E8-4BB8-ADDA-0468BBBEC995}" type="slidenum">
              <a:rPr lang="en-US" smtClean="0"/>
              <a:t>37</a:t>
            </a:fld>
            <a:endParaRPr lang="en-US"/>
          </a:p>
        </p:txBody>
      </p:sp>
    </p:spTree>
    <p:extLst>
      <p:ext uri="{BB962C8B-B14F-4D97-AF65-F5344CB8AC3E}">
        <p14:creationId xmlns:p14="http://schemas.microsoft.com/office/powerpoint/2010/main" val="38514306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terceira análise, a comparação do desempenho do modelo DANN com um modelo </a:t>
            </a:r>
            <a:r>
              <a:rPr lang="en-DE" dirty="0"/>
              <a:t>cl</a:t>
            </a:r>
            <a:r>
              <a:rPr lang="fr-FR" dirty="0"/>
              <a:t>a</a:t>
            </a:r>
            <a:r>
              <a:rPr lang="en-DE" dirty="0" err="1"/>
              <a:t>ssico</a:t>
            </a:r>
            <a:r>
              <a:rPr lang="en-DE" dirty="0"/>
              <a:t> de </a:t>
            </a:r>
            <a:r>
              <a:rPr lang="en-DE" dirty="0" err="1"/>
              <a:t>regressao</a:t>
            </a:r>
            <a:r>
              <a:rPr lang="en-DE" dirty="0"/>
              <a:t> linear </a:t>
            </a:r>
            <a:r>
              <a:rPr lang="en-DE" dirty="0" err="1"/>
              <a:t>multivariável</a:t>
            </a:r>
            <a:r>
              <a:rPr lang="en-DE" dirty="0"/>
              <a:t> </a:t>
            </a:r>
            <a:r>
              <a:rPr lang="pt-BR" dirty="0"/>
              <a:t>MLR  é discutida, observando também os erros para cada banco de dados.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Os gráficos mostrados as previsões de valores do modelo </a:t>
            </a:r>
            <a:r>
              <a:rPr lang="en-DE" dirty="0"/>
              <a:t>de REGRESSAO LINEAR MULTIVARIADA </a:t>
            </a:r>
            <a:r>
              <a:rPr lang="pt-BR" dirty="0"/>
              <a:t> vs. os valores-alvo</a:t>
            </a:r>
            <a:r>
              <a:rPr lang="en-DE" dirty="0"/>
              <a:t> (Y=Y </a:t>
            </a:r>
            <a:r>
              <a:rPr lang="en-DE" dirty="0" err="1"/>
              <a:t>chapeu</a:t>
            </a:r>
            <a:r>
              <a:rPr lang="en-DE" dirty="0"/>
              <a:t>)</a:t>
            </a:r>
            <a:r>
              <a:rPr lang="pt-BR" dirty="0"/>
              <a:t> para o conjunto de teste e o conjunto de treinamento. Em a) é mostrado o banco de dados do Teste 1 e em b) é mostrado o banco de dados do Teste 2. O conjunto de dados para treinamento está em azul e em vermelho é o conjunto separado para teste. </a:t>
            </a: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Como mencionado na </a:t>
            </a:r>
            <a:r>
              <a:rPr lang="en-DE" dirty="0" err="1"/>
              <a:t>metodologia</a:t>
            </a:r>
            <a:r>
              <a:rPr lang="en-DE" dirty="0"/>
              <a:t> </a:t>
            </a:r>
            <a:r>
              <a:rPr lang="pt-BR" dirty="0"/>
              <a:t>o modelo MLR foi implementado em paralelo com o modelo DANN e seguiu o mesmo procedimento de teste de treinamento e validação nos princípios da abordagem de treinamento do modelo ML. Isso inclui, a mesma divisão para treinamento e testes.</a:t>
            </a: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que pode ser visto ao comparar os gráficos d</a:t>
            </a:r>
            <a:r>
              <a:rPr lang="en-DE" dirty="0"/>
              <a:t>a </a:t>
            </a:r>
            <a:r>
              <a:rPr lang="en-DE" dirty="0" err="1"/>
              <a:t>análise</a:t>
            </a:r>
            <a:r>
              <a:rPr lang="en-DE" dirty="0"/>
              <a:t> </a:t>
            </a:r>
            <a:r>
              <a:rPr lang="en-DE" dirty="0" err="1"/>
              <a:t>anterios</a:t>
            </a:r>
            <a:r>
              <a:rPr lang="en-DE" dirty="0"/>
              <a:t> </a:t>
            </a:r>
            <a:r>
              <a:rPr lang="pt-BR" dirty="0"/>
              <a:t>é que o modelo MLR tinha menos desvios e menos dispersão na distribuição dos valores das previsões do que o modelo DANN. Para a análise do conjunto de teste do modelo, considerando o banco de dados do Teste 1, foi calculado que de 42 valores previstos no conjunto de teste, 28 valores previstos tiveram menos erros quando previstos por um modelo linear (MLR), e apenas 14 valores previstos tiveram menos erros quando previstos pelo modelo DANN. Para a base de dados do Teste 2, foi calculado que de 42 valores previstos no conjunto de teste, 29 valores previstos tiveram menos erros quando previstos pelo modelo MLR, enquanto apenas 13 valores previstos tiveram menos erros quando previstos pelo modelo DANN, mantendo, portanto, um padrão. Era esperado que o banco de dados do Test 2 aumentasse o volume de instâncias de dados para que ele pudesse generalizar o modelo a fim de melhorar o desempenho do modelo DANN, mas isto não aconteceu.</a:t>
            </a: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Este resultado traz à tona a discussão sobre uma certa existência de linearidade nos bancos de dados, o que pode questionar a eficiência computacional da implementação e utilização de um modelo DANN. Como o tempo de treinamento para o modelo DANN sob as condições pré-definidas levou cerca de 150 x mais tempo de treinamento do que o modelo MLR.</a:t>
            </a: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pt-BR" dirty="0"/>
          </a:p>
        </p:txBody>
      </p:sp>
      <p:sp>
        <p:nvSpPr>
          <p:cNvPr id="4" name="Slide Number Placeholder 3"/>
          <p:cNvSpPr>
            <a:spLocks noGrp="1"/>
          </p:cNvSpPr>
          <p:nvPr>
            <p:ph type="sldNum" sz="quarter" idx="5"/>
          </p:nvPr>
        </p:nvSpPr>
        <p:spPr/>
        <p:txBody>
          <a:bodyPr/>
          <a:lstStyle/>
          <a:p>
            <a:fld id="{458E2375-62E8-4BB8-ADDA-0468BBBEC995}" type="slidenum">
              <a:rPr lang="en-US" smtClean="0"/>
              <a:t>38</a:t>
            </a:fld>
            <a:endParaRPr lang="en-US"/>
          </a:p>
        </p:txBody>
      </p:sp>
    </p:spTree>
    <p:extLst>
      <p:ext uri="{BB962C8B-B14F-4D97-AF65-F5344CB8AC3E}">
        <p14:creationId xmlns:p14="http://schemas.microsoft.com/office/powerpoint/2010/main" val="538375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a:t>
            </a:r>
            <a:r>
              <a:rPr lang="en-DE" dirty="0"/>
              <a:t>plot </a:t>
            </a:r>
            <a:r>
              <a:rPr lang="en-DE" dirty="0" err="1"/>
              <a:t>mostrado</a:t>
            </a:r>
            <a:r>
              <a:rPr lang="en-DE" dirty="0"/>
              <a:t> </a:t>
            </a:r>
            <a:r>
              <a:rPr lang="pt-BR" dirty="0"/>
              <a:t>podem ser vistos os erros para o conjunto de dados de teste dos dois modelos. Para o modelo</a:t>
            </a:r>
            <a:r>
              <a:rPr lang="en-DE" dirty="0"/>
              <a:t> REGRESSAO LINEAR MULTIVARIADA</a:t>
            </a:r>
            <a:r>
              <a:rPr lang="pt-BR" dirty="0"/>
              <a:t> MLR, a magnitude dos erros está na ordem de 4,4 x 10^(-3) para o banco de dados do Teste 1 e 3,0 x 10^(-3) para o banco de dados do Teste 2. </a:t>
            </a: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Isto implica que o erro na previsão de valores para o modelo MLR é menor do que para o modelo DANN. </a:t>
            </a:r>
            <a:r>
              <a:rPr lang="en-DE" dirty="0"/>
              <a:t>De modo que</a:t>
            </a:r>
            <a:r>
              <a:rPr lang="pt-BR" dirty="0"/>
              <a:t>, </a:t>
            </a:r>
            <a:r>
              <a:rPr lang="en-DE" dirty="0"/>
              <a:t>a m</a:t>
            </a:r>
            <a:r>
              <a:rPr lang="fr-FR" dirty="0"/>
              <a:t>e</a:t>
            </a:r>
            <a:r>
              <a:rPr lang="en-DE" dirty="0" err="1"/>
              <a:t>dia</a:t>
            </a:r>
            <a:r>
              <a:rPr lang="en-DE" dirty="0"/>
              <a:t> d</a:t>
            </a:r>
            <a:r>
              <a:rPr lang="pt-BR" dirty="0"/>
              <a:t>os erros do modelo DANN são cerca de 1,2 vezes maiores do que os erros do modelo MLR.</a:t>
            </a: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Além disso, foram investigados os valores dos Fatores de Plasticidade f entre os de dados separados para teste. Os valores de f correspondentes ao índice do conjunto de teste podem ser vistos na </a:t>
            </a:r>
            <a:r>
              <a:rPr lang="en-DE" dirty="0"/>
              <a:t>Table </a:t>
            </a:r>
            <a:r>
              <a:rPr lang="en-DE" dirty="0" err="1"/>
              <a:t>ao</a:t>
            </a:r>
            <a:r>
              <a:rPr lang="en-DE" dirty="0"/>
              <a:t> </a:t>
            </a:r>
            <a:r>
              <a:rPr lang="en-DE" dirty="0" err="1"/>
              <a:t>lado</a:t>
            </a:r>
            <a:r>
              <a:rPr lang="pt-BR" dirty="0"/>
              <a:t> Os índices mostrados na tabela correspondem àqueles identificados no gráfico.</a:t>
            </a: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É possível observar que as previsões com os maiores erros (índices 5 e 16) apresentadas n</a:t>
            </a:r>
            <a:r>
              <a:rPr lang="en-DE" dirty="0"/>
              <a:t>o plot,</a:t>
            </a:r>
            <a:r>
              <a:rPr lang="pt-BR" dirty="0"/>
              <a:t> foram simuladas com o mesmo valor de f (1.30).</a:t>
            </a:r>
          </a:p>
        </p:txBody>
      </p:sp>
      <p:sp>
        <p:nvSpPr>
          <p:cNvPr id="4" name="Slide Number Placeholder 3"/>
          <p:cNvSpPr>
            <a:spLocks noGrp="1"/>
          </p:cNvSpPr>
          <p:nvPr>
            <p:ph type="sldNum" sz="quarter" idx="5"/>
          </p:nvPr>
        </p:nvSpPr>
        <p:spPr/>
        <p:txBody>
          <a:bodyPr/>
          <a:lstStyle/>
          <a:p>
            <a:fld id="{458E2375-62E8-4BB8-ADDA-0468BBBEC995}" type="slidenum">
              <a:rPr lang="en-US" smtClean="0"/>
              <a:t>39</a:t>
            </a:fld>
            <a:endParaRPr lang="en-US"/>
          </a:p>
        </p:txBody>
      </p:sp>
    </p:spTree>
    <p:extLst>
      <p:ext uri="{BB962C8B-B14F-4D97-AF65-F5344CB8AC3E}">
        <p14:creationId xmlns:p14="http://schemas.microsoft.com/office/powerpoint/2010/main" val="1363461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18653631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Na quarta análise, é apresentada a previsão/correção dos perfis de tensão ao longo do furo para alguns fatores de plasticidade selecionados.</a:t>
            </a: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É</a:t>
            </a:r>
            <a:r>
              <a:rPr lang="en-DE" dirty="0"/>
              <a:t> </a:t>
            </a:r>
            <a:r>
              <a:rPr lang="pt-BR" dirty="0"/>
              <a:t> notável </a:t>
            </a:r>
            <a:r>
              <a:rPr lang="en-DE" dirty="0" err="1"/>
              <a:t>neste</a:t>
            </a:r>
            <a:r>
              <a:rPr lang="en-DE" dirty="0"/>
              <a:t> </a:t>
            </a:r>
            <a:r>
              <a:rPr lang="en-DE" dirty="0" err="1"/>
              <a:t>trabalho</a:t>
            </a:r>
            <a:r>
              <a:rPr lang="en-DE" dirty="0"/>
              <a:t> </a:t>
            </a:r>
            <a:r>
              <a:rPr lang="pt-BR" dirty="0"/>
              <a:t>que nenhum modelo específico de perfil de tensão (com valor f específico) foi separado para o conjunto de teste, a abordagem de treinamento do modelo foi projetada por instância (hole-increment), uma vez que para cada incremento foi realizada uma simulação diferente. A idéia da implementação era obter uma previsão para uma determinada instância (hole-increment). A abordagem na utilização do modelo DANN então está na perspectiva de previsão de valores específicos para mais do que um determinado perfil de estresse. Entretanto, dada a generalidade do modelo treinado DANN, ele pode com uma certa quantidade de erro prever completamente um determinado perfil. </a:t>
            </a: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Neste sentido, para fins de exemplificação e não de validade do modelo, foram retirados valores de quatro perfis (com valores diferentes de f) do banco de dados total. Os perfis foram usados como entrada e a correção foi dada como mostrado nos gráficos</a:t>
            </a:r>
            <a:r>
              <a:rPr lang="en-DE" dirty="0"/>
              <a:t> do slide</a:t>
            </a:r>
            <a:r>
              <a:rPr lang="pt-BR" dirty="0"/>
              <a:t>.</a:t>
            </a: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A </a:t>
            </a:r>
            <a:r>
              <a:rPr lang="en-DE" dirty="0" err="1"/>
              <a:t>escolha</a:t>
            </a:r>
            <a:r>
              <a:rPr lang="pt-BR" dirty="0"/>
              <a:t> dos valores f, entretanto, foi baseada nos resultados da análise da seção anterior. Foi feita uma investigação sobre os valores f que apresentavam peculiaridades n</a:t>
            </a:r>
            <a:r>
              <a:rPr lang="en-DE" dirty="0" err="1"/>
              <a:t>os</a:t>
            </a:r>
            <a:r>
              <a:rPr lang="en-DE" dirty="0"/>
              <a:t> plots </a:t>
            </a:r>
            <a:r>
              <a:rPr lang="en-DE" dirty="0" err="1"/>
              <a:t>anteriores</a:t>
            </a:r>
            <a:r>
              <a:rPr lang="pt-BR" dirty="0"/>
              <a:t>.</a:t>
            </a: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DE"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Também é importante notar que a abordagem aqui acabou utilizando dados que foram usados para treinamento. Assim, as soluções mostradas são muito provavelmente tendenciosas, mas serviram como exemplos para demonstrar a aplicação do modelo DANN em casos de perfil.</a:t>
            </a:r>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Observa-se que para o gráfico de f = 1,30 na</a:t>
            </a:r>
            <a:r>
              <a:rPr lang="en-DE" dirty="0"/>
              <a:t> QUARTA FIGURA de </a:t>
            </a:r>
            <a:r>
              <a:rPr lang="en-DE" dirty="0" err="1"/>
              <a:t>cada</a:t>
            </a:r>
            <a:r>
              <a:rPr lang="en-DE" dirty="0"/>
              <a:t> BASE DE DADOS</a:t>
            </a:r>
            <a:r>
              <a:rPr lang="pt-BR" dirty="0"/>
              <a:t>, o erro na previsão é perceptível, o que corresponde aos resultados dos gráficos </a:t>
            </a:r>
            <a:r>
              <a:rPr lang="en-DE" dirty="0"/>
              <a:t>DE ERROS das </a:t>
            </a:r>
            <a:r>
              <a:rPr lang="en-DE" dirty="0" err="1"/>
              <a:t>analises</a:t>
            </a:r>
            <a:r>
              <a:rPr lang="en-DE" dirty="0"/>
              <a:t> </a:t>
            </a:r>
            <a:r>
              <a:rPr lang="en-DE" dirty="0" err="1"/>
              <a:t>anteriores</a:t>
            </a:r>
            <a:r>
              <a:rPr lang="en-DE" dirty="0"/>
              <a:t>.</a:t>
            </a:r>
            <a:r>
              <a:rPr lang="pt-BR" dirty="0"/>
              <a:t> </a:t>
            </a:r>
          </a:p>
        </p:txBody>
      </p:sp>
      <p:sp>
        <p:nvSpPr>
          <p:cNvPr id="4" name="Slide Number Placeholder 3"/>
          <p:cNvSpPr>
            <a:spLocks noGrp="1"/>
          </p:cNvSpPr>
          <p:nvPr>
            <p:ph type="sldNum" sz="quarter" idx="5"/>
          </p:nvPr>
        </p:nvSpPr>
        <p:spPr/>
        <p:txBody>
          <a:bodyPr/>
          <a:lstStyle/>
          <a:p>
            <a:fld id="{458E2375-62E8-4BB8-ADDA-0468BBBEC995}" type="slidenum">
              <a:rPr lang="en-US" smtClean="0"/>
              <a:t>40</a:t>
            </a:fld>
            <a:endParaRPr lang="en-US"/>
          </a:p>
        </p:txBody>
      </p:sp>
    </p:spTree>
    <p:extLst>
      <p:ext uri="{BB962C8B-B14F-4D97-AF65-F5344CB8AC3E}">
        <p14:creationId xmlns:p14="http://schemas.microsoft.com/office/powerpoint/2010/main" val="18626459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Tree>
    <p:extLst>
      <p:ext uri="{BB962C8B-B14F-4D97-AF65-F5344CB8AC3E}">
        <p14:creationId xmlns:p14="http://schemas.microsoft.com/office/powerpoint/2010/main" val="20029021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No trabalho desta tese de graduação, foi implementado um modelo de Rede Neural Artificial Profunda (DANN) para realizar a correção dos efeitos de plasticidade no Método de Perfuração de Furos ao medir altos níveis de tensões residuais em risers flexíveis, dadas as limitações da norma E837-13a da American Society for Testing and Materials no regime plástico. O modelo foi treinado em dados resultantes de várias simulações numéricas de elastoplásticos realizadas através do Método dos Elementos Finitos. Dois bancos de dados foram estabelecidos para o treinamento e teste do modelo DANN, um baseado em valores de tensão uniformes e outro baseado em valores de tensão não uniformes ao longo da parede do orifício. O pré-processamento das características dos bancos de dados foi baseado em trabalhos similares. Na validação do conjunto de teste dos dois bancos de dados, ambos os modelos DANN executaram com relativa precisão com erros de previsão na ordem de 5,2 x 10^(-3)para o banco de dados do Teste 1 e 3,7 x 10^(-3)para o banco de dados do Teste 2. Um modelo clássico de Regressão Linear Multivariável (MLR) também foi implementado para comparar o desempenho e os erros do modelo DANN, constatou-se que o erro de previsão do modelo MLR era menor do que o do modelo DANN. Assim, os erros em média do modelo DANN foram cerca de 1,2 vezes maiores do que os erros do modelo MLR. O resultado questionou a eficiência computacional da implementação de um modelo DANN. Os valores dos Fatores de Plasticidade f no conjunto de testes foram investigados. Observou-se que as previsões com os maiores erros foram simuladas com o mesmo valor de f (1,30). Para fins de exemplificação e não de validade do modelo, valores de quatro perfis (com diferentes valores de f) foram retirados do conjunto total de dados de cada banco de dados e usados como entrada para a correção.</a:t>
            </a:r>
            <a:endParaRPr lang="de-DE" dirty="0"/>
          </a:p>
        </p:txBody>
      </p:sp>
    </p:spTree>
    <p:extLst>
      <p:ext uri="{BB962C8B-B14F-4D97-AF65-F5344CB8AC3E}">
        <p14:creationId xmlns:p14="http://schemas.microsoft.com/office/powerpoint/2010/main" val="116348190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Embora bons resultados tenham sido considerados na implementação do modelo DANN para a correção dos valores de tensão residuais afetados pelos efeitos plásticos, o modelo treinado se baseia fortemente em resultados numéricos de simulações controladas sob condições e parâmetros muito específicos, o que pode fazer com que o modelo treinado não tenha um bom desempenho na generalização. Portanto, seria necessária uma validação através de dados experimentais por meio de comparação. Devido a dificuldades práticas e de recursos, não foi possível realizar este procedimento nesta tese de graduação. Uma extensão potencial do trabalho aqui realizado seria conduzir experimentos e coletar medidas que pudessem ser comparadas com as previsões dos conjuntos de teste dos modelos desenvolvidos. Desta forma, uma maior profundidade em termos de validação e generalidade poderia ser discutida, bem como a eficiência do uso das técnicas ML no treinamento de modelos científicos.</a:t>
            </a:r>
            <a:endParaRPr lang="en-DE" dirty="0"/>
          </a:p>
          <a:p>
            <a:endParaRPr lang="en-DE" dirty="0"/>
          </a:p>
          <a:p>
            <a:r>
              <a:rPr lang="pt-BR" dirty="0"/>
              <a:t>Outro aspecto importante foi a baixa amostragem de dados para treinamento de modelos, de forma que ambos os bancos de dados foram considerados conjuntos de dados pobres de 12 características para 420 instâncias. Um padrão bastante recomendado em Data Science está na proporção de 10 (características) a 20000 (instâncias) [18]. Isso levanta novamente questões sobre a generalidade do modelo.</a:t>
            </a:r>
            <a:endParaRPr lang="en-DE" dirty="0"/>
          </a:p>
          <a:p>
            <a:endParaRPr lang="en-DE" dirty="0"/>
          </a:p>
          <a:p>
            <a:r>
              <a:rPr lang="en-DE" dirty="0" err="1"/>
              <a:t>Os</a:t>
            </a:r>
            <a:r>
              <a:rPr lang="en-DE" dirty="0"/>
              <a:t> features </a:t>
            </a:r>
            <a:r>
              <a:rPr lang="pt-BR" dirty="0"/>
              <a:t>calculad</a:t>
            </a:r>
            <a:r>
              <a:rPr lang="en-DE" dirty="0"/>
              <a:t>o</a:t>
            </a:r>
            <a:r>
              <a:rPr lang="pt-BR" dirty="0"/>
              <a:t>s foram baseadas nas equações estabelecidas por Chupakhin et al. [7], portanto uma maior exploração das características estatísticas poderia ser realizada nos dados brutos como sugestão para uma abordagem diferente, a fim de ter os dados de deslocamento resultantes das simulações como uma entrada para o modelo DANN.  Dada a possibilidade de ter um grande banco de dados com numerosas simulações (instâncias), poderia ser interessante também realizar uma divisão de dados com base nas previsões de valores de perfis em vez dos valores da instância, a fim de avaliar melhor a previsão do perfil. É importante notar que o modelo treinado DANN é capaz de prever perfis, porém não foi validado nesta abordagem no conjunto de dados separado usado para testes.</a:t>
            </a:r>
            <a:endParaRPr lang="en-DE" dirty="0"/>
          </a:p>
          <a:p>
            <a:endParaRPr lang="en-DE" dirty="0"/>
          </a:p>
          <a:p>
            <a:r>
              <a:rPr lang="pt-BR" dirty="0"/>
              <a:t>Neste contexto e considerando os resultados da comparação entre os modelos MLR e DANN, explorar outros modelos ML para prever os valores das tensões residuais seria uma ótima maneira de investigar melhores correções e também de avaliar e decidir sobre um modelo mais simples, ou em um modelo com tempo de processamento (treinamento) consideravelmente menor. Exemplos de modelos de regressores ML que poderiam ser implementados são o regressor Radom Forest, o regressor Decision Tree e o regressor PCA. </a:t>
            </a:r>
            <a:endParaRPr lang="en-DE" dirty="0"/>
          </a:p>
        </p:txBody>
      </p:sp>
    </p:spTree>
    <p:extLst>
      <p:ext uri="{BB962C8B-B14F-4D97-AF65-F5344CB8AC3E}">
        <p14:creationId xmlns:p14="http://schemas.microsoft.com/office/powerpoint/2010/main" val="22565913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Outra extensão deste trabalho poderia ser feita em termos de treinamento do modelo DANN é a possibilidade de explorar a variação dos parâmetros estabelecidos na Tabela 3.3. Estes parâmetros foram estabelecidos de acordo com a abordagem de [7]. </a:t>
            </a:r>
            <a:endParaRPr lang="en-DE" dirty="0"/>
          </a:p>
          <a:p>
            <a:endParaRPr lang="en-DE" dirty="0"/>
          </a:p>
          <a:p>
            <a:r>
              <a:rPr lang="pt-BR" dirty="0"/>
              <a:t>As recomendações de trabalho futuro seriam </a:t>
            </a:r>
            <a:r>
              <a:rPr lang="en-DE" dirty="0" err="1"/>
              <a:t>entao</a:t>
            </a:r>
            <a:r>
              <a:rPr lang="en-DE" dirty="0"/>
              <a:t> </a:t>
            </a:r>
            <a:r>
              <a:rPr lang="en-DE" dirty="0" err="1"/>
              <a:t>em</a:t>
            </a:r>
            <a:r>
              <a:rPr lang="en-DE" dirty="0"/>
              <a:t> </a:t>
            </a:r>
            <a:r>
              <a:rPr lang="pt-BR" dirty="0"/>
              <a:t>variar estes parâmetros, avaliando as faixas de erro do modelo a fim de otimizar tais valores. Este procedimento poderia ser feito com um modelo de parâmetros aperfeiçoado</a:t>
            </a:r>
            <a:r>
              <a:rPr lang="en-DE" dirty="0"/>
              <a:t> (fine tune)</a:t>
            </a:r>
            <a:r>
              <a:rPr lang="pt-BR" dirty="0"/>
              <a:t>, porém o cálculo e o tempo de processamento podem ser </a:t>
            </a:r>
            <a:r>
              <a:rPr lang="en-DE" dirty="0" err="1"/>
              <a:t>custosos</a:t>
            </a:r>
            <a:r>
              <a:rPr lang="pt-BR" dirty="0"/>
              <a:t>.</a:t>
            </a:r>
            <a:endParaRPr lang="en-DE" dirty="0"/>
          </a:p>
          <a:p>
            <a:endParaRPr lang="en-DE" dirty="0"/>
          </a:p>
          <a:p>
            <a:r>
              <a:rPr lang="pt-BR" dirty="0"/>
              <a:t>Outra abordagem de pesquisa</a:t>
            </a:r>
            <a:r>
              <a:rPr lang="en-DE" dirty="0"/>
              <a:t> </a:t>
            </a:r>
            <a:r>
              <a:rPr lang="en-DE" dirty="0" err="1"/>
              <a:t>seria</a:t>
            </a:r>
            <a:r>
              <a:rPr lang="en-DE" dirty="0"/>
              <a:t> </a:t>
            </a:r>
            <a:r>
              <a:rPr lang="pt-BR" dirty="0"/>
              <a:t>investigar</a:t>
            </a:r>
            <a:r>
              <a:rPr lang="en-DE" dirty="0"/>
              <a:t> </a:t>
            </a:r>
            <a:r>
              <a:rPr lang="en-DE" dirty="0" err="1"/>
              <a:t>profundamente</a:t>
            </a:r>
            <a:r>
              <a:rPr lang="en-DE" dirty="0"/>
              <a:t> </a:t>
            </a:r>
            <a:r>
              <a:rPr lang="pt-BR" dirty="0"/>
              <a:t>a</a:t>
            </a:r>
            <a:r>
              <a:rPr lang="en-DE" dirty="0"/>
              <a:t>s</a:t>
            </a:r>
            <a:r>
              <a:rPr lang="pt-BR" dirty="0"/>
              <a:t> relaç</a:t>
            </a:r>
            <a:r>
              <a:rPr lang="en-DE" dirty="0" err="1"/>
              <a:t>oes</a:t>
            </a:r>
            <a:r>
              <a:rPr lang="pt-BR" dirty="0"/>
              <a:t> entre os valores do Fator de </a:t>
            </a:r>
            <a:r>
              <a:rPr lang="en-DE" dirty="0" err="1"/>
              <a:t>Plasticidade</a:t>
            </a:r>
            <a:r>
              <a:rPr lang="pt-BR" dirty="0"/>
              <a:t> f e os valores pre</a:t>
            </a:r>
            <a:r>
              <a:rPr lang="en-DE" dirty="0" err="1"/>
              <a:t>ditos</a:t>
            </a:r>
            <a:r>
              <a:rPr lang="pt-BR" dirty="0"/>
              <a:t> a partir dos modelos. Notas preliminares foram destacadas nas seções 4.3 e 4.4 para alguns exemplos notáveis. Mas nenhuma investigação profunda foi feita. </a:t>
            </a:r>
            <a:endParaRPr lang="en-DE" dirty="0"/>
          </a:p>
          <a:p>
            <a:endParaRPr lang="en-DE" dirty="0"/>
          </a:p>
          <a:p>
            <a:r>
              <a:rPr lang="pt-BR" dirty="0"/>
              <a:t>Como a literatura aponta para o início dos efeitos plásticos para f &gt; 0,6, uma investigação desta faixa superior com bancos de dados separados para testes poderia ser realizada.</a:t>
            </a:r>
            <a:endParaRPr lang="en-DE" dirty="0"/>
          </a:p>
        </p:txBody>
      </p:sp>
    </p:spTree>
    <p:extLst>
      <p:ext uri="{BB962C8B-B14F-4D97-AF65-F5344CB8AC3E}">
        <p14:creationId xmlns:p14="http://schemas.microsoft.com/office/powerpoint/2010/main" val="355680593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DE" dirty="0"/>
              <a:t>Segue agora as </a:t>
            </a:r>
            <a:r>
              <a:rPr lang="en-DE" dirty="0" err="1"/>
              <a:t>referencias</a:t>
            </a:r>
            <a:r>
              <a:rPr lang="en-DE" dirty="0"/>
              <a:t> </a:t>
            </a:r>
            <a:r>
              <a:rPr lang="en-DE" dirty="0" err="1"/>
              <a:t>utilizadas</a:t>
            </a:r>
            <a:r>
              <a:rPr lang="en-DE" dirty="0"/>
              <a:t> no </a:t>
            </a:r>
            <a:r>
              <a:rPr lang="en-DE" dirty="0" err="1"/>
              <a:t>trabalho</a:t>
            </a:r>
            <a:r>
              <a:rPr lang="en-DE" dirty="0"/>
              <a:t>.</a:t>
            </a:r>
            <a:endParaRPr lang="de-DE" dirty="0"/>
          </a:p>
        </p:txBody>
      </p:sp>
    </p:spTree>
    <p:extLst>
      <p:ext uri="{BB962C8B-B14F-4D97-AF65-F5344CB8AC3E}">
        <p14:creationId xmlns:p14="http://schemas.microsoft.com/office/powerpoint/2010/main" val="14943201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26423993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49792413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Antes de tudo, gostaria de agradecer a Deus</a:t>
            </a:r>
            <a:r>
              <a:rPr lang="en-DE" dirty="0"/>
              <a:t> </a:t>
            </a:r>
            <a:r>
              <a:rPr lang="pt-BR" dirty="0"/>
              <a:t>por me abençoar com todas as minhas capacidades mentais e pela oportunidade de estudar, fazer ciência e terminar de escrever esta </a:t>
            </a:r>
            <a:r>
              <a:rPr lang="en-DE" dirty="0" err="1"/>
              <a:t>trabalho</a:t>
            </a:r>
            <a:r>
              <a:rPr lang="pt-BR" dirty="0"/>
              <a:t> </a:t>
            </a:r>
            <a:r>
              <a:rPr lang="en-DE" dirty="0" err="1"/>
              <a:t>academico</a:t>
            </a:r>
            <a:r>
              <a:rPr lang="en-DE" dirty="0"/>
              <a:t>.</a:t>
            </a:r>
          </a:p>
          <a:p>
            <a:endParaRPr lang="en-DE" dirty="0"/>
          </a:p>
          <a:p>
            <a:r>
              <a:rPr lang="en-DE" dirty="0" err="1"/>
              <a:t>Gostaria</a:t>
            </a:r>
            <a:r>
              <a:rPr lang="en-DE" dirty="0"/>
              <a:t> de </a:t>
            </a:r>
            <a:r>
              <a:rPr lang="en-DE" dirty="0" err="1"/>
              <a:t>agradecer</a:t>
            </a:r>
            <a:r>
              <a:rPr lang="en-DE" dirty="0"/>
              <a:t> </a:t>
            </a:r>
            <a:r>
              <a:rPr lang="en-DE" dirty="0" err="1"/>
              <a:t>principalmente</a:t>
            </a:r>
            <a:r>
              <a:rPr lang="en-DE" dirty="0"/>
              <a:t> </a:t>
            </a:r>
            <a:r>
              <a:rPr lang="en-DE" dirty="0" err="1"/>
              <a:t>aos</a:t>
            </a:r>
            <a:r>
              <a:rPr lang="en-DE" dirty="0"/>
              <a:t> </a:t>
            </a:r>
            <a:r>
              <a:rPr lang="en-DE" dirty="0" err="1"/>
              <a:t>membros</a:t>
            </a:r>
            <a:r>
              <a:rPr lang="en-DE" dirty="0"/>
              <a:t> da banca </a:t>
            </a:r>
            <a:r>
              <a:rPr lang="en-DE" dirty="0" err="1"/>
              <a:t>examinadore</a:t>
            </a:r>
            <a:r>
              <a:rPr lang="en-DE" dirty="0"/>
              <a:t> pela </a:t>
            </a:r>
            <a:r>
              <a:rPr lang="en-DE" dirty="0" err="1"/>
              <a:t>paciencia</a:t>
            </a:r>
            <a:r>
              <a:rPr lang="en-DE" dirty="0"/>
              <a:t> e </a:t>
            </a:r>
            <a:r>
              <a:rPr lang="en-DE" dirty="0" err="1"/>
              <a:t>atencao</a:t>
            </a:r>
            <a:r>
              <a:rPr lang="en-DE" dirty="0"/>
              <a:t> dada </a:t>
            </a:r>
            <a:r>
              <a:rPr lang="en-DE" dirty="0" err="1"/>
              <a:t>ao</a:t>
            </a:r>
            <a:r>
              <a:rPr lang="en-DE" dirty="0"/>
              <a:t> </a:t>
            </a:r>
            <a:r>
              <a:rPr lang="en-DE" dirty="0" err="1"/>
              <a:t>exame</a:t>
            </a:r>
            <a:r>
              <a:rPr lang="en-DE" dirty="0"/>
              <a:t> do meu TCC.</a:t>
            </a:r>
          </a:p>
          <a:p>
            <a:endParaRPr lang="pt-BR" dirty="0"/>
          </a:p>
          <a:p>
            <a:r>
              <a:rPr lang="pt-BR" dirty="0"/>
              <a:t>E gostaria de agradecer ao meu </a:t>
            </a:r>
            <a:r>
              <a:rPr lang="en-DE" dirty="0" err="1"/>
              <a:t>orientador</a:t>
            </a:r>
            <a:r>
              <a:rPr lang="en-DE" dirty="0"/>
              <a:t> </a:t>
            </a:r>
            <a:r>
              <a:rPr lang="pt-BR" dirty="0"/>
              <a:t>Prof. Armando Albertazzi Gonçalves Jr. pela oportunidade de ser seu </a:t>
            </a:r>
            <a:r>
              <a:rPr lang="en-DE" dirty="0" err="1"/>
              <a:t>orientando</a:t>
            </a:r>
            <a:r>
              <a:rPr lang="pt-BR" dirty="0"/>
              <a:t>. Agradeço-lhe também por aceitar o desafio de ter me orientado em um tema de pesquisa com tamanha complexidade científica para um</a:t>
            </a:r>
            <a:r>
              <a:rPr lang="en-DE" dirty="0"/>
              <a:t> TCC de </a:t>
            </a:r>
            <a:r>
              <a:rPr lang="pt-BR" dirty="0"/>
              <a:t>bacharelado.</a:t>
            </a:r>
          </a:p>
          <a:p>
            <a:endParaRPr lang="en-DE" dirty="0"/>
          </a:p>
          <a:p>
            <a:r>
              <a:rPr lang="pt-BR" dirty="0"/>
              <a:t>Gostaria também de agradecer ao </a:t>
            </a:r>
            <a:r>
              <a:rPr lang="en-DE" dirty="0"/>
              <a:t>co-</a:t>
            </a:r>
            <a:r>
              <a:rPr lang="en-DE" dirty="0" err="1"/>
              <a:t>corientador</a:t>
            </a:r>
            <a:r>
              <a:rPr lang="en-DE" dirty="0"/>
              <a:t> </a:t>
            </a:r>
            <a:r>
              <a:rPr lang="pt-BR" dirty="0"/>
              <a:t>Matias Roberto Viotti, Dr. Eng. por suas orientações e sugestões técnicas relativas à análise e medição de tensões residuais em risers flexíveis.</a:t>
            </a:r>
          </a:p>
          <a:p>
            <a:endParaRPr lang="en-DE" dirty="0"/>
          </a:p>
          <a:p>
            <a:r>
              <a:rPr lang="pt-BR" dirty="0"/>
              <a:t>Meu agradecimento especial vai para meu colega </a:t>
            </a:r>
            <a:r>
              <a:rPr lang="en-DE" dirty="0" err="1"/>
              <a:t>Eng</a:t>
            </a:r>
            <a:r>
              <a:rPr lang="en-DE" dirty="0"/>
              <a:t> e Mestre e </a:t>
            </a:r>
            <a:r>
              <a:rPr lang="en-DE" dirty="0" err="1"/>
              <a:t>Doutorando</a:t>
            </a:r>
            <a:r>
              <a:rPr lang="en-DE" dirty="0"/>
              <a:t> </a:t>
            </a:r>
            <a:r>
              <a:rPr lang="pt-BR" dirty="0"/>
              <a:t>Thiago Wilvert, que abraçou a idéia de implementar uma rede neural artificial com muito entusiasmo e contribuiu muito para a realização e estruturação deste trabalho acadêmico.</a:t>
            </a:r>
            <a:endParaRPr lang="en-DE" dirty="0"/>
          </a:p>
          <a:p>
            <a:endParaRPr lang="pt-BR" dirty="0"/>
          </a:p>
          <a:p>
            <a:r>
              <a:rPr lang="pt-BR" dirty="0"/>
              <a:t>Quero expressar minha gratidão ao LABMETRO, FEESC e PETROBRAS pelo apoio financeiro e pelos recursos oferecidos para a realização desta tese de graduação.</a:t>
            </a:r>
            <a:endParaRPr lang="en-DE" dirty="0"/>
          </a:p>
          <a:p>
            <a:endParaRPr lang="pt-BR" dirty="0"/>
          </a:p>
          <a:p>
            <a:r>
              <a:rPr lang="pt-BR" dirty="0"/>
              <a:t>Finalmente, gostaria de agradecer a minha família e amigos pelo apoio, amor e compreensão durante o período de meus estudos.</a:t>
            </a:r>
            <a:endParaRPr lang="en-DE" dirty="0"/>
          </a:p>
        </p:txBody>
      </p:sp>
      <p:sp>
        <p:nvSpPr>
          <p:cNvPr id="4" name="Slide Number Placeholder 3"/>
          <p:cNvSpPr>
            <a:spLocks noGrp="1"/>
          </p:cNvSpPr>
          <p:nvPr>
            <p:ph type="sldNum" sz="quarter" idx="5"/>
          </p:nvPr>
        </p:nvSpPr>
        <p:spPr/>
        <p:txBody>
          <a:bodyPr/>
          <a:lstStyle/>
          <a:p>
            <a:fld id="{458E2375-62E8-4BB8-ADDA-0468BBBEC995}" type="slidenum">
              <a:rPr lang="en-US" smtClean="0"/>
              <a:t>48</a:t>
            </a:fld>
            <a:endParaRPr lang="en-US"/>
          </a:p>
        </p:txBody>
      </p:sp>
    </p:spTree>
    <p:extLst>
      <p:ext uri="{BB962C8B-B14F-4D97-AF65-F5344CB8AC3E}">
        <p14:creationId xmlns:p14="http://schemas.microsoft.com/office/powerpoint/2010/main" val="3343367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DE" dirty="0"/>
          </a:p>
        </p:txBody>
      </p:sp>
      <p:sp>
        <p:nvSpPr>
          <p:cNvPr id="4" name="Slide Number Placeholder 3"/>
          <p:cNvSpPr>
            <a:spLocks noGrp="1"/>
          </p:cNvSpPr>
          <p:nvPr>
            <p:ph type="sldNum" sz="quarter" idx="5"/>
          </p:nvPr>
        </p:nvSpPr>
        <p:spPr/>
        <p:txBody>
          <a:bodyPr/>
          <a:lstStyle/>
          <a:p>
            <a:fld id="{458E2375-62E8-4BB8-ADDA-0468BBBEC995}" type="slidenum">
              <a:rPr lang="en-US" smtClean="0"/>
              <a:t>49</a:t>
            </a:fld>
            <a:endParaRPr lang="en-US"/>
          </a:p>
        </p:txBody>
      </p:sp>
    </p:spTree>
    <p:extLst>
      <p:ext uri="{BB962C8B-B14F-4D97-AF65-F5344CB8AC3E}">
        <p14:creationId xmlns:p14="http://schemas.microsoft.com/office/powerpoint/2010/main" val="18002745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O</a:t>
            </a:r>
            <a:r>
              <a:rPr lang="pt-BR" baseline="0" dirty="0"/>
              <a:t> que sao os chamados risers flexíveis?</a:t>
            </a:r>
          </a:p>
          <a:p>
            <a:r>
              <a:rPr lang="pt-BR" baseline="0" dirty="0"/>
              <a:t> </a:t>
            </a:r>
          </a:p>
          <a:p>
            <a:r>
              <a:rPr lang="pt-BR" baseline="0" dirty="0"/>
              <a:t>Bem, </a:t>
            </a:r>
            <a:r>
              <a:rPr lang="pt-BR" dirty="0"/>
              <a:t>Fundamentalmente, os risers flexíveis são </a:t>
            </a:r>
            <a:r>
              <a:rPr lang="pt-BR" b="1" dirty="0"/>
              <a:t>dutos especiais </a:t>
            </a:r>
            <a:r>
              <a:rPr lang="pt-BR" dirty="0"/>
              <a:t>utilizados na indústria de petróleo e gás para conectar unidades de produção de fundo oceânico a</a:t>
            </a:r>
            <a:r>
              <a:rPr lang="en-DE" dirty="0"/>
              <a:t>s</a:t>
            </a:r>
            <a:r>
              <a:rPr lang="pt-BR" dirty="0"/>
              <a:t> plataformas</a:t>
            </a:r>
            <a:endParaRPr lang="en-DE" dirty="0"/>
          </a:p>
          <a:p>
            <a:endParaRPr lang="pt-BR" dirty="0"/>
          </a:p>
          <a:p>
            <a:r>
              <a:rPr lang="pt-BR" dirty="0"/>
              <a:t>A utilizacao desses</a:t>
            </a:r>
            <a:r>
              <a:rPr lang="pt-BR" baseline="0" dirty="0"/>
              <a:t> r</a:t>
            </a:r>
            <a:r>
              <a:rPr lang="pt-BR" dirty="0"/>
              <a:t>isers flexíveis na indústria de petróleo e gás tem aumentado substancialmente nos últimos anos, principalmente devido às grandes demandas industriais, como a constante necessidade de extração de petróleo do fundo do mar. </a:t>
            </a:r>
            <a:endParaRPr lang="en-DE" dirty="0"/>
          </a:p>
          <a:p>
            <a:endParaRPr lang="pt-BR" dirty="0"/>
          </a:p>
          <a:p>
            <a:r>
              <a:rPr lang="pt-BR" dirty="0"/>
              <a:t>Paralelamente, surgiram preocupações ambientais e ecológicas, o que</a:t>
            </a:r>
            <a:r>
              <a:rPr lang="pt-BR" baseline="0" dirty="0"/>
              <a:t> </a:t>
            </a:r>
            <a:r>
              <a:rPr lang="pt-BR" dirty="0"/>
              <a:t>exige de certa forma o desenvolvimento de estruturas de risers que sejam tecnologicamente mais flexíveis e que possam oferecer altos níveis de segurança para evitar a ocorrência de acidentes.</a:t>
            </a:r>
          </a:p>
        </p:txBody>
      </p:sp>
    </p:spTree>
    <p:extLst>
      <p:ext uri="{BB962C8B-B14F-4D97-AF65-F5344CB8AC3E}">
        <p14:creationId xmlns:p14="http://schemas.microsoft.com/office/powerpoint/2010/main" val="10308908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Os Risers flexíveis são compostos de várias camadas, todas com suas próprias propriedades estruturais e químicas, como mostrado no</a:t>
            </a:r>
            <a:r>
              <a:rPr lang="pt-BR" sz="1200" kern="1200" baseline="0" dirty="0">
                <a:solidFill>
                  <a:schemeClr val="tx1"/>
                </a:solidFill>
                <a:effectLst/>
                <a:latin typeface="+mn-lt"/>
                <a:ea typeface="+mn-ea"/>
                <a:cs typeface="+mn-cs"/>
              </a:rPr>
              <a:t> slide</a:t>
            </a:r>
            <a:r>
              <a:rPr lang="pt-BR" sz="1200" kern="1200" dirty="0">
                <a:solidFill>
                  <a:schemeClr val="tx1"/>
                </a:solidFill>
                <a:effectLst/>
                <a:latin typeface="+mn-lt"/>
                <a:ea typeface="+mn-ea"/>
                <a:cs typeface="+mn-cs"/>
              </a:rPr>
              <a:t>. </a:t>
            </a:r>
          </a:p>
          <a:p>
            <a:endParaRPr lang="pt-BR" sz="1200" kern="1200" dirty="0">
              <a:solidFill>
                <a:schemeClr val="tx1"/>
              </a:solidFill>
              <a:effectLst/>
              <a:latin typeface="+mn-lt"/>
              <a:ea typeface="+mn-ea"/>
              <a:cs typeface="+mn-cs"/>
            </a:endParaRPr>
          </a:p>
          <a:p>
            <a:r>
              <a:rPr lang="pt-BR" sz="1200" kern="1200" dirty="0">
                <a:solidFill>
                  <a:schemeClr val="bg1">
                    <a:lumMod val="85000"/>
                  </a:schemeClr>
                </a:solidFill>
                <a:effectLst/>
                <a:latin typeface="+mn-lt"/>
                <a:ea typeface="+mn-ea"/>
                <a:cs typeface="+mn-cs"/>
              </a:rPr>
              <a:t>O</a:t>
            </a:r>
            <a:r>
              <a:rPr lang="pt-BR" sz="1200" kern="1200" baseline="0" dirty="0">
                <a:solidFill>
                  <a:schemeClr val="bg1">
                    <a:lumMod val="85000"/>
                  </a:schemeClr>
                </a:solidFill>
                <a:effectLst/>
                <a:latin typeface="+mn-lt"/>
                <a:ea typeface="+mn-ea"/>
                <a:cs typeface="+mn-cs"/>
              </a:rPr>
              <a:t> arranjo</a:t>
            </a:r>
            <a:r>
              <a:rPr lang="pt-BR" sz="1200" kern="1200" dirty="0">
                <a:solidFill>
                  <a:schemeClr val="bg1">
                    <a:lumMod val="85000"/>
                  </a:schemeClr>
                </a:solidFill>
                <a:effectLst/>
                <a:latin typeface="+mn-lt"/>
                <a:ea typeface="+mn-ea"/>
                <a:cs typeface="+mn-cs"/>
              </a:rPr>
              <a:t> das diversas camadas nestes dutos flexíveis permite que as melhores propriedades de cada componente sejam combinadas para fornecer um duto adequado para uma aplicação industrial de transporte de óleo ou gás. </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Uma das camadas é a </a:t>
            </a:r>
            <a:r>
              <a:rPr lang="pt-BR" sz="1200" b="1" kern="1200" dirty="0">
                <a:solidFill>
                  <a:schemeClr val="tx1"/>
                </a:solidFill>
                <a:effectLst/>
                <a:latin typeface="+mn-lt"/>
                <a:ea typeface="+mn-ea"/>
                <a:cs typeface="+mn-cs"/>
              </a:rPr>
              <a:t>armadura de tracao </a:t>
            </a:r>
            <a:r>
              <a:rPr lang="pt-BR" sz="1200" kern="1200" dirty="0">
                <a:solidFill>
                  <a:schemeClr val="tx1"/>
                </a:solidFill>
                <a:effectLst/>
                <a:latin typeface="+mn-lt"/>
                <a:ea typeface="+mn-ea"/>
                <a:cs typeface="+mn-cs"/>
              </a:rPr>
              <a:t>(carbon steel tensile armour), formada por múltiplas hélices de arames com seções transversais retangulares para manter sua flexibilidade. </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Suspeita-se que o nível de tensões residuais apresentadas nos aremes</a:t>
            </a:r>
            <a:r>
              <a:rPr lang="pt-BR" sz="1200" kern="1200" baseline="0" dirty="0">
                <a:solidFill>
                  <a:schemeClr val="tx1"/>
                </a:solidFill>
                <a:effectLst/>
                <a:latin typeface="+mn-lt"/>
                <a:ea typeface="+mn-ea"/>
                <a:cs typeface="+mn-cs"/>
              </a:rPr>
              <a:t> </a:t>
            </a:r>
            <a:r>
              <a:rPr lang="pt-BR" sz="1200" kern="1200" dirty="0">
                <a:solidFill>
                  <a:schemeClr val="tx1"/>
                </a:solidFill>
                <a:effectLst/>
                <a:latin typeface="+mn-lt"/>
                <a:ea typeface="+mn-ea"/>
                <a:cs typeface="+mn-cs"/>
              </a:rPr>
              <a:t>a armadura de tracao tenham um impacto significativo na vida útil dos risers, como sugerido</a:t>
            </a:r>
            <a:r>
              <a:rPr lang="pt-BR" sz="1200" kern="1200" baseline="0" dirty="0">
                <a:solidFill>
                  <a:schemeClr val="tx1"/>
                </a:solidFill>
                <a:effectLst/>
                <a:latin typeface="+mn-lt"/>
                <a:ea typeface="+mn-ea"/>
                <a:cs typeface="+mn-cs"/>
              </a:rPr>
              <a:t> por vários pesquisadores</a:t>
            </a:r>
            <a:r>
              <a:rPr lang="pt-BR" sz="120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83709007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Quando em serviço, os risers flexíveis são submetidos a cargas cíclicas como flexão, tração e variação de tensão interna. </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Além disso, a conformacao do metal utilizada para fazer os ar</a:t>
            </a:r>
            <a:r>
              <a:rPr lang="en-DE" sz="1200" kern="1200" dirty="0">
                <a:solidFill>
                  <a:schemeClr val="tx1"/>
                </a:solidFill>
                <a:effectLst/>
                <a:latin typeface="+mn-lt"/>
                <a:ea typeface="+mn-ea"/>
                <a:cs typeface="+mn-cs"/>
              </a:rPr>
              <a:t>a</a:t>
            </a:r>
            <a:r>
              <a:rPr lang="pt-BR" sz="1200" kern="1200" dirty="0">
                <a:solidFill>
                  <a:schemeClr val="tx1"/>
                </a:solidFill>
                <a:effectLst/>
                <a:latin typeface="+mn-lt"/>
                <a:ea typeface="+mn-ea"/>
                <a:cs typeface="+mn-cs"/>
              </a:rPr>
              <a:t>mas da armadura de tracao dos risers flexíveis tem um impacto negativo nos níveis de tensão residual. Ou seja, o</a:t>
            </a:r>
            <a:r>
              <a:rPr lang="pt-BR" sz="1200" kern="1200" baseline="0" dirty="0">
                <a:solidFill>
                  <a:schemeClr val="tx1"/>
                </a:solidFill>
                <a:effectLst/>
                <a:latin typeface="+mn-lt"/>
                <a:ea typeface="+mn-ea"/>
                <a:cs typeface="+mn-cs"/>
              </a:rPr>
              <a:t> material dos </a:t>
            </a:r>
            <a:r>
              <a:rPr lang="pt-BR" sz="1200" kern="1200" dirty="0">
                <a:solidFill>
                  <a:schemeClr val="tx1"/>
                </a:solidFill>
                <a:effectLst/>
                <a:latin typeface="+mn-lt"/>
                <a:ea typeface="+mn-ea"/>
                <a:cs typeface="+mn-cs"/>
              </a:rPr>
              <a:t>arames passam por uma série de procedimentos de fabricação, dificultando a determinação dos níveis de tensão residual. Eles são enrolados helicoidalmente ao redor do riser, o que acrescenta tensão adicional aos níveis de tensão do componente. </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A resistência do riser flexível poderia ser melhorada diminuindo as quantidades de tensões residuais indesejadas nas armaduras. Portanto, há uma demanda por técnicas confiáveis para medir os níveis de tensão residual nestes componentes.</a:t>
            </a:r>
          </a:p>
        </p:txBody>
      </p:sp>
    </p:spTree>
    <p:extLst>
      <p:ext uri="{BB962C8B-B14F-4D97-AF65-F5344CB8AC3E}">
        <p14:creationId xmlns:p14="http://schemas.microsoft.com/office/powerpoint/2010/main" val="31189375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Nesse contexto, um dos principais objetivos da cooperação entre a Corporação Brasileira de Petróleo (PETROBRAS) e o Laboratório de Metrologia e Automatização (LABMETRO) da Universidade Federal de Santa Catarina (UFSC) é entender melhor como as tensões residuais são introduzidas durante o processo de fabricação dos risers flexíveis. </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O presente trabalho</a:t>
            </a:r>
            <a:r>
              <a:rPr lang="pt-BR" sz="1200" kern="1200" baseline="0" dirty="0">
                <a:solidFill>
                  <a:schemeClr val="tx1"/>
                </a:solidFill>
                <a:effectLst/>
                <a:latin typeface="+mn-lt"/>
                <a:ea typeface="+mn-ea"/>
                <a:cs typeface="+mn-cs"/>
              </a:rPr>
              <a:t> de conclusao </a:t>
            </a:r>
            <a:r>
              <a:rPr lang="pt-BR" sz="1200" kern="1200" dirty="0">
                <a:solidFill>
                  <a:schemeClr val="tx1"/>
                </a:solidFill>
                <a:effectLst/>
                <a:latin typeface="+mn-lt"/>
                <a:ea typeface="+mn-ea"/>
                <a:cs typeface="+mn-cs"/>
              </a:rPr>
              <a:t>está inserido em um grande projeto de cooperação do LABMETRO e da PETROBRAS conhecido como TRRiFlex, onde o projeto visa desenvolver, comparar, validar e aplicar técnicas e equipamentos para medir tensões residuais na camada da </a:t>
            </a:r>
            <a:r>
              <a:rPr lang="pt-BR" sz="1200" b="1" kern="1200" dirty="0">
                <a:solidFill>
                  <a:schemeClr val="tx1"/>
                </a:solidFill>
                <a:effectLst/>
                <a:latin typeface="+mn-lt"/>
                <a:ea typeface="+mn-ea"/>
                <a:cs typeface="+mn-cs"/>
              </a:rPr>
              <a:t>armadura de tracao </a:t>
            </a:r>
            <a:r>
              <a:rPr lang="pt-BR" sz="1200" kern="1200" dirty="0">
                <a:solidFill>
                  <a:schemeClr val="tx1"/>
                </a:solidFill>
                <a:effectLst/>
                <a:latin typeface="+mn-lt"/>
                <a:ea typeface="+mn-ea"/>
                <a:cs typeface="+mn-cs"/>
              </a:rPr>
              <a:t>dos risers flexíveis a fim de caracterizar o estado das tensões em diferentes estágios de seu processo de fabricação.</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Portanto,</a:t>
            </a:r>
            <a:r>
              <a:rPr lang="pt-BR" sz="1200" kern="1200" baseline="0" dirty="0">
                <a:solidFill>
                  <a:schemeClr val="tx1"/>
                </a:solidFill>
                <a:effectLst/>
                <a:latin typeface="+mn-lt"/>
                <a:ea typeface="+mn-ea"/>
                <a:cs typeface="+mn-cs"/>
              </a:rPr>
              <a:t> a industria focada n</a:t>
            </a:r>
            <a:r>
              <a:rPr lang="pt-BR" sz="1200" kern="1200" dirty="0">
                <a:solidFill>
                  <a:schemeClr val="tx1"/>
                </a:solidFill>
                <a:effectLst/>
                <a:latin typeface="+mn-lt"/>
                <a:ea typeface="+mn-ea"/>
                <a:cs typeface="+mn-cs"/>
              </a:rPr>
              <a:t>o transporte de petróleo, gás natural e derivados e que fazem uso de risers flexíveis dependem de técnicas confiáveis para medir as tensões residuais. </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A PETROBRAS atualmente utiliza o Método do</a:t>
            </a:r>
            <a:r>
              <a:rPr lang="pt-BR" sz="1200" kern="1200" baseline="0" dirty="0">
                <a:solidFill>
                  <a:schemeClr val="tx1"/>
                </a:solidFill>
                <a:effectLst/>
                <a:latin typeface="+mn-lt"/>
                <a:ea typeface="+mn-ea"/>
                <a:cs typeface="+mn-cs"/>
              </a:rPr>
              <a:t> </a:t>
            </a:r>
            <a:r>
              <a:rPr lang="pt-BR" sz="1200" kern="1200" dirty="0">
                <a:solidFill>
                  <a:schemeClr val="tx1"/>
                </a:solidFill>
                <a:effectLst/>
                <a:latin typeface="+mn-lt"/>
                <a:ea typeface="+mn-ea"/>
                <a:cs typeface="+mn-cs"/>
              </a:rPr>
              <a:t>Furo</a:t>
            </a:r>
            <a:r>
              <a:rPr lang="pt-BR" sz="1200" kern="1200" baseline="0" dirty="0">
                <a:solidFill>
                  <a:schemeClr val="tx1"/>
                </a:solidFill>
                <a:effectLst/>
                <a:latin typeface="+mn-lt"/>
                <a:ea typeface="+mn-ea"/>
                <a:cs typeface="+mn-cs"/>
              </a:rPr>
              <a:t> Cego</a:t>
            </a:r>
            <a:r>
              <a:rPr lang="pt-BR" sz="1200" kern="1200" dirty="0">
                <a:solidFill>
                  <a:schemeClr val="tx1"/>
                </a:solidFill>
                <a:effectLst/>
                <a:latin typeface="+mn-lt"/>
                <a:ea typeface="+mn-ea"/>
                <a:cs typeface="+mn-cs"/>
              </a:rPr>
              <a:t> (HDM) para realizar medições de tensões residuais em dutos, onde esta técnica é empregada para avaliar o estado de tensão dos mesmos [5]. </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Nas Figuras do slide é mostrado um exemplo de um sistema de fixação empregado na medição de tensões residuais em uma das camadas de armadura dos tubos flexíveis.</a:t>
            </a:r>
          </a:p>
        </p:txBody>
      </p:sp>
    </p:spTree>
    <p:extLst>
      <p:ext uri="{BB962C8B-B14F-4D97-AF65-F5344CB8AC3E}">
        <p14:creationId xmlns:p14="http://schemas.microsoft.com/office/powerpoint/2010/main" val="1507096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a:solidFill>
                  <a:schemeClr val="tx1"/>
                </a:solidFill>
                <a:effectLst/>
                <a:latin typeface="+mn-lt"/>
                <a:ea typeface="+mn-ea"/>
                <a:cs typeface="+mn-cs"/>
              </a:rPr>
              <a:t>Mas o</a:t>
            </a:r>
            <a:r>
              <a:rPr lang="pt-BR" sz="1200" kern="1200" baseline="0" dirty="0">
                <a:solidFill>
                  <a:schemeClr val="tx1"/>
                </a:solidFill>
                <a:effectLst/>
                <a:latin typeface="+mn-lt"/>
                <a:ea typeface="+mn-ea"/>
                <a:cs typeface="+mn-cs"/>
              </a:rPr>
              <a:t> que é o Método do Furo Cego?</a:t>
            </a:r>
          </a:p>
          <a:p>
            <a:endParaRPr lang="pt-BR" sz="1200" kern="1200" baseline="0" dirty="0">
              <a:solidFill>
                <a:schemeClr val="tx1"/>
              </a:solidFill>
              <a:effectLst/>
              <a:latin typeface="+mn-lt"/>
              <a:ea typeface="+mn-ea"/>
              <a:cs typeface="+mn-cs"/>
            </a:endParaRPr>
          </a:p>
          <a:p>
            <a:r>
              <a:rPr lang="pt-BR" sz="1200" kern="1200" baseline="0" dirty="0">
                <a:solidFill>
                  <a:schemeClr val="tx1"/>
                </a:solidFill>
                <a:effectLst/>
                <a:latin typeface="+mn-lt"/>
                <a:ea typeface="+mn-ea"/>
                <a:cs typeface="+mn-cs"/>
              </a:rPr>
              <a:t>Basicamente, o MFC consiste n</a:t>
            </a:r>
            <a:r>
              <a:rPr lang="en-DE" sz="1200" kern="1200" baseline="0" dirty="0">
                <a:solidFill>
                  <a:schemeClr val="tx1"/>
                </a:solidFill>
                <a:effectLst/>
                <a:latin typeface="+mn-lt"/>
                <a:ea typeface="+mn-ea"/>
                <a:cs typeface="+mn-cs"/>
              </a:rPr>
              <a:t>um </a:t>
            </a:r>
            <a:r>
              <a:rPr lang="en-DE" sz="1200" kern="1200" baseline="0" dirty="0" err="1">
                <a:solidFill>
                  <a:schemeClr val="tx1"/>
                </a:solidFill>
                <a:effectLst/>
                <a:latin typeface="+mn-lt"/>
                <a:ea typeface="+mn-ea"/>
                <a:cs typeface="+mn-cs"/>
              </a:rPr>
              <a:t>método</a:t>
            </a:r>
            <a:r>
              <a:rPr lang="en-DE" sz="1200" kern="1200" baseline="0" dirty="0">
                <a:solidFill>
                  <a:schemeClr val="tx1"/>
                </a:solidFill>
                <a:effectLst/>
                <a:latin typeface="+mn-lt"/>
                <a:ea typeface="+mn-ea"/>
                <a:cs typeface="+mn-cs"/>
              </a:rPr>
              <a:t> de</a:t>
            </a:r>
            <a:r>
              <a:rPr lang="pt-BR" sz="1200" kern="1200" baseline="0" dirty="0">
                <a:solidFill>
                  <a:schemeClr val="tx1"/>
                </a:solidFill>
                <a:effectLst/>
                <a:latin typeface="+mn-lt"/>
                <a:ea typeface="+mn-ea"/>
                <a:cs typeface="+mn-cs"/>
              </a:rPr>
              <a:t> medições de </a:t>
            </a:r>
            <a:r>
              <a:rPr lang="en-DE" sz="1200" kern="1200" baseline="0" dirty="0">
                <a:solidFill>
                  <a:schemeClr val="tx1"/>
                </a:solidFill>
                <a:effectLst/>
                <a:latin typeface="+mn-lt"/>
                <a:ea typeface="+mn-ea"/>
                <a:cs typeface="+mn-cs"/>
              </a:rPr>
              <a:t>tensoes </a:t>
            </a:r>
            <a:r>
              <a:rPr lang="pt-BR" sz="1200" kern="1200" baseline="0" dirty="0">
                <a:solidFill>
                  <a:schemeClr val="tx1"/>
                </a:solidFill>
                <a:effectLst/>
                <a:latin typeface="+mn-lt"/>
                <a:ea typeface="+mn-ea"/>
                <a:cs typeface="+mn-cs"/>
              </a:rPr>
              <a:t>próximas a um furo</a:t>
            </a:r>
            <a:r>
              <a:rPr lang="en-DE" sz="1200" kern="1200" baseline="0" dirty="0">
                <a:solidFill>
                  <a:schemeClr val="tx1"/>
                </a:solidFill>
                <a:effectLst/>
                <a:latin typeface="+mn-lt"/>
                <a:ea typeface="+mn-ea"/>
                <a:cs typeface="+mn-cs"/>
              </a:rPr>
              <a:t>, pela </a:t>
            </a:r>
            <a:r>
              <a:rPr lang="en-DE" sz="1200" kern="1200" baseline="0" dirty="0" err="1">
                <a:solidFill>
                  <a:schemeClr val="tx1"/>
                </a:solidFill>
                <a:effectLst/>
                <a:latin typeface="+mn-lt"/>
                <a:ea typeface="+mn-ea"/>
                <a:cs typeface="+mn-cs"/>
              </a:rPr>
              <a:t>realizacao</a:t>
            </a:r>
            <a:r>
              <a:rPr lang="en-DE" sz="1200" kern="1200" baseline="0" dirty="0">
                <a:solidFill>
                  <a:schemeClr val="tx1"/>
                </a:solidFill>
                <a:effectLst/>
                <a:latin typeface="+mn-lt"/>
                <a:ea typeface="+mn-ea"/>
                <a:cs typeface="+mn-cs"/>
              </a:rPr>
              <a:t> de um </a:t>
            </a:r>
            <a:r>
              <a:rPr lang="en-DE" sz="1200" kern="1200" baseline="0" dirty="0" err="1">
                <a:solidFill>
                  <a:schemeClr val="tx1"/>
                </a:solidFill>
                <a:effectLst/>
                <a:latin typeface="+mn-lt"/>
                <a:ea typeface="+mn-ea"/>
                <a:cs typeface="+mn-cs"/>
              </a:rPr>
              <a:t>furo</a:t>
            </a:r>
            <a:r>
              <a:rPr lang="en-DE" sz="1200" kern="1200" baseline="0" dirty="0">
                <a:solidFill>
                  <a:schemeClr val="tx1"/>
                </a:solidFill>
                <a:effectLst/>
                <a:latin typeface="+mn-lt"/>
                <a:ea typeface="+mn-ea"/>
                <a:cs typeface="+mn-cs"/>
              </a:rPr>
              <a:t> </a:t>
            </a:r>
            <a:r>
              <a:rPr lang="pt-BR" sz="1200" kern="1200" baseline="0" dirty="0">
                <a:solidFill>
                  <a:schemeClr val="tx1"/>
                </a:solidFill>
                <a:effectLst/>
                <a:latin typeface="+mn-lt"/>
                <a:ea typeface="+mn-ea"/>
                <a:cs typeface="+mn-cs"/>
              </a:rPr>
              <a:t>por incrementos de passo em estruturas metálicas, onde o alívio de tensões ao redor do furo resulta em deformações. As deformações ao redor do furo são geralmente medidas com extensômetros</a:t>
            </a:r>
            <a:r>
              <a:rPr lang="en-DE" sz="1200" kern="1200" baseline="0" dirty="0">
                <a:solidFill>
                  <a:schemeClr val="tx1"/>
                </a:solidFill>
                <a:effectLst/>
                <a:latin typeface="+mn-lt"/>
                <a:ea typeface="+mn-ea"/>
                <a:cs typeface="+mn-cs"/>
              </a:rPr>
              <a:t>.</a:t>
            </a:r>
            <a:endParaRPr lang="pt-BR" sz="1200" kern="1200" baseline="0" dirty="0">
              <a:solidFill>
                <a:schemeClr val="tx1"/>
              </a:solidFill>
              <a:effectLst/>
              <a:latin typeface="+mn-lt"/>
              <a:ea typeface="+mn-ea"/>
              <a:cs typeface="+mn-cs"/>
            </a:endParaRPr>
          </a:p>
          <a:p>
            <a:endParaRPr lang="pt-BR" sz="1200" kern="1200" baseline="0" dirty="0">
              <a:solidFill>
                <a:schemeClr val="tx1"/>
              </a:solidFill>
              <a:effectLst/>
              <a:latin typeface="+mn-lt"/>
              <a:ea typeface="+mn-ea"/>
              <a:cs typeface="+mn-cs"/>
            </a:endParaRPr>
          </a:p>
          <a:p>
            <a:r>
              <a:rPr lang="pt-BR" sz="1200" kern="1200" baseline="0" dirty="0">
                <a:solidFill>
                  <a:schemeClr val="tx1"/>
                </a:solidFill>
                <a:effectLst/>
                <a:latin typeface="+mn-lt"/>
                <a:ea typeface="+mn-ea"/>
                <a:cs typeface="+mn-cs"/>
              </a:rPr>
              <a:t>As tensões no local do furo são </a:t>
            </a:r>
            <a:r>
              <a:rPr lang="en-DE" sz="1200" kern="1200" baseline="0" dirty="0" err="1">
                <a:solidFill>
                  <a:schemeClr val="tx1"/>
                </a:solidFill>
                <a:effectLst/>
                <a:latin typeface="+mn-lt"/>
                <a:ea typeface="+mn-ea"/>
                <a:cs typeface="+mn-cs"/>
              </a:rPr>
              <a:t>entao</a:t>
            </a:r>
            <a:r>
              <a:rPr lang="pt-BR" sz="1200" kern="1200" baseline="0" dirty="0">
                <a:solidFill>
                  <a:schemeClr val="tx1"/>
                </a:solidFill>
                <a:effectLst/>
                <a:latin typeface="+mn-lt"/>
                <a:ea typeface="+mn-ea"/>
                <a:cs typeface="+mn-cs"/>
              </a:rPr>
              <a:t> calculadas pela NORMA com base na suposição elástica do material do componente. </a:t>
            </a:r>
          </a:p>
          <a:p>
            <a:endParaRPr lang="pt-BR" sz="1200" kern="1200" baseline="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Para o cálculo das tensões os dados de calibração necessários são obtidos a partir de simulações de elementos finitos, assumindo o comportamento elástico linear do material. </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No entanto,</a:t>
            </a:r>
            <a:r>
              <a:rPr lang="pt-BR" sz="1200" kern="1200" baseline="0" dirty="0">
                <a:solidFill>
                  <a:schemeClr val="tx1"/>
                </a:solidFill>
                <a:effectLst/>
                <a:latin typeface="+mn-lt"/>
                <a:ea typeface="+mn-ea"/>
                <a:cs typeface="+mn-cs"/>
              </a:rPr>
              <a:t> e</a:t>
            </a:r>
            <a:r>
              <a:rPr lang="pt-BR" sz="1200" kern="1200" dirty="0">
                <a:solidFill>
                  <a:schemeClr val="tx1"/>
                </a:solidFill>
                <a:effectLst/>
                <a:latin typeface="+mn-lt"/>
                <a:ea typeface="+mn-ea"/>
                <a:cs typeface="+mn-cs"/>
              </a:rPr>
              <a:t>ssa suposição limita A</a:t>
            </a:r>
            <a:r>
              <a:rPr lang="pt-BR" sz="1200" kern="1200" baseline="0" dirty="0">
                <a:solidFill>
                  <a:schemeClr val="tx1"/>
                </a:solidFill>
                <a:effectLst/>
                <a:latin typeface="+mn-lt"/>
                <a:ea typeface="+mn-ea"/>
                <a:cs typeface="+mn-cs"/>
              </a:rPr>
              <a:t> NORMA </a:t>
            </a:r>
            <a:r>
              <a:rPr lang="pt-BR" sz="1200" kern="1200" dirty="0">
                <a:solidFill>
                  <a:schemeClr val="tx1"/>
                </a:solidFill>
                <a:effectLst/>
                <a:latin typeface="+mn-lt"/>
                <a:ea typeface="+mn-ea"/>
                <a:cs typeface="+mn-cs"/>
              </a:rPr>
              <a:t>para medir as tensões residuais UM POUCO abaixo da tensão de ruptura. SENDO QUE O efeito da concentração de tensão em torno de um furo cego gera </a:t>
            </a:r>
            <a:r>
              <a:rPr lang="pt-BR" sz="1200" b="1" kern="1200" dirty="0">
                <a:solidFill>
                  <a:schemeClr val="tx1"/>
                </a:solidFill>
                <a:effectLst/>
                <a:latin typeface="+mn-lt"/>
                <a:ea typeface="+mn-ea"/>
                <a:cs typeface="+mn-cs"/>
              </a:rPr>
              <a:t>deformações plásticas </a:t>
            </a:r>
            <a:r>
              <a:rPr lang="pt-BR" sz="1200" kern="1200" dirty="0">
                <a:solidFill>
                  <a:schemeClr val="tx1"/>
                </a:solidFill>
                <a:effectLst/>
                <a:latin typeface="+mn-lt"/>
                <a:ea typeface="+mn-ea"/>
                <a:cs typeface="+mn-cs"/>
              </a:rPr>
              <a:t>quando o componente é submetido a um nível ELEVADO de tensão residual. </a:t>
            </a:r>
          </a:p>
          <a:p>
            <a:endParaRPr lang="pt-BR" sz="1200" kern="1200" dirty="0">
              <a:solidFill>
                <a:schemeClr val="tx1"/>
              </a:solidFill>
              <a:effectLst/>
              <a:latin typeface="+mn-lt"/>
              <a:ea typeface="+mn-ea"/>
              <a:cs typeface="+mn-cs"/>
            </a:endParaRPr>
          </a:p>
          <a:p>
            <a:r>
              <a:rPr lang="pt-BR" sz="1200" kern="1200" dirty="0">
                <a:solidFill>
                  <a:schemeClr val="tx1"/>
                </a:solidFill>
                <a:effectLst/>
                <a:latin typeface="+mn-lt"/>
                <a:ea typeface="+mn-ea"/>
                <a:cs typeface="+mn-cs"/>
              </a:rPr>
              <a:t>Exceder o limite elástico pode causar discrepâncias em relação ao valor real da tensão, ou seja, </a:t>
            </a:r>
            <a:r>
              <a:rPr lang="pt-BR" sz="1200" b="1" kern="1200" dirty="0">
                <a:solidFill>
                  <a:schemeClr val="tx1"/>
                </a:solidFill>
                <a:effectLst/>
                <a:latin typeface="+mn-lt"/>
                <a:ea typeface="+mn-ea"/>
                <a:cs typeface="+mn-cs"/>
              </a:rPr>
              <a:t>a deformação plástica pode mascarar o valor real das tensões, </a:t>
            </a:r>
            <a:r>
              <a:rPr lang="pt-BR" sz="1200" kern="1200" dirty="0">
                <a:solidFill>
                  <a:schemeClr val="tx1"/>
                </a:solidFill>
                <a:effectLst/>
                <a:latin typeface="+mn-lt"/>
                <a:ea typeface="+mn-ea"/>
                <a:cs typeface="+mn-cs"/>
              </a:rPr>
              <a:t>que geralmente é </a:t>
            </a:r>
            <a:r>
              <a:rPr lang="pt-BR" sz="1200" b="1" kern="1200" dirty="0">
                <a:solidFill>
                  <a:schemeClr val="tx1"/>
                </a:solidFill>
                <a:effectLst/>
                <a:latin typeface="+mn-lt"/>
                <a:ea typeface="+mn-ea"/>
                <a:cs typeface="+mn-cs"/>
              </a:rPr>
              <a:t>superestimado</a:t>
            </a:r>
            <a:r>
              <a:rPr lang="pt-BR" sz="1200" kern="1200" dirty="0">
                <a:solidFill>
                  <a:schemeClr val="tx1"/>
                </a:solidFill>
                <a:effectLst/>
                <a:latin typeface="+mn-lt"/>
                <a:ea typeface="+mn-ea"/>
                <a:cs typeface="+mn-cs"/>
              </a:rPr>
              <a:t>, com valores de tensão que excedem a tensão de cedência [5]. </a:t>
            </a:r>
          </a:p>
        </p:txBody>
      </p:sp>
    </p:spTree>
    <p:extLst>
      <p:ext uri="{BB962C8B-B14F-4D97-AF65-F5344CB8AC3E}">
        <p14:creationId xmlns:p14="http://schemas.microsoft.com/office/powerpoint/2010/main" val="3670628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9" name="Espaço Reservado para Conteúdo 8"/>
          <p:cNvSpPr>
            <a:spLocks noGrp="1"/>
          </p:cNvSpPr>
          <p:nvPr>
            <p:ph sz="quarter" idx="10" hasCustomPrompt="1"/>
          </p:nvPr>
        </p:nvSpPr>
        <p:spPr>
          <a:xfrm>
            <a:off x="1074616" y="1404938"/>
            <a:ext cx="9960708" cy="3535362"/>
          </a:xfrm>
          <a:prstGeom prst="rect">
            <a:avLst/>
          </a:prstGeom>
        </p:spPr>
        <p:txBody>
          <a:bodyPr/>
          <a:lstStyle/>
          <a:p>
            <a:pPr lvl="0"/>
            <a:r>
              <a:rPr lang="pt-BR" dirty="0"/>
              <a:t>Clique para editar os estilos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24081965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902321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23449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9" name="Espaço Reservado para Conteúdo 8"/>
          <p:cNvSpPr>
            <a:spLocks noGrp="1"/>
          </p:cNvSpPr>
          <p:nvPr>
            <p:ph sz="quarter" idx="10" hasCustomPrompt="1"/>
          </p:nvPr>
        </p:nvSpPr>
        <p:spPr>
          <a:xfrm>
            <a:off x="1074616" y="1404938"/>
            <a:ext cx="9960708" cy="3535362"/>
          </a:xfrm>
          <a:prstGeom prst="rect">
            <a:avLst/>
          </a:prstGeom>
        </p:spPr>
        <p:txBody>
          <a:bodyPr/>
          <a:lstStyle/>
          <a:p>
            <a:pPr lvl="0"/>
            <a:r>
              <a:rPr lang="pt-BR" dirty="0"/>
              <a:t>Clique para editar os estilos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38531441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9" name="Espaço Reservado para Conteúdo 8"/>
          <p:cNvSpPr>
            <a:spLocks noGrp="1"/>
          </p:cNvSpPr>
          <p:nvPr>
            <p:ph sz="quarter" idx="10" hasCustomPrompt="1"/>
          </p:nvPr>
        </p:nvSpPr>
        <p:spPr>
          <a:xfrm>
            <a:off x="1074616" y="1404938"/>
            <a:ext cx="9960708" cy="3535362"/>
          </a:xfrm>
          <a:prstGeom prst="rect">
            <a:avLst/>
          </a:prstGeom>
        </p:spPr>
        <p:txBody>
          <a:bodyPr/>
          <a:lstStyle/>
          <a:p>
            <a:pPr lvl="0"/>
            <a:r>
              <a:rPr lang="pt-BR" dirty="0"/>
              <a:t>Clique para editar os estilos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27998130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9" name="Espaço Reservado para Conteúdo 8"/>
          <p:cNvSpPr>
            <a:spLocks noGrp="1"/>
          </p:cNvSpPr>
          <p:nvPr>
            <p:ph sz="quarter" idx="10" hasCustomPrompt="1"/>
          </p:nvPr>
        </p:nvSpPr>
        <p:spPr>
          <a:xfrm>
            <a:off x="1074616" y="1404938"/>
            <a:ext cx="9960708" cy="3535362"/>
          </a:xfrm>
          <a:prstGeom prst="rect">
            <a:avLst/>
          </a:prstGeom>
        </p:spPr>
        <p:txBody>
          <a:bodyPr/>
          <a:lstStyle/>
          <a:p>
            <a:pPr lvl="0"/>
            <a:r>
              <a:rPr lang="pt-BR" dirty="0"/>
              <a:t>Clique para editar os estilos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909169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9" name="Espaço Reservado para Conteúdo 8"/>
          <p:cNvSpPr>
            <a:spLocks noGrp="1"/>
          </p:cNvSpPr>
          <p:nvPr>
            <p:ph sz="quarter" idx="10" hasCustomPrompt="1"/>
          </p:nvPr>
        </p:nvSpPr>
        <p:spPr>
          <a:xfrm>
            <a:off x="1074616" y="1404938"/>
            <a:ext cx="9960708" cy="3535362"/>
          </a:xfrm>
          <a:prstGeom prst="rect">
            <a:avLst/>
          </a:prstGeom>
        </p:spPr>
        <p:txBody>
          <a:bodyPr/>
          <a:lstStyle/>
          <a:p>
            <a:pPr lvl="0"/>
            <a:r>
              <a:rPr lang="pt-BR" dirty="0"/>
              <a:t>Clique para editar os estilos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15694565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9" name="Espaço Reservado para Conteúdo 8"/>
          <p:cNvSpPr>
            <a:spLocks noGrp="1"/>
          </p:cNvSpPr>
          <p:nvPr>
            <p:ph sz="quarter" idx="10" hasCustomPrompt="1"/>
          </p:nvPr>
        </p:nvSpPr>
        <p:spPr>
          <a:xfrm>
            <a:off x="1074616" y="1404938"/>
            <a:ext cx="9960708" cy="3535362"/>
          </a:xfrm>
          <a:prstGeom prst="rect">
            <a:avLst/>
          </a:prstGeom>
        </p:spPr>
        <p:txBody>
          <a:bodyPr/>
          <a:lstStyle/>
          <a:p>
            <a:pPr lvl="0"/>
            <a:r>
              <a:rPr lang="pt-BR" dirty="0"/>
              <a:t>Clique para editar os estilos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8104116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
        <p:nvSpPr>
          <p:cNvPr id="9" name="Espaço Reservado para Conteúdo 8"/>
          <p:cNvSpPr>
            <a:spLocks noGrp="1"/>
          </p:cNvSpPr>
          <p:nvPr>
            <p:ph sz="quarter" idx="10" hasCustomPrompt="1"/>
          </p:nvPr>
        </p:nvSpPr>
        <p:spPr>
          <a:xfrm>
            <a:off x="1074616" y="1404938"/>
            <a:ext cx="9960708" cy="3535362"/>
          </a:xfrm>
          <a:prstGeom prst="rect">
            <a:avLst/>
          </a:prstGeom>
        </p:spPr>
        <p:txBody>
          <a:bodyPr/>
          <a:lstStyle/>
          <a:p>
            <a:pPr lvl="0"/>
            <a:r>
              <a:rPr lang="pt-BR" dirty="0"/>
              <a:t>Clique para editar os estilos 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extLst>
      <p:ext uri="{BB962C8B-B14F-4D97-AF65-F5344CB8AC3E}">
        <p14:creationId xmlns:p14="http://schemas.microsoft.com/office/powerpoint/2010/main" val="10827949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24130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xml"/><Relationship Id="rId7" Type="http://schemas.openxmlformats.org/officeDocument/2006/relationships/image" Target="../media/image3.pn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1.bin"/></Relationships>
</file>

<file path=ppt/slideMasters/_rels/slideMaster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1.xml"/><Relationship Id="rId7" Type="http://schemas.openxmlformats.org/officeDocument/2006/relationships/image" Target="../media/image3.png"/><Relationship Id="rId2" Type="http://schemas.openxmlformats.org/officeDocument/2006/relationships/theme" Target="../theme/theme10.xml"/><Relationship Id="rId1" Type="http://schemas.openxmlformats.org/officeDocument/2006/relationships/slideLayout" Target="../slideLayouts/slideLayout10.x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9.bin"/></Relationships>
</file>

<file path=ppt/slideMasters/_rels/slideMaster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xml"/><Relationship Id="rId7" Type="http://schemas.openxmlformats.org/officeDocument/2006/relationships/image" Target="../media/image3.pn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2.bin"/></Relationships>
</file>

<file path=ppt/slideMasters/_rels/slideMaster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xml"/><Relationship Id="rId7" Type="http://schemas.openxmlformats.org/officeDocument/2006/relationships/image" Target="../media/image3.png"/><Relationship Id="rId2" Type="http://schemas.openxmlformats.org/officeDocument/2006/relationships/theme" Target="../theme/theme3.xml"/><Relationship Id="rId1" Type="http://schemas.openxmlformats.org/officeDocument/2006/relationships/slideLayout" Target="../slideLayouts/slideLayout3.x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3.bin"/></Relationships>
</file>

<file path=ppt/slideMasters/_rels/slideMaster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xml"/><Relationship Id="rId7" Type="http://schemas.openxmlformats.org/officeDocument/2006/relationships/image" Target="../media/image3.png"/><Relationship Id="rId2" Type="http://schemas.openxmlformats.org/officeDocument/2006/relationships/theme" Target="../theme/theme4.xml"/><Relationship Id="rId1" Type="http://schemas.openxmlformats.org/officeDocument/2006/relationships/slideLayout" Target="../slideLayouts/slideLayout4.x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4.bin"/></Relationships>
</file>

<file path=ppt/slideMasters/_rels/slideMaster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xml"/><Relationship Id="rId7" Type="http://schemas.openxmlformats.org/officeDocument/2006/relationships/image" Target="../media/image3.png"/><Relationship Id="rId2" Type="http://schemas.openxmlformats.org/officeDocument/2006/relationships/theme" Target="../theme/theme5.xml"/><Relationship Id="rId1" Type="http://schemas.openxmlformats.org/officeDocument/2006/relationships/slideLayout" Target="../slideLayouts/slideLayout5.x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5.bin"/></Relationships>
</file>

<file path=ppt/slideMasters/_rels/slideMaster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7.xml"/><Relationship Id="rId7" Type="http://schemas.openxmlformats.org/officeDocument/2006/relationships/image" Target="../media/image3.png"/><Relationship Id="rId2" Type="http://schemas.openxmlformats.org/officeDocument/2006/relationships/theme" Target="../theme/theme6.xml"/><Relationship Id="rId1" Type="http://schemas.openxmlformats.org/officeDocument/2006/relationships/slideLayout" Target="../slideLayouts/slideLayout6.x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6.bin"/></Relationships>
</file>

<file path=ppt/slideMasters/_rels/slideMaster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8.xml"/><Relationship Id="rId7" Type="http://schemas.openxmlformats.org/officeDocument/2006/relationships/image" Target="../media/image3.png"/><Relationship Id="rId2" Type="http://schemas.openxmlformats.org/officeDocument/2006/relationships/theme" Target="../theme/theme7.xml"/><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7.bin"/></Relationships>
</file>

<file path=ppt/slideMasters/_rels/slideMaster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9.xml"/><Relationship Id="rId7" Type="http://schemas.openxmlformats.org/officeDocument/2006/relationships/image" Target="../media/image3.png"/><Relationship Id="rId2" Type="http://schemas.openxmlformats.org/officeDocument/2006/relationships/theme" Target="../theme/theme8.xml"/><Relationship Id="rId1" Type="http://schemas.openxmlformats.org/officeDocument/2006/relationships/slideLayout" Target="../slideLayouts/slideLayout8.x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8.bin"/></Relationships>
</file>

<file path=ppt/slideMasters/_rels/slideMaster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0.xml"/><Relationship Id="rId7" Type="http://schemas.openxmlformats.org/officeDocument/2006/relationships/image" Target="../media/image3.png"/><Relationship Id="rId2" Type="http://schemas.openxmlformats.org/officeDocument/2006/relationships/theme" Target="../theme/theme9.xml"/><Relationship Id="rId1" Type="http://schemas.openxmlformats.org/officeDocument/2006/relationships/slideLayout" Target="../slideLayouts/slideLayout9.xml"/><Relationship Id="rId6" Type="http://schemas.openxmlformats.org/officeDocument/2006/relationships/image" Target="../media/image2.jpeg"/><Relationship Id="rId5" Type="http://schemas.openxmlformats.org/officeDocument/2006/relationships/image" Target="../media/image1.emf"/><Relationship Id="rId4" Type="http://schemas.openxmlformats.org/officeDocument/2006/relationships/oleObject" Target="../embeddings/oleObject9.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5" name="Objekt 4" hidden="1"/>
          <p:cNvGraphicFramePr>
            <a:graphicFrameLocks noChangeAspect="1"/>
          </p:cNvGraphicFramePr>
          <p:nvPr userDrawn="1">
            <p:custDataLst>
              <p:tags r:id="rId3"/>
            </p:custDataLst>
            <p:extLst>
              <p:ext uri="{D42A27DB-BD31-4B8C-83A1-F6EECF244321}">
                <p14:modId xmlns:p14="http://schemas.microsoft.com/office/powerpoint/2010/main" val="40586819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4" imgH="333" progId="TCLayout.ActiveDocument.1">
                  <p:embed/>
                </p:oleObj>
              </mc:Choice>
              <mc:Fallback>
                <p:oleObj name="think-cell Folie" r:id="rId4" imgW="364" imgH="3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0141" name="Text Box 45"/>
          <p:cNvSpPr txBox="1">
            <a:spLocks noChangeArrowheads="1"/>
          </p:cNvSpPr>
          <p:nvPr/>
        </p:nvSpPr>
        <p:spPr bwMode="auto">
          <a:xfrm>
            <a:off x="9818078" y="476251"/>
            <a:ext cx="184731" cy="523220"/>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pPr>
            <a:endParaRPr lang="de-CH" sz="2800">
              <a:solidFill>
                <a:srgbClr val="000000"/>
              </a:solidFill>
              <a:latin typeface="Times New Roman" pitchFamily="18" charset="0"/>
            </a:endParaRPr>
          </a:p>
        </p:txBody>
      </p:sp>
      <p:sp>
        <p:nvSpPr>
          <p:cNvPr id="260142" name="Text Box 46"/>
          <p:cNvSpPr txBox="1">
            <a:spLocks noChangeArrowheads="1"/>
          </p:cNvSpPr>
          <p:nvPr/>
        </p:nvSpPr>
        <p:spPr bwMode="auto">
          <a:xfrm>
            <a:off x="9896232" y="6251576"/>
            <a:ext cx="1370888" cy="527067"/>
          </a:xfrm>
          <a:prstGeom prst="rect">
            <a:avLst/>
          </a:prstGeom>
          <a:noFill/>
          <a:ln w="9525">
            <a:noFill/>
            <a:miter lim="800000"/>
            <a:headEnd/>
            <a:tailEnd/>
          </a:ln>
          <a:effectLst/>
        </p:spPr>
        <p:txBody>
          <a:bodyPr wrap="none">
            <a:spAutoFit/>
          </a:bodyPr>
          <a:lstStyle/>
          <a:p>
            <a:pPr fontAlgn="base">
              <a:lnSpc>
                <a:spcPct val="115000"/>
              </a:lnSpc>
              <a:spcBef>
                <a:spcPct val="0"/>
              </a:spcBef>
              <a:spcAft>
                <a:spcPct val="0"/>
              </a:spcAft>
            </a:pPr>
            <a:r>
              <a:rPr lang="de-CH" sz="1500" b="1" i="1">
                <a:solidFill>
                  <a:srgbClr val="5F5F5F"/>
                </a:solidFill>
                <a:latin typeface="Franklin Gothic Heavy" pitchFamily="34" charset="0"/>
              </a:rPr>
              <a:t>EMC</a:t>
            </a:r>
          </a:p>
          <a:p>
            <a:pPr fontAlgn="base">
              <a:lnSpc>
                <a:spcPct val="110000"/>
              </a:lnSpc>
              <a:spcBef>
                <a:spcPct val="0"/>
              </a:spcBef>
              <a:spcAft>
                <a:spcPct val="0"/>
              </a:spcAft>
            </a:pPr>
            <a:r>
              <a:rPr lang="de-CH" sz="500" b="1">
                <a:solidFill>
                  <a:srgbClr val="5F5F5F"/>
                </a:solidFill>
              </a:rPr>
              <a:t>Departamento de Engenharia Mecânica</a:t>
            </a:r>
          </a:p>
          <a:p>
            <a:pPr fontAlgn="base">
              <a:lnSpc>
                <a:spcPct val="110000"/>
              </a:lnSpc>
              <a:spcBef>
                <a:spcPct val="0"/>
              </a:spcBef>
              <a:spcAft>
                <a:spcPct val="0"/>
              </a:spcAft>
            </a:pPr>
            <a:endParaRPr lang="de-DE" sz="500" b="1">
              <a:solidFill>
                <a:srgbClr val="5F5F5F"/>
              </a:solidFill>
            </a:endParaRPr>
          </a:p>
        </p:txBody>
      </p:sp>
      <p:sp>
        <p:nvSpPr>
          <p:cNvPr id="260143" name="Text Box 47"/>
          <p:cNvSpPr txBox="1">
            <a:spLocks noChangeArrowheads="1"/>
          </p:cNvSpPr>
          <p:nvPr/>
        </p:nvSpPr>
        <p:spPr bwMode="auto">
          <a:xfrm>
            <a:off x="566616" y="6253164"/>
            <a:ext cx="1382110" cy="527067"/>
          </a:xfrm>
          <a:prstGeom prst="rect">
            <a:avLst/>
          </a:prstGeom>
          <a:noFill/>
          <a:ln w="9525">
            <a:noFill/>
            <a:miter lim="800000"/>
            <a:headEnd/>
            <a:tailEnd/>
          </a:ln>
          <a:effectLst/>
        </p:spPr>
        <p:txBody>
          <a:bodyPr wrap="none">
            <a:spAutoFit/>
          </a:bodyPr>
          <a:lstStyle/>
          <a:p>
            <a:pPr fontAlgn="base">
              <a:lnSpc>
                <a:spcPct val="115000"/>
              </a:lnSpc>
              <a:spcBef>
                <a:spcPct val="0"/>
              </a:spcBef>
              <a:spcAft>
                <a:spcPct val="0"/>
              </a:spcAft>
            </a:pPr>
            <a:r>
              <a:rPr lang="de-CH" sz="1500" b="1" i="1" dirty="0">
                <a:solidFill>
                  <a:srgbClr val="5F5F5F"/>
                </a:solidFill>
                <a:latin typeface="Franklin Gothic Heavy" pitchFamily="34" charset="0"/>
              </a:rPr>
              <a:t>UFSC</a:t>
            </a:r>
          </a:p>
          <a:p>
            <a:pPr fontAlgn="base">
              <a:lnSpc>
                <a:spcPct val="110000"/>
              </a:lnSpc>
              <a:spcBef>
                <a:spcPct val="0"/>
              </a:spcBef>
              <a:spcAft>
                <a:spcPct val="0"/>
              </a:spcAft>
            </a:pPr>
            <a:r>
              <a:rPr lang="de-CH" sz="500" b="1" dirty="0">
                <a:solidFill>
                  <a:srgbClr val="5F5F5F"/>
                </a:solidFill>
              </a:rPr>
              <a:t>Universidade Federal de Santa Catarina</a:t>
            </a:r>
          </a:p>
          <a:p>
            <a:pPr fontAlgn="base">
              <a:lnSpc>
                <a:spcPct val="110000"/>
              </a:lnSpc>
              <a:spcBef>
                <a:spcPct val="0"/>
              </a:spcBef>
              <a:spcAft>
                <a:spcPct val="0"/>
              </a:spcAft>
            </a:pPr>
            <a:endParaRPr lang="de-DE" sz="500" b="1" dirty="0">
              <a:solidFill>
                <a:srgbClr val="5F5F5F"/>
              </a:solidFill>
            </a:endParaRPr>
          </a:p>
        </p:txBody>
      </p:sp>
      <p:sp>
        <p:nvSpPr>
          <p:cNvPr id="260144" name="Rectangle 48"/>
          <p:cNvSpPr>
            <a:spLocks noChangeArrowheads="1"/>
          </p:cNvSpPr>
          <p:nvPr/>
        </p:nvSpPr>
        <p:spPr bwMode="auto">
          <a:xfrm flipV="1">
            <a:off x="375138" y="755720"/>
            <a:ext cx="11535508" cy="44450"/>
          </a:xfrm>
          <a:prstGeom prst="rect">
            <a:avLst/>
          </a:prstGeom>
          <a:solidFill>
            <a:srgbClr val="336699"/>
          </a:solidFill>
          <a:ln w="12700">
            <a:solidFill>
              <a:srgbClr val="003399"/>
            </a:solidFill>
            <a:miter lim="800000"/>
            <a:headEnd/>
            <a:tailEnd/>
          </a:ln>
          <a:effectLst/>
        </p:spPr>
        <p:txBody>
          <a:bodyPr wrap="none" anchor="ctr"/>
          <a:lstStyle/>
          <a:p>
            <a:pPr eaLnBrk="0" fontAlgn="base" hangingPunct="0">
              <a:spcBef>
                <a:spcPct val="0"/>
              </a:spcBef>
              <a:spcAft>
                <a:spcPct val="0"/>
              </a:spcAft>
            </a:pPr>
            <a:endParaRPr lang="pt-BR" sz="2000">
              <a:solidFill>
                <a:srgbClr val="000000"/>
              </a:solidFill>
              <a:effectLst>
                <a:outerShdw blurRad="38100" dist="38100" dir="2700000" algn="tl">
                  <a:srgbClr val="000000">
                    <a:alpha val="43137"/>
                  </a:srgbClr>
                </a:outerShdw>
              </a:effectLst>
            </a:endParaRPr>
          </a:p>
        </p:txBody>
      </p:sp>
      <p:sp>
        <p:nvSpPr>
          <p:cNvPr id="260145" name="Rectangle 49"/>
          <p:cNvSpPr>
            <a:spLocks noChangeArrowheads="1"/>
          </p:cNvSpPr>
          <p:nvPr/>
        </p:nvSpPr>
        <p:spPr bwMode="auto">
          <a:xfrm flipV="1">
            <a:off x="2258646" y="6589713"/>
            <a:ext cx="7629770" cy="42862"/>
          </a:xfrm>
          <a:prstGeom prst="rect">
            <a:avLst/>
          </a:prstGeom>
          <a:solidFill>
            <a:srgbClr val="336699"/>
          </a:solidFill>
          <a:ln w="12700">
            <a:solidFill>
              <a:srgbClr val="003399"/>
            </a:solidFill>
            <a:miter lim="800000"/>
            <a:headEnd/>
            <a:tailEnd/>
          </a:ln>
          <a:effectLst/>
        </p:spPr>
        <p:txBody>
          <a:bodyPr wrap="none" anchor="ctr"/>
          <a:lstStyle/>
          <a:p>
            <a:pPr eaLnBrk="0" fontAlgn="base" hangingPunct="0">
              <a:spcBef>
                <a:spcPct val="0"/>
              </a:spcBef>
              <a:spcAft>
                <a:spcPct val="0"/>
              </a:spcAft>
            </a:pPr>
            <a:endParaRPr lang="pt-BR" sz="2000">
              <a:solidFill>
                <a:srgbClr val="000000"/>
              </a:solidFill>
              <a:effectLst>
                <a:outerShdw blurRad="38100" dist="38100" dir="2700000" algn="tl">
                  <a:srgbClr val="000000">
                    <a:alpha val="43137"/>
                  </a:srgbClr>
                </a:outerShdw>
              </a:effectLst>
            </a:endParaRPr>
          </a:p>
        </p:txBody>
      </p:sp>
      <p:pic>
        <p:nvPicPr>
          <p:cNvPr id="260147" name="Picture 51" descr="05"/>
          <p:cNvPicPr>
            <a:picLocks noChangeAspect="1" noChangeArrowheads="1"/>
          </p:cNvPicPr>
          <p:nvPr/>
        </p:nvPicPr>
        <p:blipFill>
          <a:blip r:embed="rId6" cstate="print"/>
          <a:srcRect l="41345" t="13425" r="42352" b="60144"/>
          <a:stretch>
            <a:fillRect/>
          </a:stretch>
        </p:blipFill>
        <p:spPr bwMode="auto">
          <a:xfrm>
            <a:off x="412263" y="153289"/>
            <a:ext cx="595922" cy="554037"/>
          </a:xfrm>
          <a:prstGeom prst="rect">
            <a:avLst/>
          </a:prstGeom>
          <a:noFill/>
        </p:spPr>
      </p:pic>
      <p:sp>
        <p:nvSpPr>
          <p:cNvPr id="260150" name="Rectangle 54"/>
          <p:cNvSpPr>
            <a:spLocks noChangeArrowheads="1"/>
          </p:cNvSpPr>
          <p:nvPr userDrawn="1"/>
        </p:nvSpPr>
        <p:spPr bwMode="auto">
          <a:xfrm>
            <a:off x="0" y="-14323"/>
            <a:ext cx="12192000" cy="1015200"/>
          </a:xfrm>
          <a:prstGeom prst="rect">
            <a:avLst/>
          </a:prstGeom>
          <a:noFill/>
          <a:ln w="9525">
            <a:noFill/>
            <a:miter lim="800000"/>
            <a:headEnd/>
            <a:tailEnd/>
          </a:ln>
          <a:effectLst/>
        </p:spPr>
        <p:txBody>
          <a:bodyPr lIns="91430" tIns="45714" rIns="91430" bIns="45714" anchor="ctr"/>
          <a:lstStyle/>
          <a:p>
            <a:pPr algn="ctr" eaLnBrk="0" fontAlgn="base" hangingPunct="0">
              <a:spcBef>
                <a:spcPct val="0"/>
              </a:spcBef>
              <a:spcAft>
                <a:spcPct val="0"/>
              </a:spcAft>
              <a:defRPr/>
            </a:pPr>
            <a:r>
              <a:rPr lang="pt-BR" sz="2400" b="1" dirty="0">
                <a:solidFill>
                  <a:srgbClr val="1C1C1C"/>
                </a:solidFill>
                <a:latin typeface="Times New Roman" panose="02020603050405020304" pitchFamily="18" charset="0"/>
                <a:cs typeface="Times New Roman" panose="02020603050405020304" pitchFamily="18" charset="0"/>
              </a:rPr>
              <a:t>Undergraduate Thesis</a:t>
            </a:r>
          </a:p>
        </p:txBody>
      </p:sp>
      <p:sp>
        <p:nvSpPr>
          <p:cNvPr id="13" name="CaixaDeTexto 12"/>
          <p:cNvSpPr txBox="1"/>
          <p:nvPr userDrawn="1"/>
        </p:nvSpPr>
        <p:spPr>
          <a:xfrm>
            <a:off x="3038903" y="6605517"/>
            <a:ext cx="6114197" cy="246221"/>
          </a:xfrm>
          <a:prstGeom prst="rect">
            <a:avLst/>
          </a:prstGeom>
          <a:noFill/>
        </p:spPr>
        <p:txBody>
          <a:bodyPr wrap="square" rtlCol="0">
            <a:spAutoFit/>
          </a:bodyPr>
          <a:lstStyle/>
          <a:p>
            <a:pPr eaLnBrk="0" fontAlgn="base" hangingPunct="0">
              <a:spcBef>
                <a:spcPct val="0"/>
              </a:spcBef>
              <a:spcAft>
                <a:spcPct val="0"/>
              </a:spcAft>
            </a:pPr>
            <a:r>
              <a:rPr lang="de-CH" sz="1000" dirty="0">
                <a:solidFill>
                  <a:srgbClr val="1C1C1C"/>
                </a:solidFill>
              </a:rPr>
              <a:t>28.07.2022 		 Lucas Manassés     Slide </a:t>
            </a:r>
            <a:fld id="{9E1AC5DA-76B6-401D-89C2-1AE970AEE2D1}" type="slidenum">
              <a:rPr lang="de-CH" sz="1000">
                <a:solidFill>
                  <a:srgbClr val="1C1C1C"/>
                </a:solidFill>
              </a:rPr>
              <a:pPr eaLnBrk="0" fontAlgn="base" hangingPunct="0">
                <a:spcBef>
                  <a:spcPct val="0"/>
                </a:spcBef>
                <a:spcAft>
                  <a:spcPct val="0"/>
                </a:spcAft>
              </a:pPr>
              <a:t>‹#›</a:t>
            </a:fld>
            <a:r>
              <a:rPr lang="de-CH" sz="1000" dirty="0">
                <a:solidFill>
                  <a:srgbClr val="1C1C1C"/>
                </a:solidFill>
              </a:rPr>
              <a:t> of </a:t>
            </a:r>
            <a:r>
              <a:rPr lang="en-DE" sz="1000" dirty="0">
                <a:solidFill>
                  <a:srgbClr val="1C1C1C"/>
                </a:solidFill>
              </a:rPr>
              <a:t>49</a:t>
            </a:r>
            <a:endParaRPr lang="de-DE" sz="1000" dirty="0">
              <a:solidFill>
                <a:srgbClr val="1C1C1C"/>
              </a:solidFill>
            </a:endParaRPr>
          </a:p>
        </p:txBody>
      </p:sp>
      <p:cxnSp>
        <p:nvCxnSpPr>
          <p:cNvPr id="3" name="Conector reto 2"/>
          <p:cNvCxnSpPr/>
          <p:nvPr userDrawn="1"/>
        </p:nvCxnSpPr>
        <p:spPr bwMode="auto">
          <a:xfrm>
            <a:off x="6073531" y="1066800"/>
            <a:ext cx="1125415" cy="1643062"/>
          </a:xfrm>
          <a:prstGeom prst="line">
            <a:avLst/>
          </a:prstGeom>
          <a:noFill/>
          <a:ln w="12700" cap="flat" cmpd="sng" algn="ctr">
            <a:noFill/>
            <a:prstDash val="solid"/>
            <a:round/>
            <a:headEnd type="none" w="med" len="med"/>
            <a:tailEnd type="none" w="med" len="med"/>
          </a:ln>
          <a:effectLst/>
        </p:spPr>
      </p:cxnSp>
      <p:pic>
        <p:nvPicPr>
          <p:cNvPr id="2" name="Imagem 1"/>
          <p:cNvPicPr>
            <a:picLocks noChangeAspect="1"/>
          </p:cNvPicPr>
          <p:nvPr userDrawn="1"/>
        </p:nvPicPr>
        <p:blipFill>
          <a:blip r:embed="rId7"/>
          <a:stretch>
            <a:fillRect/>
          </a:stretch>
        </p:blipFill>
        <p:spPr>
          <a:xfrm rot="5400000">
            <a:off x="10952816" y="-240163"/>
            <a:ext cx="558734" cy="1356926"/>
          </a:xfrm>
          <a:prstGeom prst="rect">
            <a:avLst/>
          </a:prstGeom>
        </p:spPr>
      </p:pic>
      <p:pic>
        <p:nvPicPr>
          <p:cNvPr id="4" name="Grafik 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052754" y="160307"/>
            <a:ext cx="1367088" cy="540000"/>
          </a:xfrm>
          <a:prstGeom prst="rect">
            <a:avLst/>
          </a:prstGeom>
        </p:spPr>
      </p:pic>
    </p:spTree>
    <p:extLst>
      <p:ext uri="{BB962C8B-B14F-4D97-AF65-F5344CB8AC3E}">
        <p14:creationId xmlns:p14="http://schemas.microsoft.com/office/powerpoint/2010/main" val="1418704618"/>
      </p:ext>
    </p:extLst>
  </p:cSld>
  <p:clrMap bg1="lt1" tx1="dk1" bg2="lt2" tx2="dk2" accent1="accent1" accent2="accent2" accent3="accent3" accent4="accent4" accent5="accent5" accent6="accent6" hlink="hlink" folHlink="folHlink"/>
  <p:sldLayoutIdLst>
    <p:sldLayoutId id="2147483661" r:id="rId1"/>
  </p:sldLayoutIdLst>
  <p:hf sldNum="0" hdr="0" dt="0"/>
  <p:txStyles>
    <p:titleStyle>
      <a:lvl1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5pPr>
      <a:lvl6pPr marL="4572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6pPr>
      <a:lvl7pPr marL="9144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7pPr>
      <a:lvl8pPr marL="13716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8pPr>
      <a:lvl9pPr marL="18288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9pPr>
    </p:titleStyle>
    <p:bodyStyle>
      <a:lvl1pPr algn="l" rtl="0" eaLnBrk="0" fontAlgn="base" hangingPunct="0">
        <a:spcBef>
          <a:spcPct val="35000"/>
        </a:spcBef>
        <a:spcAft>
          <a:spcPct val="0"/>
        </a:spcAft>
        <a:defRPr sz="2400">
          <a:solidFill>
            <a:schemeClr val="tx1"/>
          </a:solidFill>
          <a:latin typeface="+mn-lt"/>
          <a:ea typeface="+mn-ea"/>
          <a:cs typeface="+mn-cs"/>
        </a:defRPr>
      </a:lvl1pPr>
      <a:lvl2pPr marL="439738" indent="-263525" algn="l" rtl="0" eaLnBrk="0" fontAlgn="base" hangingPunct="0">
        <a:spcBef>
          <a:spcPct val="20000"/>
        </a:spcBef>
        <a:spcAft>
          <a:spcPct val="0"/>
        </a:spcAft>
        <a:buClr>
          <a:srgbClr val="336699"/>
        </a:buClr>
        <a:buSzPct val="120000"/>
        <a:buChar char="•"/>
        <a:defRPr sz="2200">
          <a:solidFill>
            <a:schemeClr val="tx1"/>
          </a:solidFill>
          <a:latin typeface="+mn-lt"/>
        </a:defRPr>
      </a:lvl2pPr>
      <a:lvl3pPr marL="969963" indent="-354013" algn="l" rtl="0" eaLnBrk="0" fontAlgn="base" hangingPunct="0">
        <a:spcBef>
          <a:spcPct val="20000"/>
        </a:spcBef>
        <a:spcAft>
          <a:spcPct val="0"/>
        </a:spcAft>
        <a:buClr>
          <a:schemeClr val="tx1"/>
        </a:buClr>
        <a:buChar char="–"/>
        <a:defRPr sz="2000">
          <a:solidFill>
            <a:schemeClr val="tx1"/>
          </a:solidFill>
          <a:latin typeface="+mn-lt"/>
        </a:defRPr>
      </a:lvl3pPr>
      <a:lvl4pPr marL="1409700" indent="-263525" algn="l" rtl="0" eaLnBrk="0" fontAlgn="base" hangingPunct="0">
        <a:spcBef>
          <a:spcPct val="20000"/>
        </a:spcBef>
        <a:spcAft>
          <a:spcPct val="0"/>
        </a:spcAft>
        <a:buClr>
          <a:srgbClr val="0099CC"/>
        </a:buClr>
        <a:buFont typeface="Wingdings" pitchFamily="2" charset="2"/>
        <a:defRPr sz="2000">
          <a:solidFill>
            <a:schemeClr val="tx1"/>
          </a:solidFill>
          <a:latin typeface="Times New Roman" pitchFamily="18" charset="0"/>
        </a:defRPr>
      </a:lvl4pPr>
      <a:lvl5pPr marL="1758950" indent="-173038" algn="l" rtl="0" eaLnBrk="0" fontAlgn="base" hangingPunct="0">
        <a:spcBef>
          <a:spcPct val="20000"/>
        </a:spcBef>
        <a:spcAft>
          <a:spcPct val="0"/>
        </a:spcAft>
        <a:defRPr sz="2000" i="1">
          <a:solidFill>
            <a:schemeClr val="tx1"/>
          </a:solidFill>
          <a:latin typeface="Times New Roman" pitchFamily="18" charset="0"/>
        </a:defRPr>
      </a:lvl5pPr>
      <a:lvl6pPr marL="2216150" indent="-173038" algn="l" rtl="0" eaLnBrk="0" fontAlgn="base" hangingPunct="0">
        <a:spcBef>
          <a:spcPct val="20000"/>
        </a:spcBef>
        <a:spcAft>
          <a:spcPct val="0"/>
        </a:spcAft>
        <a:defRPr sz="2000" i="1">
          <a:solidFill>
            <a:schemeClr val="tx1"/>
          </a:solidFill>
          <a:latin typeface="Times New Roman" pitchFamily="18" charset="0"/>
        </a:defRPr>
      </a:lvl6pPr>
      <a:lvl7pPr marL="2673350" indent="-173038" algn="l" rtl="0" eaLnBrk="0" fontAlgn="base" hangingPunct="0">
        <a:spcBef>
          <a:spcPct val="20000"/>
        </a:spcBef>
        <a:spcAft>
          <a:spcPct val="0"/>
        </a:spcAft>
        <a:defRPr sz="2000" i="1">
          <a:solidFill>
            <a:schemeClr val="tx1"/>
          </a:solidFill>
          <a:latin typeface="Times New Roman" pitchFamily="18" charset="0"/>
        </a:defRPr>
      </a:lvl7pPr>
      <a:lvl8pPr marL="3130550" indent="-173038" algn="l" rtl="0" eaLnBrk="0" fontAlgn="base" hangingPunct="0">
        <a:spcBef>
          <a:spcPct val="20000"/>
        </a:spcBef>
        <a:spcAft>
          <a:spcPct val="0"/>
        </a:spcAft>
        <a:defRPr sz="2000" i="1">
          <a:solidFill>
            <a:schemeClr val="tx1"/>
          </a:solidFill>
          <a:latin typeface="Times New Roman" pitchFamily="18" charset="0"/>
        </a:defRPr>
      </a:lvl8pPr>
      <a:lvl9pPr marL="3587750" indent="-173038" algn="l" rtl="0" eaLnBrk="0" fontAlgn="base" hangingPunct="0">
        <a:spcBef>
          <a:spcPct val="20000"/>
        </a:spcBef>
        <a:spcAft>
          <a:spcPct val="0"/>
        </a:spcAft>
        <a:defRPr sz="2000" i="1">
          <a:solidFill>
            <a:schemeClr val="tx1"/>
          </a:solidFill>
          <a:latin typeface="Times New Roman" pitchFamily="18" charset="0"/>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3"/>
            </p:custDataLst>
            <p:extLst>
              <p:ext uri="{D42A27DB-BD31-4B8C-83A1-F6EECF244321}">
                <p14:modId xmlns:p14="http://schemas.microsoft.com/office/powerpoint/2010/main" val="29307081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4" imgH="333" progId="TCLayout.ActiveDocument.1">
                  <p:embed/>
                </p:oleObj>
              </mc:Choice>
              <mc:Fallback>
                <p:oleObj name="think-cell Folie" r:id="rId4" imgW="364" imgH="333" progId="TCLayout.ActiveDocument.1">
                  <p:embed/>
                  <p:pic>
                    <p:nvPicPr>
                      <p:cNvPr id="4" name="Objekt 3"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0141" name="Text Box 45"/>
          <p:cNvSpPr txBox="1">
            <a:spLocks noChangeArrowheads="1"/>
          </p:cNvSpPr>
          <p:nvPr/>
        </p:nvSpPr>
        <p:spPr bwMode="auto">
          <a:xfrm>
            <a:off x="9818078" y="476251"/>
            <a:ext cx="184731" cy="523220"/>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pPr>
            <a:endParaRPr lang="de-CH" sz="2800">
              <a:solidFill>
                <a:srgbClr val="000000"/>
              </a:solidFill>
              <a:latin typeface="Times New Roman" pitchFamily="18" charset="0"/>
            </a:endParaRPr>
          </a:p>
        </p:txBody>
      </p:sp>
      <p:sp>
        <p:nvSpPr>
          <p:cNvPr id="260142" name="Text Box 46"/>
          <p:cNvSpPr txBox="1">
            <a:spLocks noChangeArrowheads="1"/>
          </p:cNvSpPr>
          <p:nvPr/>
        </p:nvSpPr>
        <p:spPr bwMode="auto">
          <a:xfrm>
            <a:off x="9896232" y="6251576"/>
            <a:ext cx="1370888" cy="527067"/>
          </a:xfrm>
          <a:prstGeom prst="rect">
            <a:avLst/>
          </a:prstGeom>
          <a:noFill/>
          <a:ln w="9525">
            <a:noFill/>
            <a:miter lim="800000"/>
            <a:headEnd/>
            <a:tailEnd/>
          </a:ln>
          <a:effectLst/>
        </p:spPr>
        <p:txBody>
          <a:bodyPr wrap="none">
            <a:spAutoFit/>
          </a:bodyPr>
          <a:lstStyle/>
          <a:p>
            <a:pPr fontAlgn="base">
              <a:lnSpc>
                <a:spcPct val="115000"/>
              </a:lnSpc>
              <a:spcBef>
                <a:spcPct val="0"/>
              </a:spcBef>
              <a:spcAft>
                <a:spcPct val="0"/>
              </a:spcAft>
            </a:pPr>
            <a:r>
              <a:rPr lang="de-CH" sz="1500" b="1" i="1">
                <a:solidFill>
                  <a:srgbClr val="5F5F5F"/>
                </a:solidFill>
                <a:latin typeface="Franklin Gothic Heavy" pitchFamily="34" charset="0"/>
              </a:rPr>
              <a:t>EMC</a:t>
            </a:r>
          </a:p>
          <a:p>
            <a:pPr fontAlgn="base">
              <a:lnSpc>
                <a:spcPct val="110000"/>
              </a:lnSpc>
              <a:spcBef>
                <a:spcPct val="0"/>
              </a:spcBef>
              <a:spcAft>
                <a:spcPct val="0"/>
              </a:spcAft>
            </a:pPr>
            <a:r>
              <a:rPr lang="de-CH" sz="500" b="1">
                <a:solidFill>
                  <a:srgbClr val="5F5F5F"/>
                </a:solidFill>
              </a:rPr>
              <a:t>Departamento de Engenharia Mecânica</a:t>
            </a:r>
          </a:p>
          <a:p>
            <a:pPr fontAlgn="base">
              <a:lnSpc>
                <a:spcPct val="110000"/>
              </a:lnSpc>
              <a:spcBef>
                <a:spcPct val="0"/>
              </a:spcBef>
              <a:spcAft>
                <a:spcPct val="0"/>
              </a:spcAft>
            </a:pPr>
            <a:endParaRPr lang="de-DE" sz="500" b="1">
              <a:solidFill>
                <a:srgbClr val="5F5F5F"/>
              </a:solidFill>
            </a:endParaRPr>
          </a:p>
        </p:txBody>
      </p:sp>
      <p:sp>
        <p:nvSpPr>
          <p:cNvPr id="260143" name="Text Box 47"/>
          <p:cNvSpPr txBox="1">
            <a:spLocks noChangeArrowheads="1"/>
          </p:cNvSpPr>
          <p:nvPr/>
        </p:nvSpPr>
        <p:spPr bwMode="auto">
          <a:xfrm>
            <a:off x="566616" y="6253164"/>
            <a:ext cx="1382110" cy="527067"/>
          </a:xfrm>
          <a:prstGeom prst="rect">
            <a:avLst/>
          </a:prstGeom>
          <a:noFill/>
          <a:ln w="9525">
            <a:noFill/>
            <a:miter lim="800000"/>
            <a:headEnd/>
            <a:tailEnd/>
          </a:ln>
          <a:effectLst/>
        </p:spPr>
        <p:txBody>
          <a:bodyPr wrap="none">
            <a:spAutoFit/>
          </a:bodyPr>
          <a:lstStyle/>
          <a:p>
            <a:pPr fontAlgn="base">
              <a:lnSpc>
                <a:spcPct val="115000"/>
              </a:lnSpc>
              <a:spcBef>
                <a:spcPct val="0"/>
              </a:spcBef>
              <a:spcAft>
                <a:spcPct val="0"/>
              </a:spcAft>
            </a:pPr>
            <a:r>
              <a:rPr lang="de-CH" sz="1500" b="1" i="1" dirty="0">
                <a:solidFill>
                  <a:srgbClr val="5F5F5F"/>
                </a:solidFill>
                <a:latin typeface="Franklin Gothic Heavy" pitchFamily="34" charset="0"/>
              </a:rPr>
              <a:t>UFSC</a:t>
            </a:r>
          </a:p>
          <a:p>
            <a:pPr fontAlgn="base">
              <a:lnSpc>
                <a:spcPct val="110000"/>
              </a:lnSpc>
              <a:spcBef>
                <a:spcPct val="0"/>
              </a:spcBef>
              <a:spcAft>
                <a:spcPct val="0"/>
              </a:spcAft>
            </a:pPr>
            <a:r>
              <a:rPr lang="de-CH" sz="500" b="1" dirty="0">
                <a:solidFill>
                  <a:srgbClr val="5F5F5F"/>
                </a:solidFill>
              </a:rPr>
              <a:t>Universidade Federal de Santa Catarina</a:t>
            </a:r>
          </a:p>
          <a:p>
            <a:pPr fontAlgn="base">
              <a:lnSpc>
                <a:spcPct val="110000"/>
              </a:lnSpc>
              <a:spcBef>
                <a:spcPct val="0"/>
              </a:spcBef>
              <a:spcAft>
                <a:spcPct val="0"/>
              </a:spcAft>
            </a:pPr>
            <a:endParaRPr lang="de-DE" sz="500" b="1" dirty="0">
              <a:solidFill>
                <a:srgbClr val="5F5F5F"/>
              </a:solidFill>
            </a:endParaRPr>
          </a:p>
        </p:txBody>
      </p:sp>
      <p:sp>
        <p:nvSpPr>
          <p:cNvPr id="260144" name="Rectangle 48"/>
          <p:cNvSpPr>
            <a:spLocks noChangeArrowheads="1"/>
          </p:cNvSpPr>
          <p:nvPr/>
        </p:nvSpPr>
        <p:spPr bwMode="auto">
          <a:xfrm flipV="1">
            <a:off x="375138" y="755720"/>
            <a:ext cx="11535508" cy="44450"/>
          </a:xfrm>
          <a:prstGeom prst="rect">
            <a:avLst/>
          </a:prstGeom>
          <a:solidFill>
            <a:srgbClr val="336699"/>
          </a:solidFill>
          <a:ln w="12700">
            <a:solidFill>
              <a:srgbClr val="003399"/>
            </a:solidFill>
            <a:miter lim="800000"/>
            <a:headEnd/>
            <a:tailEnd/>
          </a:ln>
          <a:effectLst/>
        </p:spPr>
        <p:txBody>
          <a:bodyPr wrap="none" anchor="ctr"/>
          <a:lstStyle/>
          <a:p>
            <a:pPr eaLnBrk="0" fontAlgn="base" hangingPunct="0">
              <a:spcBef>
                <a:spcPct val="0"/>
              </a:spcBef>
              <a:spcAft>
                <a:spcPct val="0"/>
              </a:spcAft>
            </a:pPr>
            <a:endParaRPr lang="pt-BR" sz="2000">
              <a:solidFill>
                <a:srgbClr val="000000"/>
              </a:solidFill>
              <a:effectLst>
                <a:outerShdw blurRad="38100" dist="38100" dir="2700000" algn="tl">
                  <a:srgbClr val="000000">
                    <a:alpha val="43137"/>
                  </a:srgbClr>
                </a:outerShdw>
              </a:effectLst>
            </a:endParaRPr>
          </a:p>
        </p:txBody>
      </p:sp>
      <p:sp>
        <p:nvSpPr>
          <p:cNvPr id="260145" name="Rectangle 49"/>
          <p:cNvSpPr>
            <a:spLocks noChangeArrowheads="1"/>
          </p:cNvSpPr>
          <p:nvPr/>
        </p:nvSpPr>
        <p:spPr bwMode="auto">
          <a:xfrm flipV="1">
            <a:off x="2258646" y="6589713"/>
            <a:ext cx="7629770" cy="42862"/>
          </a:xfrm>
          <a:prstGeom prst="rect">
            <a:avLst/>
          </a:prstGeom>
          <a:solidFill>
            <a:srgbClr val="336699"/>
          </a:solidFill>
          <a:ln w="12700">
            <a:solidFill>
              <a:srgbClr val="003399"/>
            </a:solidFill>
            <a:miter lim="800000"/>
            <a:headEnd/>
            <a:tailEnd/>
          </a:ln>
          <a:effectLst/>
        </p:spPr>
        <p:txBody>
          <a:bodyPr wrap="none" anchor="ctr"/>
          <a:lstStyle/>
          <a:p>
            <a:pPr eaLnBrk="0" fontAlgn="base" hangingPunct="0">
              <a:spcBef>
                <a:spcPct val="0"/>
              </a:spcBef>
              <a:spcAft>
                <a:spcPct val="0"/>
              </a:spcAft>
            </a:pPr>
            <a:endParaRPr lang="pt-BR" sz="2000">
              <a:solidFill>
                <a:srgbClr val="000000"/>
              </a:solidFill>
              <a:effectLst>
                <a:outerShdw blurRad="38100" dist="38100" dir="2700000" algn="tl">
                  <a:srgbClr val="000000">
                    <a:alpha val="43137"/>
                  </a:srgbClr>
                </a:outerShdw>
              </a:effectLst>
            </a:endParaRPr>
          </a:p>
        </p:txBody>
      </p:sp>
      <p:pic>
        <p:nvPicPr>
          <p:cNvPr id="260147" name="Picture 51" descr="05"/>
          <p:cNvPicPr>
            <a:picLocks noChangeAspect="1" noChangeArrowheads="1"/>
          </p:cNvPicPr>
          <p:nvPr/>
        </p:nvPicPr>
        <p:blipFill>
          <a:blip r:embed="rId6" cstate="print"/>
          <a:srcRect l="41345" t="13425" r="42352" b="60144"/>
          <a:stretch>
            <a:fillRect/>
          </a:stretch>
        </p:blipFill>
        <p:spPr bwMode="auto">
          <a:xfrm>
            <a:off x="412263" y="153289"/>
            <a:ext cx="595922" cy="554037"/>
          </a:xfrm>
          <a:prstGeom prst="rect">
            <a:avLst/>
          </a:prstGeom>
          <a:noFill/>
        </p:spPr>
      </p:pic>
      <p:sp>
        <p:nvSpPr>
          <p:cNvPr id="260150" name="Rectangle 54"/>
          <p:cNvSpPr>
            <a:spLocks noChangeArrowheads="1"/>
          </p:cNvSpPr>
          <p:nvPr userDrawn="1"/>
        </p:nvSpPr>
        <p:spPr bwMode="auto">
          <a:xfrm>
            <a:off x="0" y="-14323"/>
            <a:ext cx="12192000" cy="1015200"/>
          </a:xfrm>
          <a:prstGeom prst="rect">
            <a:avLst/>
          </a:prstGeom>
          <a:noFill/>
          <a:ln w="9525">
            <a:noFill/>
            <a:miter lim="800000"/>
            <a:headEnd/>
            <a:tailEnd/>
          </a:ln>
          <a:effectLst/>
        </p:spPr>
        <p:txBody>
          <a:bodyPr lIns="91430" tIns="45714" rIns="91430" bIns="45714" anchor="ctr"/>
          <a:lstStyle/>
          <a:p>
            <a:pPr algn="ctr" eaLnBrk="0" fontAlgn="base" hangingPunct="0">
              <a:spcBef>
                <a:spcPct val="0"/>
              </a:spcBef>
              <a:spcAft>
                <a:spcPct val="0"/>
              </a:spcAft>
              <a:defRPr/>
            </a:pPr>
            <a:r>
              <a:rPr lang="en-DE" sz="2400" b="1" noProof="0" dirty="0">
                <a:solidFill>
                  <a:srgbClr val="1C1C1C"/>
                </a:solidFill>
                <a:latin typeface="Times New Roman" panose="02020603050405020304" pitchFamily="18" charset="0"/>
                <a:cs typeface="Times New Roman" panose="02020603050405020304" pitchFamily="18" charset="0"/>
              </a:rPr>
              <a:t>Acknowledgements</a:t>
            </a:r>
            <a:endParaRPr lang="en-US" sz="2400" b="1" noProof="0" dirty="0">
              <a:solidFill>
                <a:srgbClr val="1C1C1C"/>
              </a:solidFill>
              <a:latin typeface="Times New Roman" panose="02020603050405020304" pitchFamily="18" charset="0"/>
              <a:cs typeface="Times New Roman" panose="02020603050405020304" pitchFamily="18" charset="0"/>
            </a:endParaRPr>
          </a:p>
        </p:txBody>
      </p:sp>
      <p:sp>
        <p:nvSpPr>
          <p:cNvPr id="13" name="CaixaDeTexto 12"/>
          <p:cNvSpPr txBox="1"/>
          <p:nvPr userDrawn="1"/>
        </p:nvSpPr>
        <p:spPr>
          <a:xfrm>
            <a:off x="3038903" y="6605517"/>
            <a:ext cx="6114197" cy="246221"/>
          </a:xfrm>
          <a:prstGeom prst="rect">
            <a:avLst/>
          </a:prstGeom>
          <a:noFill/>
        </p:spPr>
        <p:txBody>
          <a:bodyPr wrap="square" rtlCol="0">
            <a:spAutoFit/>
          </a:bodyPr>
          <a:lstStyle/>
          <a:p>
            <a:pPr eaLnBrk="0" fontAlgn="base" hangingPunct="0">
              <a:spcBef>
                <a:spcPct val="0"/>
              </a:spcBef>
              <a:spcAft>
                <a:spcPct val="0"/>
              </a:spcAft>
            </a:pPr>
            <a:r>
              <a:rPr lang="de-CH" sz="1000" dirty="0">
                <a:solidFill>
                  <a:srgbClr val="1C1C1C"/>
                </a:solidFill>
              </a:rPr>
              <a:t>28.07.2022 		 Lucas Manassés     Slide </a:t>
            </a:r>
            <a:fld id="{9E1AC5DA-76B6-401D-89C2-1AE970AEE2D1}" type="slidenum">
              <a:rPr lang="de-CH" sz="1000">
                <a:solidFill>
                  <a:srgbClr val="1C1C1C"/>
                </a:solidFill>
              </a:rPr>
              <a:pPr eaLnBrk="0" fontAlgn="base" hangingPunct="0">
                <a:spcBef>
                  <a:spcPct val="0"/>
                </a:spcBef>
                <a:spcAft>
                  <a:spcPct val="0"/>
                </a:spcAft>
              </a:pPr>
              <a:t>‹#›</a:t>
            </a:fld>
            <a:r>
              <a:rPr lang="de-CH" sz="1000" dirty="0">
                <a:solidFill>
                  <a:srgbClr val="1C1C1C"/>
                </a:solidFill>
              </a:rPr>
              <a:t> of 4</a:t>
            </a:r>
            <a:r>
              <a:rPr lang="en-DE" sz="1000" dirty="0">
                <a:solidFill>
                  <a:srgbClr val="1C1C1C"/>
                </a:solidFill>
              </a:rPr>
              <a:t>9</a:t>
            </a:r>
            <a:endParaRPr lang="de-DE" sz="1000" dirty="0">
              <a:solidFill>
                <a:srgbClr val="1C1C1C"/>
              </a:solidFill>
            </a:endParaRPr>
          </a:p>
        </p:txBody>
      </p:sp>
      <p:cxnSp>
        <p:nvCxnSpPr>
          <p:cNvPr id="3" name="Conector reto 2"/>
          <p:cNvCxnSpPr/>
          <p:nvPr userDrawn="1"/>
        </p:nvCxnSpPr>
        <p:spPr bwMode="auto">
          <a:xfrm>
            <a:off x="6073531" y="1066800"/>
            <a:ext cx="1125415" cy="1643062"/>
          </a:xfrm>
          <a:prstGeom prst="line">
            <a:avLst/>
          </a:prstGeom>
          <a:noFill/>
          <a:ln w="12700" cap="flat" cmpd="sng" algn="ctr">
            <a:noFill/>
            <a:prstDash val="solid"/>
            <a:round/>
            <a:headEnd type="none" w="med" len="med"/>
            <a:tailEnd type="none" w="med" len="med"/>
          </a:ln>
          <a:effectLst/>
        </p:spPr>
      </p:cxnSp>
      <p:pic>
        <p:nvPicPr>
          <p:cNvPr id="2" name="Imagem 1"/>
          <p:cNvPicPr>
            <a:picLocks noChangeAspect="1"/>
          </p:cNvPicPr>
          <p:nvPr userDrawn="1"/>
        </p:nvPicPr>
        <p:blipFill>
          <a:blip r:embed="rId7"/>
          <a:stretch>
            <a:fillRect/>
          </a:stretch>
        </p:blipFill>
        <p:spPr>
          <a:xfrm rot="5400000">
            <a:off x="10952816" y="-240163"/>
            <a:ext cx="558734" cy="1356926"/>
          </a:xfrm>
          <a:prstGeom prst="rect">
            <a:avLst/>
          </a:prstGeom>
        </p:spPr>
      </p:pic>
      <p:pic>
        <p:nvPicPr>
          <p:cNvPr id="14" name="Grafik 1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052754" y="160307"/>
            <a:ext cx="1367088" cy="540000"/>
          </a:xfrm>
          <a:prstGeom prst="rect">
            <a:avLst/>
          </a:prstGeom>
        </p:spPr>
      </p:pic>
    </p:spTree>
    <p:extLst>
      <p:ext uri="{BB962C8B-B14F-4D97-AF65-F5344CB8AC3E}">
        <p14:creationId xmlns:p14="http://schemas.microsoft.com/office/powerpoint/2010/main" val="2667799145"/>
      </p:ext>
    </p:extLst>
  </p:cSld>
  <p:clrMap bg1="lt1" tx1="dk1" bg2="lt2" tx2="dk2" accent1="accent1" accent2="accent2" accent3="accent3" accent4="accent4" accent5="accent5" accent6="accent6" hlink="hlink" folHlink="folHlink"/>
  <p:sldLayoutIdLst>
    <p:sldLayoutId id="2147483686" r:id="rId1"/>
  </p:sldLayoutIdLst>
  <p:hf sldNum="0" hdr="0" dt="0"/>
  <p:txStyles>
    <p:titleStyle>
      <a:lvl1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5pPr>
      <a:lvl6pPr marL="4572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6pPr>
      <a:lvl7pPr marL="9144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7pPr>
      <a:lvl8pPr marL="13716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8pPr>
      <a:lvl9pPr marL="18288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9pPr>
    </p:titleStyle>
    <p:bodyStyle>
      <a:lvl1pPr algn="l" rtl="0" eaLnBrk="0" fontAlgn="base" hangingPunct="0">
        <a:spcBef>
          <a:spcPct val="35000"/>
        </a:spcBef>
        <a:spcAft>
          <a:spcPct val="0"/>
        </a:spcAft>
        <a:defRPr sz="2400">
          <a:solidFill>
            <a:schemeClr val="tx1"/>
          </a:solidFill>
          <a:latin typeface="+mn-lt"/>
          <a:ea typeface="+mn-ea"/>
          <a:cs typeface="+mn-cs"/>
        </a:defRPr>
      </a:lvl1pPr>
      <a:lvl2pPr marL="439738" indent="-263525" algn="l" rtl="0" eaLnBrk="0" fontAlgn="base" hangingPunct="0">
        <a:spcBef>
          <a:spcPct val="20000"/>
        </a:spcBef>
        <a:spcAft>
          <a:spcPct val="0"/>
        </a:spcAft>
        <a:buClr>
          <a:srgbClr val="336699"/>
        </a:buClr>
        <a:buSzPct val="120000"/>
        <a:buChar char="•"/>
        <a:defRPr sz="2200">
          <a:solidFill>
            <a:schemeClr val="tx1"/>
          </a:solidFill>
          <a:latin typeface="+mn-lt"/>
        </a:defRPr>
      </a:lvl2pPr>
      <a:lvl3pPr marL="969963" indent="-354013" algn="l" rtl="0" eaLnBrk="0" fontAlgn="base" hangingPunct="0">
        <a:spcBef>
          <a:spcPct val="20000"/>
        </a:spcBef>
        <a:spcAft>
          <a:spcPct val="0"/>
        </a:spcAft>
        <a:buClr>
          <a:schemeClr val="tx1"/>
        </a:buClr>
        <a:buChar char="–"/>
        <a:defRPr sz="2000">
          <a:solidFill>
            <a:schemeClr val="tx1"/>
          </a:solidFill>
          <a:latin typeface="+mn-lt"/>
        </a:defRPr>
      </a:lvl3pPr>
      <a:lvl4pPr marL="1409700" indent="-263525" algn="l" rtl="0" eaLnBrk="0" fontAlgn="base" hangingPunct="0">
        <a:spcBef>
          <a:spcPct val="20000"/>
        </a:spcBef>
        <a:spcAft>
          <a:spcPct val="0"/>
        </a:spcAft>
        <a:buClr>
          <a:srgbClr val="0099CC"/>
        </a:buClr>
        <a:buFont typeface="Wingdings" pitchFamily="2" charset="2"/>
        <a:defRPr sz="2000">
          <a:solidFill>
            <a:schemeClr val="tx1"/>
          </a:solidFill>
          <a:latin typeface="Times New Roman" pitchFamily="18" charset="0"/>
        </a:defRPr>
      </a:lvl4pPr>
      <a:lvl5pPr marL="1758950" indent="-173038" algn="l" rtl="0" eaLnBrk="0" fontAlgn="base" hangingPunct="0">
        <a:spcBef>
          <a:spcPct val="20000"/>
        </a:spcBef>
        <a:spcAft>
          <a:spcPct val="0"/>
        </a:spcAft>
        <a:defRPr sz="2000" i="1">
          <a:solidFill>
            <a:schemeClr val="tx1"/>
          </a:solidFill>
          <a:latin typeface="Times New Roman" pitchFamily="18" charset="0"/>
        </a:defRPr>
      </a:lvl5pPr>
      <a:lvl6pPr marL="2216150" indent="-173038" algn="l" rtl="0" eaLnBrk="0" fontAlgn="base" hangingPunct="0">
        <a:spcBef>
          <a:spcPct val="20000"/>
        </a:spcBef>
        <a:spcAft>
          <a:spcPct val="0"/>
        </a:spcAft>
        <a:defRPr sz="2000" i="1">
          <a:solidFill>
            <a:schemeClr val="tx1"/>
          </a:solidFill>
          <a:latin typeface="Times New Roman" pitchFamily="18" charset="0"/>
        </a:defRPr>
      </a:lvl6pPr>
      <a:lvl7pPr marL="2673350" indent="-173038" algn="l" rtl="0" eaLnBrk="0" fontAlgn="base" hangingPunct="0">
        <a:spcBef>
          <a:spcPct val="20000"/>
        </a:spcBef>
        <a:spcAft>
          <a:spcPct val="0"/>
        </a:spcAft>
        <a:defRPr sz="2000" i="1">
          <a:solidFill>
            <a:schemeClr val="tx1"/>
          </a:solidFill>
          <a:latin typeface="Times New Roman" pitchFamily="18" charset="0"/>
        </a:defRPr>
      </a:lvl7pPr>
      <a:lvl8pPr marL="3130550" indent="-173038" algn="l" rtl="0" eaLnBrk="0" fontAlgn="base" hangingPunct="0">
        <a:spcBef>
          <a:spcPct val="20000"/>
        </a:spcBef>
        <a:spcAft>
          <a:spcPct val="0"/>
        </a:spcAft>
        <a:defRPr sz="2000" i="1">
          <a:solidFill>
            <a:schemeClr val="tx1"/>
          </a:solidFill>
          <a:latin typeface="Times New Roman" pitchFamily="18" charset="0"/>
        </a:defRPr>
      </a:lvl8pPr>
      <a:lvl9pPr marL="3587750" indent="-173038" algn="l" rtl="0" eaLnBrk="0" fontAlgn="base" hangingPunct="0">
        <a:spcBef>
          <a:spcPct val="20000"/>
        </a:spcBef>
        <a:spcAft>
          <a:spcPct val="0"/>
        </a:spcAft>
        <a:defRPr sz="2000" i="1">
          <a:solidFill>
            <a:schemeClr val="tx1"/>
          </a:solidFill>
          <a:latin typeface="Times New Roman" pitchFamily="18" charset="0"/>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3"/>
            </p:custDataLst>
            <p:extLst>
              <p:ext uri="{D42A27DB-BD31-4B8C-83A1-F6EECF244321}">
                <p14:modId xmlns:p14="http://schemas.microsoft.com/office/powerpoint/2010/main" val="146721675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4" imgH="333" progId="TCLayout.ActiveDocument.1">
                  <p:embed/>
                </p:oleObj>
              </mc:Choice>
              <mc:Fallback>
                <p:oleObj name="think-cell Folie" r:id="rId4" imgW="364" imgH="3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0141" name="Text Box 45"/>
          <p:cNvSpPr txBox="1">
            <a:spLocks noChangeArrowheads="1"/>
          </p:cNvSpPr>
          <p:nvPr/>
        </p:nvSpPr>
        <p:spPr bwMode="auto">
          <a:xfrm>
            <a:off x="9818078" y="476251"/>
            <a:ext cx="184731" cy="523220"/>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pPr>
            <a:endParaRPr lang="de-CH" sz="2800">
              <a:solidFill>
                <a:srgbClr val="000000"/>
              </a:solidFill>
              <a:latin typeface="Times New Roman" pitchFamily="18" charset="0"/>
            </a:endParaRPr>
          </a:p>
        </p:txBody>
      </p:sp>
      <p:sp>
        <p:nvSpPr>
          <p:cNvPr id="260142" name="Text Box 46"/>
          <p:cNvSpPr txBox="1">
            <a:spLocks noChangeArrowheads="1"/>
          </p:cNvSpPr>
          <p:nvPr/>
        </p:nvSpPr>
        <p:spPr bwMode="auto">
          <a:xfrm>
            <a:off x="9896232" y="6251576"/>
            <a:ext cx="1370888" cy="527067"/>
          </a:xfrm>
          <a:prstGeom prst="rect">
            <a:avLst/>
          </a:prstGeom>
          <a:noFill/>
          <a:ln w="9525">
            <a:noFill/>
            <a:miter lim="800000"/>
            <a:headEnd/>
            <a:tailEnd/>
          </a:ln>
          <a:effectLst/>
        </p:spPr>
        <p:txBody>
          <a:bodyPr wrap="none">
            <a:spAutoFit/>
          </a:bodyPr>
          <a:lstStyle/>
          <a:p>
            <a:pPr fontAlgn="base">
              <a:lnSpc>
                <a:spcPct val="115000"/>
              </a:lnSpc>
              <a:spcBef>
                <a:spcPct val="0"/>
              </a:spcBef>
              <a:spcAft>
                <a:spcPct val="0"/>
              </a:spcAft>
            </a:pPr>
            <a:r>
              <a:rPr lang="de-CH" sz="1500" b="1" i="1">
                <a:solidFill>
                  <a:srgbClr val="5F5F5F"/>
                </a:solidFill>
                <a:latin typeface="Franklin Gothic Heavy" pitchFamily="34" charset="0"/>
              </a:rPr>
              <a:t>EMC</a:t>
            </a:r>
          </a:p>
          <a:p>
            <a:pPr fontAlgn="base">
              <a:lnSpc>
                <a:spcPct val="110000"/>
              </a:lnSpc>
              <a:spcBef>
                <a:spcPct val="0"/>
              </a:spcBef>
              <a:spcAft>
                <a:spcPct val="0"/>
              </a:spcAft>
            </a:pPr>
            <a:r>
              <a:rPr lang="de-CH" sz="500" b="1">
                <a:solidFill>
                  <a:srgbClr val="5F5F5F"/>
                </a:solidFill>
              </a:rPr>
              <a:t>Departamento de Engenharia Mecânica</a:t>
            </a:r>
          </a:p>
          <a:p>
            <a:pPr fontAlgn="base">
              <a:lnSpc>
                <a:spcPct val="110000"/>
              </a:lnSpc>
              <a:spcBef>
                <a:spcPct val="0"/>
              </a:spcBef>
              <a:spcAft>
                <a:spcPct val="0"/>
              </a:spcAft>
            </a:pPr>
            <a:endParaRPr lang="de-DE" sz="500" b="1">
              <a:solidFill>
                <a:srgbClr val="5F5F5F"/>
              </a:solidFill>
            </a:endParaRPr>
          </a:p>
        </p:txBody>
      </p:sp>
      <p:sp>
        <p:nvSpPr>
          <p:cNvPr id="260143" name="Text Box 47"/>
          <p:cNvSpPr txBox="1">
            <a:spLocks noChangeArrowheads="1"/>
          </p:cNvSpPr>
          <p:nvPr/>
        </p:nvSpPr>
        <p:spPr bwMode="auto">
          <a:xfrm>
            <a:off x="566616" y="6253164"/>
            <a:ext cx="1382110" cy="527067"/>
          </a:xfrm>
          <a:prstGeom prst="rect">
            <a:avLst/>
          </a:prstGeom>
          <a:noFill/>
          <a:ln w="9525">
            <a:noFill/>
            <a:miter lim="800000"/>
            <a:headEnd/>
            <a:tailEnd/>
          </a:ln>
          <a:effectLst/>
        </p:spPr>
        <p:txBody>
          <a:bodyPr wrap="none">
            <a:spAutoFit/>
          </a:bodyPr>
          <a:lstStyle/>
          <a:p>
            <a:pPr fontAlgn="base">
              <a:lnSpc>
                <a:spcPct val="115000"/>
              </a:lnSpc>
              <a:spcBef>
                <a:spcPct val="0"/>
              </a:spcBef>
              <a:spcAft>
                <a:spcPct val="0"/>
              </a:spcAft>
            </a:pPr>
            <a:r>
              <a:rPr lang="de-CH" sz="1500" b="1" i="1" dirty="0">
                <a:solidFill>
                  <a:srgbClr val="5F5F5F"/>
                </a:solidFill>
                <a:latin typeface="Franklin Gothic Heavy" pitchFamily="34" charset="0"/>
              </a:rPr>
              <a:t>UFSC</a:t>
            </a:r>
          </a:p>
          <a:p>
            <a:pPr fontAlgn="base">
              <a:lnSpc>
                <a:spcPct val="110000"/>
              </a:lnSpc>
              <a:spcBef>
                <a:spcPct val="0"/>
              </a:spcBef>
              <a:spcAft>
                <a:spcPct val="0"/>
              </a:spcAft>
            </a:pPr>
            <a:r>
              <a:rPr lang="de-CH" sz="500" b="1" dirty="0">
                <a:solidFill>
                  <a:srgbClr val="5F5F5F"/>
                </a:solidFill>
              </a:rPr>
              <a:t>Universidade Federal de Santa Catarina</a:t>
            </a:r>
          </a:p>
          <a:p>
            <a:pPr fontAlgn="base">
              <a:lnSpc>
                <a:spcPct val="110000"/>
              </a:lnSpc>
              <a:spcBef>
                <a:spcPct val="0"/>
              </a:spcBef>
              <a:spcAft>
                <a:spcPct val="0"/>
              </a:spcAft>
            </a:pPr>
            <a:endParaRPr lang="de-DE" sz="500" b="1" dirty="0">
              <a:solidFill>
                <a:srgbClr val="5F5F5F"/>
              </a:solidFill>
            </a:endParaRPr>
          </a:p>
        </p:txBody>
      </p:sp>
      <p:sp>
        <p:nvSpPr>
          <p:cNvPr id="260144" name="Rectangle 48"/>
          <p:cNvSpPr>
            <a:spLocks noChangeArrowheads="1"/>
          </p:cNvSpPr>
          <p:nvPr/>
        </p:nvSpPr>
        <p:spPr bwMode="auto">
          <a:xfrm flipV="1">
            <a:off x="375138" y="755720"/>
            <a:ext cx="11535508" cy="44450"/>
          </a:xfrm>
          <a:prstGeom prst="rect">
            <a:avLst/>
          </a:prstGeom>
          <a:solidFill>
            <a:srgbClr val="336699"/>
          </a:solidFill>
          <a:ln w="12700">
            <a:solidFill>
              <a:srgbClr val="003399"/>
            </a:solidFill>
            <a:miter lim="800000"/>
            <a:headEnd/>
            <a:tailEnd/>
          </a:ln>
          <a:effectLst/>
        </p:spPr>
        <p:txBody>
          <a:bodyPr wrap="none" anchor="ctr"/>
          <a:lstStyle/>
          <a:p>
            <a:pPr eaLnBrk="0" fontAlgn="base" hangingPunct="0">
              <a:spcBef>
                <a:spcPct val="0"/>
              </a:spcBef>
              <a:spcAft>
                <a:spcPct val="0"/>
              </a:spcAft>
            </a:pPr>
            <a:endParaRPr lang="pt-BR" sz="2000">
              <a:solidFill>
                <a:srgbClr val="000000"/>
              </a:solidFill>
              <a:effectLst>
                <a:outerShdw blurRad="38100" dist="38100" dir="2700000" algn="tl">
                  <a:srgbClr val="000000">
                    <a:alpha val="43137"/>
                  </a:srgbClr>
                </a:outerShdw>
              </a:effectLst>
            </a:endParaRPr>
          </a:p>
        </p:txBody>
      </p:sp>
      <p:sp>
        <p:nvSpPr>
          <p:cNvPr id="260145" name="Rectangle 49"/>
          <p:cNvSpPr>
            <a:spLocks noChangeArrowheads="1"/>
          </p:cNvSpPr>
          <p:nvPr/>
        </p:nvSpPr>
        <p:spPr bwMode="auto">
          <a:xfrm flipV="1">
            <a:off x="2258646" y="6589713"/>
            <a:ext cx="7629770" cy="42862"/>
          </a:xfrm>
          <a:prstGeom prst="rect">
            <a:avLst/>
          </a:prstGeom>
          <a:solidFill>
            <a:srgbClr val="336699"/>
          </a:solidFill>
          <a:ln w="12700">
            <a:solidFill>
              <a:srgbClr val="003399"/>
            </a:solidFill>
            <a:miter lim="800000"/>
            <a:headEnd/>
            <a:tailEnd/>
          </a:ln>
          <a:effectLst/>
        </p:spPr>
        <p:txBody>
          <a:bodyPr wrap="none" anchor="ctr"/>
          <a:lstStyle/>
          <a:p>
            <a:pPr eaLnBrk="0" fontAlgn="base" hangingPunct="0">
              <a:spcBef>
                <a:spcPct val="0"/>
              </a:spcBef>
              <a:spcAft>
                <a:spcPct val="0"/>
              </a:spcAft>
            </a:pPr>
            <a:endParaRPr lang="pt-BR" sz="2000">
              <a:solidFill>
                <a:srgbClr val="000000"/>
              </a:solidFill>
              <a:effectLst>
                <a:outerShdw blurRad="38100" dist="38100" dir="2700000" algn="tl">
                  <a:srgbClr val="000000">
                    <a:alpha val="43137"/>
                  </a:srgbClr>
                </a:outerShdw>
              </a:effectLst>
            </a:endParaRPr>
          </a:p>
        </p:txBody>
      </p:sp>
      <p:pic>
        <p:nvPicPr>
          <p:cNvPr id="260147" name="Picture 51" descr="05"/>
          <p:cNvPicPr>
            <a:picLocks noChangeAspect="1" noChangeArrowheads="1"/>
          </p:cNvPicPr>
          <p:nvPr/>
        </p:nvPicPr>
        <p:blipFill>
          <a:blip r:embed="rId6" cstate="print"/>
          <a:srcRect l="41345" t="13425" r="42352" b="60144"/>
          <a:stretch>
            <a:fillRect/>
          </a:stretch>
        </p:blipFill>
        <p:spPr bwMode="auto">
          <a:xfrm>
            <a:off x="412263" y="153289"/>
            <a:ext cx="595922" cy="554037"/>
          </a:xfrm>
          <a:prstGeom prst="rect">
            <a:avLst/>
          </a:prstGeom>
          <a:noFill/>
        </p:spPr>
      </p:pic>
      <p:sp>
        <p:nvSpPr>
          <p:cNvPr id="260150" name="Rectangle 54"/>
          <p:cNvSpPr>
            <a:spLocks noChangeArrowheads="1"/>
          </p:cNvSpPr>
          <p:nvPr userDrawn="1"/>
        </p:nvSpPr>
        <p:spPr bwMode="auto">
          <a:xfrm>
            <a:off x="0" y="-14323"/>
            <a:ext cx="12192000" cy="1015200"/>
          </a:xfrm>
          <a:prstGeom prst="rect">
            <a:avLst/>
          </a:prstGeom>
          <a:noFill/>
          <a:ln w="9525">
            <a:noFill/>
            <a:miter lim="800000"/>
            <a:headEnd/>
            <a:tailEnd/>
          </a:ln>
          <a:effectLst/>
        </p:spPr>
        <p:txBody>
          <a:bodyPr lIns="91430" tIns="45714" rIns="91430" bIns="45714" anchor="ctr"/>
          <a:lstStyle/>
          <a:p>
            <a:pPr algn="ctr" eaLnBrk="0" fontAlgn="base" hangingPunct="0">
              <a:spcBef>
                <a:spcPct val="0"/>
              </a:spcBef>
              <a:spcAft>
                <a:spcPct val="0"/>
              </a:spcAft>
              <a:defRPr/>
            </a:pPr>
            <a:r>
              <a:rPr lang="en-US" sz="2400" b="1" noProof="0" dirty="0">
                <a:solidFill>
                  <a:srgbClr val="1C1C1C"/>
                </a:solidFill>
                <a:latin typeface="Times New Roman" panose="02020603050405020304" pitchFamily="18" charset="0"/>
                <a:cs typeface="Times New Roman" panose="02020603050405020304" pitchFamily="18" charset="0"/>
              </a:rPr>
              <a:t>Summary</a:t>
            </a:r>
          </a:p>
        </p:txBody>
      </p:sp>
      <p:sp>
        <p:nvSpPr>
          <p:cNvPr id="13" name="CaixaDeTexto 12"/>
          <p:cNvSpPr txBox="1"/>
          <p:nvPr userDrawn="1"/>
        </p:nvSpPr>
        <p:spPr>
          <a:xfrm>
            <a:off x="3038903" y="6605517"/>
            <a:ext cx="6114197" cy="246221"/>
          </a:xfrm>
          <a:prstGeom prst="rect">
            <a:avLst/>
          </a:prstGeom>
          <a:noFill/>
        </p:spPr>
        <p:txBody>
          <a:bodyPr wrap="square" rtlCol="0">
            <a:spAutoFit/>
          </a:bodyPr>
          <a:lstStyle/>
          <a:p>
            <a:pPr eaLnBrk="0" fontAlgn="base" hangingPunct="0">
              <a:spcBef>
                <a:spcPct val="0"/>
              </a:spcBef>
              <a:spcAft>
                <a:spcPct val="0"/>
              </a:spcAft>
            </a:pPr>
            <a:r>
              <a:rPr lang="de-CH" sz="1000" dirty="0">
                <a:solidFill>
                  <a:srgbClr val="1C1C1C"/>
                </a:solidFill>
              </a:rPr>
              <a:t>28.07.2022 		 Lucas Manassés    Slide </a:t>
            </a:r>
            <a:fld id="{9E1AC5DA-76B6-401D-89C2-1AE970AEE2D1}" type="slidenum">
              <a:rPr lang="de-CH" sz="1000">
                <a:solidFill>
                  <a:srgbClr val="1C1C1C"/>
                </a:solidFill>
              </a:rPr>
              <a:pPr eaLnBrk="0" fontAlgn="base" hangingPunct="0">
                <a:spcBef>
                  <a:spcPct val="0"/>
                </a:spcBef>
                <a:spcAft>
                  <a:spcPct val="0"/>
                </a:spcAft>
              </a:pPr>
              <a:t>‹#›</a:t>
            </a:fld>
            <a:r>
              <a:rPr lang="de-CH" sz="1000" dirty="0">
                <a:solidFill>
                  <a:srgbClr val="1C1C1C"/>
                </a:solidFill>
              </a:rPr>
              <a:t> of 4</a:t>
            </a:r>
            <a:r>
              <a:rPr lang="en-DE" sz="1000" dirty="0">
                <a:solidFill>
                  <a:srgbClr val="1C1C1C"/>
                </a:solidFill>
              </a:rPr>
              <a:t>9</a:t>
            </a:r>
            <a:endParaRPr lang="de-DE" sz="1000" dirty="0">
              <a:solidFill>
                <a:srgbClr val="1C1C1C"/>
              </a:solidFill>
            </a:endParaRPr>
          </a:p>
        </p:txBody>
      </p:sp>
      <p:cxnSp>
        <p:nvCxnSpPr>
          <p:cNvPr id="3" name="Conector reto 2"/>
          <p:cNvCxnSpPr/>
          <p:nvPr userDrawn="1"/>
        </p:nvCxnSpPr>
        <p:spPr bwMode="auto">
          <a:xfrm>
            <a:off x="6073531" y="1066800"/>
            <a:ext cx="1125415" cy="1643062"/>
          </a:xfrm>
          <a:prstGeom prst="line">
            <a:avLst/>
          </a:prstGeom>
          <a:noFill/>
          <a:ln w="12700" cap="flat" cmpd="sng" algn="ctr">
            <a:noFill/>
            <a:prstDash val="solid"/>
            <a:round/>
            <a:headEnd type="none" w="med" len="med"/>
            <a:tailEnd type="none" w="med" len="med"/>
          </a:ln>
          <a:effectLst/>
        </p:spPr>
      </p:cxnSp>
      <p:pic>
        <p:nvPicPr>
          <p:cNvPr id="2" name="Imagem 1"/>
          <p:cNvPicPr>
            <a:picLocks noChangeAspect="1"/>
          </p:cNvPicPr>
          <p:nvPr userDrawn="1"/>
        </p:nvPicPr>
        <p:blipFill>
          <a:blip r:embed="rId7"/>
          <a:stretch>
            <a:fillRect/>
          </a:stretch>
        </p:blipFill>
        <p:spPr>
          <a:xfrm rot="5400000">
            <a:off x="10952816" y="-240163"/>
            <a:ext cx="558734" cy="1356926"/>
          </a:xfrm>
          <a:prstGeom prst="rect">
            <a:avLst/>
          </a:prstGeom>
        </p:spPr>
      </p:pic>
      <p:pic>
        <p:nvPicPr>
          <p:cNvPr id="14" name="Grafik 1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052754" y="160307"/>
            <a:ext cx="1367088" cy="540000"/>
          </a:xfrm>
          <a:prstGeom prst="rect">
            <a:avLst/>
          </a:prstGeom>
        </p:spPr>
      </p:pic>
    </p:spTree>
    <p:extLst>
      <p:ext uri="{BB962C8B-B14F-4D97-AF65-F5344CB8AC3E}">
        <p14:creationId xmlns:p14="http://schemas.microsoft.com/office/powerpoint/2010/main" val="4156322399"/>
      </p:ext>
    </p:extLst>
  </p:cSld>
  <p:clrMap bg1="lt1" tx1="dk1" bg2="lt2" tx2="dk2" accent1="accent1" accent2="accent2" accent3="accent3" accent4="accent4" accent5="accent5" accent6="accent6" hlink="hlink" folHlink="folHlink"/>
  <p:sldLayoutIdLst>
    <p:sldLayoutId id="2147483680" r:id="rId1"/>
  </p:sldLayoutIdLst>
  <p:hf sldNum="0" hdr="0" dt="0"/>
  <p:txStyles>
    <p:titleStyle>
      <a:lvl1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5pPr>
      <a:lvl6pPr marL="4572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6pPr>
      <a:lvl7pPr marL="9144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7pPr>
      <a:lvl8pPr marL="13716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8pPr>
      <a:lvl9pPr marL="18288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9pPr>
    </p:titleStyle>
    <p:bodyStyle>
      <a:lvl1pPr algn="l" rtl="0" eaLnBrk="0" fontAlgn="base" hangingPunct="0">
        <a:spcBef>
          <a:spcPct val="35000"/>
        </a:spcBef>
        <a:spcAft>
          <a:spcPct val="0"/>
        </a:spcAft>
        <a:defRPr sz="2400">
          <a:solidFill>
            <a:schemeClr val="tx1"/>
          </a:solidFill>
          <a:latin typeface="+mn-lt"/>
          <a:ea typeface="+mn-ea"/>
          <a:cs typeface="+mn-cs"/>
        </a:defRPr>
      </a:lvl1pPr>
      <a:lvl2pPr marL="439738" indent="-263525" algn="l" rtl="0" eaLnBrk="0" fontAlgn="base" hangingPunct="0">
        <a:spcBef>
          <a:spcPct val="20000"/>
        </a:spcBef>
        <a:spcAft>
          <a:spcPct val="0"/>
        </a:spcAft>
        <a:buClr>
          <a:srgbClr val="336699"/>
        </a:buClr>
        <a:buSzPct val="120000"/>
        <a:buChar char="•"/>
        <a:defRPr sz="2200">
          <a:solidFill>
            <a:schemeClr val="tx1"/>
          </a:solidFill>
          <a:latin typeface="+mn-lt"/>
        </a:defRPr>
      </a:lvl2pPr>
      <a:lvl3pPr marL="969963" indent="-354013" algn="l" rtl="0" eaLnBrk="0" fontAlgn="base" hangingPunct="0">
        <a:spcBef>
          <a:spcPct val="20000"/>
        </a:spcBef>
        <a:spcAft>
          <a:spcPct val="0"/>
        </a:spcAft>
        <a:buClr>
          <a:schemeClr val="tx1"/>
        </a:buClr>
        <a:buChar char="–"/>
        <a:defRPr sz="2000">
          <a:solidFill>
            <a:schemeClr val="tx1"/>
          </a:solidFill>
          <a:latin typeface="+mn-lt"/>
        </a:defRPr>
      </a:lvl3pPr>
      <a:lvl4pPr marL="1409700" indent="-263525" algn="l" rtl="0" eaLnBrk="0" fontAlgn="base" hangingPunct="0">
        <a:spcBef>
          <a:spcPct val="20000"/>
        </a:spcBef>
        <a:spcAft>
          <a:spcPct val="0"/>
        </a:spcAft>
        <a:buClr>
          <a:srgbClr val="0099CC"/>
        </a:buClr>
        <a:buFont typeface="Wingdings" pitchFamily="2" charset="2"/>
        <a:defRPr sz="2000">
          <a:solidFill>
            <a:schemeClr val="tx1"/>
          </a:solidFill>
          <a:latin typeface="Times New Roman" pitchFamily="18" charset="0"/>
        </a:defRPr>
      </a:lvl4pPr>
      <a:lvl5pPr marL="1758950" indent="-173038" algn="l" rtl="0" eaLnBrk="0" fontAlgn="base" hangingPunct="0">
        <a:spcBef>
          <a:spcPct val="20000"/>
        </a:spcBef>
        <a:spcAft>
          <a:spcPct val="0"/>
        </a:spcAft>
        <a:defRPr sz="2000" i="1">
          <a:solidFill>
            <a:schemeClr val="tx1"/>
          </a:solidFill>
          <a:latin typeface="Times New Roman" pitchFamily="18" charset="0"/>
        </a:defRPr>
      </a:lvl5pPr>
      <a:lvl6pPr marL="2216150" indent="-173038" algn="l" rtl="0" eaLnBrk="0" fontAlgn="base" hangingPunct="0">
        <a:spcBef>
          <a:spcPct val="20000"/>
        </a:spcBef>
        <a:spcAft>
          <a:spcPct val="0"/>
        </a:spcAft>
        <a:defRPr sz="2000" i="1">
          <a:solidFill>
            <a:schemeClr val="tx1"/>
          </a:solidFill>
          <a:latin typeface="Times New Roman" pitchFamily="18" charset="0"/>
        </a:defRPr>
      </a:lvl6pPr>
      <a:lvl7pPr marL="2673350" indent="-173038" algn="l" rtl="0" eaLnBrk="0" fontAlgn="base" hangingPunct="0">
        <a:spcBef>
          <a:spcPct val="20000"/>
        </a:spcBef>
        <a:spcAft>
          <a:spcPct val="0"/>
        </a:spcAft>
        <a:defRPr sz="2000" i="1">
          <a:solidFill>
            <a:schemeClr val="tx1"/>
          </a:solidFill>
          <a:latin typeface="Times New Roman" pitchFamily="18" charset="0"/>
        </a:defRPr>
      </a:lvl7pPr>
      <a:lvl8pPr marL="3130550" indent="-173038" algn="l" rtl="0" eaLnBrk="0" fontAlgn="base" hangingPunct="0">
        <a:spcBef>
          <a:spcPct val="20000"/>
        </a:spcBef>
        <a:spcAft>
          <a:spcPct val="0"/>
        </a:spcAft>
        <a:defRPr sz="2000" i="1">
          <a:solidFill>
            <a:schemeClr val="tx1"/>
          </a:solidFill>
          <a:latin typeface="Times New Roman" pitchFamily="18" charset="0"/>
        </a:defRPr>
      </a:lvl8pPr>
      <a:lvl9pPr marL="3587750" indent="-173038" algn="l" rtl="0" eaLnBrk="0" fontAlgn="base" hangingPunct="0">
        <a:spcBef>
          <a:spcPct val="20000"/>
        </a:spcBef>
        <a:spcAft>
          <a:spcPct val="0"/>
        </a:spcAft>
        <a:defRPr sz="2000" i="1">
          <a:solidFill>
            <a:schemeClr val="tx1"/>
          </a:solidFill>
          <a:latin typeface="Times New Roman" pitchFamily="18" charset="0"/>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3"/>
            </p:custDataLst>
            <p:extLst>
              <p:ext uri="{D42A27DB-BD31-4B8C-83A1-F6EECF244321}">
                <p14:modId xmlns:p14="http://schemas.microsoft.com/office/powerpoint/2010/main" val="31510459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4" imgH="333" progId="TCLayout.ActiveDocument.1">
                  <p:embed/>
                </p:oleObj>
              </mc:Choice>
              <mc:Fallback>
                <p:oleObj name="think-cell Folie" r:id="rId4" imgW="364" imgH="3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0141" name="Text Box 45"/>
          <p:cNvSpPr txBox="1">
            <a:spLocks noChangeArrowheads="1"/>
          </p:cNvSpPr>
          <p:nvPr/>
        </p:nvSpPr>
        <p:spPr bwMode="auto">
          <a:xfrm>
            <a:off x="9818078" y="476251"/>
            <a:ext cx="184731" cy="523220"/>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pPr>
            <a:endParaRPr lang="de-CH" sz="2800">
              <a:solidFill>
                <a:srgbClr val="000000"/>
              </a:solidFill>
              <a:latin typeface="Times New Roman" pitchFamily="18" charset="0"/>
            </a:endParaRPr>
          </a:p>
        </p:txBody>
      </p:sp>
      <p:sp>
        <p:nvSpPr>
          <p:cNvPr id="260142" name="Text Box 46"/>
          <p:cNvSpPr txBox="1">
            <a:spLocks noChangeArrowheads="1"/>
          </p:cNvSpPr>
          <p:nvPr/>
        </p:nvSpPr>
        <p:spPr bwMode="auto">
          <a:xfrm>
            <a:off x="9896232" y="6251576"/>
            <a:ext cx="1370888" cy="527067"/>
          </a:xfrm>
          <a:prstGeom prst="rect">
            <a:avLst/>
          </a:prstGeom>
          <a:noFill/>
          <a:ln w="9525">
            <a:noFill/>
            <a:miter lim="800000"/>
            <a:headEnd/>
            <a:tailEnd/>
          </a:ln>
          <a:effectLst/>
        </p:spPr>
        <p:txBody>
          <a:bodyPr wrap="none">
            <a:spAutoFit/>
          </a:bodyPr>
          <a:lstStyle/>
          <a:p>
            <a:pPr fontAlgn="base">
              <a:lnSpc>
                <a:spcPct val="115000"/>
              </a:lnSpc>
              <a:spcBef>
                <a:spcPct val="0"/>
              </a:spcBef>
              <a:spcAft>
                <a:spcPct val="0"/>
              </a:spcAft>
            </a:pPr>
            <a:r>
              <a:rPr lang="de-CH" sz="1500" b="1" i="1">
                <a:solidFill>
                  <a:srgbClr val="5F5F5F"/>
                </a:solidFill>
                <a:latin typeface="Franklin Gothic Heavy" pitchFamily="34" charset="0"/>
              </a:rPr>
              <a:t>EMC</a:t>
            </a:r>
          </a:p>
          <a:p>
            <a:pPr fontAlgn="base">
              <a:lnSpc>
                <a:spcPct val="110000"/>
              </a:lnSpc>
              <a:spcBef>
                <a:spcPct val="0"/>
              </a:spcBef>
              <a:spcAft>
                <a:spcPct val="0"/>
              </a:spcAft>
            </a:pPr>
            <a:r>
              <a:rPr lang="de-CH" sz="500" b="1">
                <a:solidFill>
                  <a:srgbClr val="5F5F5F"/>
                </a:solidFill>
              </a:rPr>
              <a:t>Departamento de Engenharia Mecânica</a:t>
            </a:r>
          </a:p>
          <a:p>
            <a:pPr fontAlgn="base">
              <a:lnSpc>
                <a:spcPct val="110000"/>
              </a:lnSpc>
              <a:spcBef>
                <a:spcPct val="0"/>
              </a:spcBef>
              <a:spcAft>
                <a:spcPct val="0"/>
              </a:spcAft>
            </a:pPr>
            <a:endParaRPr lang="de-DE" sz="500" b="1">
              <a:solidFill>
                <a:srgbClr val="5F5F5F"/>
              </a:solidFill>
            </a:endParaRPr>
          </a:p>
        </p:txBody>
      </p:sp>
      <p:sp>
        <p:nvSpPr>
          <p:cNvPr id="260143" name="Text Box 47"/>
          <p:cNvSpPr txBox="1">
            <a:spLocks noChangeArrowheads="1"/>
          </p:cNvSpPr>
          <p:nvPr/>
        </p:nvSpPr>
        <p:spPr bwMode="auto">
          <a:xfrm>
            <a:off x="566616" y="6253164"/>
            <a:ext cx="1382110" cy="527067"/>
          </a:xfrm>
          <a:prstGeom prst="rect">
            <a:avLst/>
          </a:prstGeom>
          <a:noFill/>
          <a:ln w="9525">
            <a:noFill/>
            <a:miter lim="800000"/>
            <a:headEnd/>
            <a:tailEnd/>
          </a:ln>
          <a:effectLst/>
        </p:spPr>
        <p:txBody>
          <a:bodyPr wrap="none">
            <a:spAutoFit/>
          </a:bodyPr>
          <a:lstStyle/>
          <a:p>
            <a:pPr fontAlgn="base">
              <a:lnSpc>
                <a:spcPct val="115000"/>
              </a:lnSpc>
              <a:spcBef>
                <a:spcPct val="0"/>
              </a:spcBef>
              <a:spcAft>
                <a:spcPct val="0"/>
              </a:spcAft>
            </a:pPr>
            <a:r>
              <a:rPr lang="de-CH" sz="1500" b="1" i="1" dirty="0">
                <a:solidFill>
                  <a:srgbClr val="5F5F5F"/>
                </a:solidFill>
                <a:latin typeface="Franklin Gothic Heavy" pitchFamily="34" charset="0"/>
              </a:rPr>
              <a:t>UFSC</a:t>
            </a:r>
          </a:p>
          <a:p>
            <a:pPr fontAlgn="base">
              <a:lnSpc>
                <a:spcPct val="110000"/>
              </a:lnSpc>
              <a:spcBef>
                <a:spcPct val="0"/>
              </a:spcBef>
              <a:spcAft>
                <a:spcPct val="0"/>
              </a:spcAft>
            </a:pPr>
            <a:r>
              <a:rPr lang="de-CH" sz="500" b="1" dirty="0">
                <a:solidFill>
                  <a:srgbClr val="5F5F5F"/>
                </a:solidFill>
              </a:rPr>
              <a:t>Universidade Federal de Santa Catarina</a:t>
            </a:r>
          </a:p>
          <a:p>
            <a:pPr fontAlgn="base">
              <a:lnSpc>
                <a:spcPct val="110000"/>
              </a:lnSpc>
              <a:spcBef>
                <a:spcPct val="0"/>
              </a:spcBef>
              <a:spcAft>
                <a:spcPct val="0"/>
              </a:spcAft>
            </a:pPr>
            <a:endParaRPr lang="de-DE" sz="500" b="1" dirty="0">
              <a:solidFill>
                <a:srgbClr val="5F5F5F"/>
              </a:solidFill>
            </a:endParaRPr>
          </a:p>
        </p:txBody>
      </p:sp>
      <p:sp>
        <p:nvSpPr>
          <p:cNvPr id="260144" name="Rectangle 48"/>
          <p:cNvSpPr>
            <a:spLocks noChangeArrowheads="1"/>
          </p:cNvSpPr>
          <p:nvPr/>
        </p:nvSpPr>
        <p:spPr bwMode="auto">
          <a:xfrm flipV="1">
            <a:off x="375138" y="755720"/>
            <a:ext cx="11535508" cy="44450"/>
          </a:xfrm>
          <a:prstGeom prst="rect">
            <a:avLst/>
          </a:prstGeom>
          <a:solidFill>
            <a:srgbClr val="336699"/>
          </a:solidFill>
          <a:ln w="12700">
            <a:solidFill>
              <a:srgbClr val="003399"/>
            </a:solidFill>
            <a:miter lim="800000"/>
            <a:headEnd/>
            <a:tailEnd/>
          </a:ln>
          <a:effectLst/>
        </p:spPr>
        <p:txBody>
          <a:bodyPr wrap="none" anchor="ctr"/>
          <a:lstStyle/>
          <a:p>
            <a:pPr eaLnBrk="0" fontAlgn="base" hangingPunct="0">
              <a:spcBef>
                <a:spcPct val="0"/>
              </a:spcBef>
              <a:spcAft>
                <a:spcPct val="0"/>
              </a:spcAft>
            </a:pPr>
            <a:endParaRPr lang="pt-BR" sz="2000">
              <a:solidFill>
                <a:srgbClr val="000000"/>
              </a:solidFill>
              <a:effectLst>
                <a:outerShdw blurRad="38100" dist="38100" dir="2700000" algn="tl">
                  <a:srgbClr val="000000">
                    <a:alpha val="43137"/>
                  </a:srgbClr>
                </a:outerShdw>
              </a:effectLst>
            </a:endParaRPr>
          </a:p>
        </p:txBody>
      </p:sp>
      <p:sp>
        <p:nvSpPr>
          <p:cNvPr id="260145" name="Rectangle 49"/>
          <p:cNvSpPr>
            <a:spLocks noChangeArrowheads="1"/>
          </p:cNvSpPr>
          <p:nvPr/>
        </p:nvSpPr>
        <p:spPr bwMode="auto">
          <a:xfrm flipV="1">
            <a:off x="2258646" y="6589713"/>
            <a:ext cx="7629770" cy="42862"/>
          </a:xfrm>
          <a:prstGeom prst="rect">
            <a:avLst/>
          </a:prstGeom>
          <a:solidFill>
            <a:srgbClr val="336699"/>
          </a:solidFill>
          <a:ln w="12700">
            <a:solidFill>
              <a:srgbClr val="003399"/>
            </a:solidFill>
            <a:miter lim="800000"/>
            <a:headEnd/>
            <a:tailEnd/>
          </a:ln>
          <a:effectLst/>
        </p:spPr>
        <p:txBody>
          <a:bodyPr wrap="none" anchor="ctr"/>
          <a:lstStyle/>
          <a:p>
            <a:pPr eaLnBrk="0" fontAlgn="base" hangingPunct="0">
              <a:spcBef>
                <a:spcPct val="0"/>
              </a:spcBef>
              <a:spcAft>
                <a:spcPct val="0"/>
              </a:spcAft>
            </a:pPr>
            <a:endParaRPr lang="pt-BR" sz="2000">
              <a:solidFill>
                <a:srgbClr val="000000"/>
              </a:solidFill>
              <a:effectLst>
                <a:outerShdw blurRad="38100" dist="38100" dir="2700000" algn="tl">
                  <a:srgbClr val="000000">
                    <a:alpha val="43137"/>
                  </a:srgbClr>
                </a:outerShdw>
              </a:effectLst>
            </a:endParaRPr>
          </a:p>
        </p:txBody>
      </p:sp>
      <p:pic>
        <p:nvPicPr>
          <p:cNvPr id="260147" name="Picture 51" descr="05"/>
          <p:cNvPicPr>
            <a:picLocks noChangeAspect="1" noChangeArrowheads="1"/>
          </p:cNvPicPr>
          <p:nvPr/>
        </p:nvPicPr>
        <p:blipFill>
          <a:blip r:embed="rId6" cstate="print"/>
          <a:srcRect l="41345" t="13425" r="42352" b="60144"/>
          <a:stretch>
            <a:fillRect/>
          </a:stretch>
        </p:blipFill>
        <p:spPr bwMode="auto">
          <a:xfrm>
            <a:off x="412263" y="153289"/>
            <a:ext cx="595922" cy="554037"/>
          </a:xfrm>
          <a:prstGeom prst="rect">
            <a:avLst/>
          </a:prstGeom>
          <a:noFill/>
        </p:spPr>
      </p:pic>
      <p:sp>
        <p:nvSpPr>
          <p:cNvPr id="260150" name="Rectangle 54"/>
          <p:cNvSpPr>
            <a:spLocks noChangeArrowheads="1"/>
          </p:cNvSpPr>
          <p:nvPr userDrawn="1"/>
        </p:nvSpPr>
        <p:spPr bwMode="auto">
          <a:xfrm>
            <a:off x="0" y="-14323"/>
            <a:ext cx="12192000" cy="1015200"/>
          </a:xfrm>
          <a:prstGeom prst="rect">
            <a:avLst/>
          </a:prstGeom>
          <a:noFill/>
          <a:ln w="9525">
            <a:noFill/>
            <a:miter lim="800000"/>
            <a:headEnd/>
            <a:tailEnd/>
          </a:ln>
          <a:effectLst/>
        </p:spPr>
        <p:txBody>
          <a:bodyPr lIns="91430" tIns="45714" rIns="91430" bIns="45714" anchor="ctr"/>
          <a:lstStyle/>
          <a:p>
            <a:pPr algn="ctr" eaLnBrk="0" fontAlgn="base" hangingPunct="0">
              <a:spcBef>
                <a:spcPct val="0"/>
              </a:spcBef>
              <a:spcAft>
                <a:spcPct val="0"/>
              </a:spcAft>
              <a:defRPr/>
            </a:pPr>
            <a:r>
              <a:rPr lang="en-US" sz="2400" b="1" noProof="0" dirty="0">
                <a:solidFill>
                  <a:srgbClr val="1C1C1C"/>
                </a:solidFill>
                <a:latin typeface="Times New Roman" panose="02020603050405020304" pitchFamily="18" charset="0"/>
                <a:cs typeface="Times New Roman" panose="02020603050405020304" pitchFamily="18" charset="0"/>
              </a:rPr>
              <a:t>Introduction</a:t>
            </a:r>
          </a:p>
        </p:txBody>
      </p:sp>
      <p:sp>
        <p:nvSpPr>
          <p:cNvPr id="13" name="CaixaDeTexto 12"/>
          <p:cNvSpPr txBox="1"/>
          <p:nvPr userDrawn="1"/>
        </p:nvSpPr>
        <p:spPr>
          <a:xfrm>
            <a:off x="3038903" y="6605517"/>
            <a:ext cx="6114197" cy="246221"/>
          </a:xfrm>
          <a:prstGeom prst="rect">
            <a:avLst/>
          </a:prstGeom>
          <a:noFill/>
        </p:spPr>
        <p:txBody>
          <a:bodyPr wrap="square" rtlCol="0">
            <a:spAutoFit/>
          </a:bodyPr>
          <a:lstStyle/>
          <a:p>
            <a:pPr eaLnBrk="0" fontAlgn="base" hangingPunct="0">
              <a:spcBef>
                <a:spcPct val="0"/>
              </a:spcBef>
              <a:spcAft>
                <a:spcPct val="0"/>
              </a:spcAft>
            </a:pPr>
            <a:r>
              <a:rPr lang="de-CH" sz="1000" dirty="0">
                <a:solidFill>
                  <a:srgbClr val="1C1C1C"/>
                </a:solidFill>
              </a:rPr>
              <a:t>28.07.2022 		 Lucas Manassés     Slide </a:t>
            </a:r>
            <a:fld id="{9E1AC5DA-76B6-401D-89C2-1AE970AEE2D1}" type="slidenum">
              <a:rPr lang="de-CH" sz="1000">
                <a:solidFill>
                  <a:srgbClr val="1C1C1C"/>
                </a:solidFill>
              </a:rPr>
              <a:pPr eaLnBrk="0" fontAlgn="base" hangingPunct="0">
                <a:spcBef>
                  <a:spcPct val="0"/>
                </a:spcBef>
                <a:spcAft>
                  <a:spcPct val="0"/>
                </a:spcAft>
              </a:pPr>
              <a:t>‹#›</a:t>
            </a:fld>
            <a:r>
              <a:rPr lang="de-CH" sz="1000" dirty="0">
                <a:solidFill>
                  <a:srgbClr val="1C1C1C"/>
                </a:solidFill>
              </a:rPr>
              <a:t> of 4</a:t>
            </a:r>
            <a:r>
              <a:rPr lang="en-DE" sz="1000" dirty="0">
                <a:solidFill>
                  <a:srgbClr val="1C1C1C"/>
                </a:solidFill>
              </a:rPr>
              <a:t>9</a:t>
            </a:r>
            <a:endParaRPr lang="de-DE" sz="1000" dirty="0">
              <a:solidFill>
                <a:srgbClr val="1C1C1C"/>
              </a:solidFill>
            </a:endParaRPr>
          </a:p>
        </p:txBody>
      </p:sp>
      <p:cxnSp>
        <p:nvCxnSpPr>
          <p:cNvPr id="3" name="Conector reto 2"/>
          <p:cNvCxnSpPr/>
          <p:nvPr userDrawn="1"/>
        </p:nvCxnSpPr>
        <p:spPr bwMode="auto">
          <a:xfrm>
            <a:off x="6073531" y="1066800"/>
            <a:ext cx="1125415" cy="1643062"/>
          </a:xfrm>
          <a:prstGeom prst="line">
            <a:avLst/>
          </a:prstGeom>
          <a:noFill/>
          <a:ln w="12700" cap="flat" cmpd="sng" algn="ctr">
            <a:noFill/>
            <a:prstDash val="solid"/>
            <a:round/>
            <a:headEnd type="none" w="med" len="med"/>
            <a:tailEnd type="none" w="med" len="med"/>
          </a:ln>
          <a:effectLst/>
        </p:spPr>
      </p:cxnSp>
      <p:pic>
        <p:nvPicPr>
          <p:cNvPr id="2" name="Imagem 1"/>
          <p:cNvPicPr>
            <a:picLocks noChangeAspect="1"/>
          </p:cNvPicPr>
          <p:nvPr userDrawn="1"/>
        </p:nvPicPr>
        <p:blipFill>
          <a:blip r:embed="rId7"/>
          <a:stretch>
            <a:fillRect/>
          </a:stretch>
        </p:blipFill>
        <p:spPr>
          <a:xfrm rot="5400000">
            <a:off x="10952816" y="-240163"/>
            <a:ext cx="558734" cy="1356926"/>
          </a:xfrm>
          <a:prstGeom prst="rect">
            <a:avLst/>
          </a:prstGeom>
        </p:spPr>
      </p:pic>
      <p:pic>
        <p:nvPicPr>
          <p:cNvPr id="14" name="Grafik 1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052754" y="160307"/>
            <a:ext cx="1367088" cy="540000"/>
          </a:xfrm>
          <a:prstGeom prst="rect">
            <a:avLst/>
          </a:prstGeom>
        </p:spPr>
      </p:pic>
    </p:spTree>
    <p:extLst>
      <p:ext uri="{BB962C8B-B14F-4D97-AF65-F5344CB8AC3E}">
        <p14:creationId xmlns:p14="http://schemas.microsoft.com/office/powerpoint/2010/main" val="47372464"/>
      </p:ext>
    </p:extLst>
  </p:cSld>
  <p:clrMap bg1="lt1" tx1="dk1" bg2="lt2" tx2="dk2" accent1="accent1" accent2="accent2" accent3="accent3" accent4="accent4" accent5="accent5" accent6="accent6" hlink="hlink" folHlink="folHlink"/>
  <p:sldLayoutIdLst>
    <p:sldLayoutId id="2147483672" r:id="rId1"/>
  </p:sldLayoutIdLst>
  <p:hf sldNum="0" hdr="0" dt="0"/>
  <p:txStyles>
    <p:titleStyle>
      <a:lvl1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5pPr>
      <a:lvl6pPr marL="4572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6pPr>
      <a:lvl7pPr marL="9144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7pPr>
      <a:lvl8pPr marL="13716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8pPr>
      <a:lvl9pPr marL="18288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9pPr>
    </p:titleStyle>
    <p:bodyStyle>
      <a:lvl1pPr algn="l" rtl="0" eaLnBrk="0" fontAlgn="base" hangingPunct="0">
        <a:spcBef>
          <a:spcPct val="35000"/>
        </a:spcBef>
        <a:spcAft>
          <a:spcPct val="0"/>
        </a:spcAft>
        <a:defRPr sz="2400">
          <a:solidFill>
            <a:schemeClr val="tx1"/>
          </a:solidFill>
          <a:latin typeface="+mn-lt"/>
          <a:ea typeface="+mn-ea"/>
          <a:cs typeface="+mn-cs"/>
        </a:defRPr>
      </a:lvl1pPr>
      <a:lvl2pPr marL="439738" indent="-263525" algn="l" rtl="0" eaLnBrk="0" fontAlgn="base" hangingPunct="0">
        <a:spcBef>
          <a:spcPct val="20000"/>
        </a:spcBef>
        <a:spcAft>
          <a:spcPct val="0"/>
        </a:spcAft>
        <a:buClr>
          <a:srgbClr val="336699"/>
        </a:buClr>
        <a:buSzPct val="120000"/>
        <a:buChar char="•"/>
        <a:defRPr sz="2200">
          <a:solidFill>
            <a:schemeClr val="tx1"/>
          </a:solidFill>
          <a:latin typeface="+mn-lt"/>
        </a:defRPr>
      </a:lvl2pPr>
      <a:lvl3pPr marL="969963" indent="-354013" algn="l" rtl="0" eaLnBrk="0" fontAlgn="base" hangingPunct="0">
        <a:spcBef>
          <a:spcPct val="20000"/>
        </a:spcBef>
        <a:spcAft>
          <a:spcPct val="0"/>
        </a:spcAft>
        <a:buClr>
          <a:schemeClr val="tx1"/>
        </a:buClr>
        <a:buChar char="–"/>
        <a:defRPr sz="2000">
          <a:solidFill>
            <a:schemeClr val="tx1"/>
          </a:solidFill>
          <a:latin typeface="+mn-lt"/>
        </a:defRPr>
      </a:lvl3pPr>
      <a:lvl4pPr marL="1409700" indent="-263525" algn="l" rtl="0" eaLnBrk="0" fontAlgn="base" hangingPunct="0">
        <a:spcBef>
          <a:spcPct val="20000"/>
        </a:spcBef>
        <a:spcAft>
          <a:spcPct val="0"/>
        </a:spcAft>
        <a:buClr>
          <a:srgbClr val="0099CC"/>
        </a:buClr>
        <a:buFont typeface="Wingdings" pitchFamily="2" charset="2"/>
        <a:defRPr sz="2000">
          <a:solidFill>
            <a:schemeClr val="tx1"/>
          </a:solidFill>
          <a:latin typeface="Times New Roman" pitchFamily="18" charset="0"/>
        </a:defRPr>
      </a:lvl4pPr>
      <a:lvl5pPr marL="1758950" indent="-173038" algn="l" rtl="0" eaLnBrk="0" fontAlgn="base" hangingPunct="0">
        <a:spcBef>
          <a:spcPct val="20000"/>
        </a:spcBef>
        <a:spcAft>
          <a:spcPct val="0"/>
        </a:spcAft>
        <a:defRPr sz="2000" i="1">
          <a:solidFill>
            <a:schemeClr val="tx1"/>
          </a:solidFill>
          <a:latin typeface="Times New Roman" pitchFamily="18" charset="0"/>
        </a:defRPr>
      </a:lvl5pPr>
      <a:lvl6pPr marL="2216150" indent="-173038" algn="l" rtl="0" eaLnBrk="0" fontAlgn="base" hangingPunct="0">
        <a:spcBef>
          <a:spcPct val="20000"/>
        </a:spcBef>
        <a:spcAft>
          <a:spcPct val="0"/>
        </a:spcAft>
        <a:defRPr sz="2000" i="1">
          <a:solidFill>
            <a:schemeClr val="tx1"/>
          </a:solidFill>
          <a:latin typeface="Times New Roman" pitchFamily="18" charset="0"/>
        </a:defRPr>
      </a:lvl6pPr>
      <a:lvl7pPr marL="2673350" indent="-173038" algn="l" rtl="0" eaLnBrk="0" fontAlgn="base" hangingPunct="0">
        <a:spcBef>
          <a:spcPct val="20000"/>
        </a:spcBef>
        <a:spcAft>
          <a:spcPct val="0"/>
        </a:spcAft>
        <a:defRPr sz="2000" i="1">
          <a:solidFill>
            <a:schemeClr val="tx1"/>
          </a:solidFill>
          <a:latin typeface="Times New Roman" pitchFamily="18" charset="0"/>
        </a:defRPr>
      </a:lvl7pPr>
      <a:lvl8pPr marL="3130550" indent="-173038" algn="l" rtl="0" eaLnBrk="0" fontAlgn="base" hangingPunct="0">
        <a:spcBef>
          <a:spcPct val="20000"/>
        </a:spcBef>
        <a:spcAft>
          <a:spcPct val="0"/>
        </a:spcAft>
        <a:defRPr sz="2000" i="1">
          <a:solidFill>
            <a:schemeClr val="tx1"/>
          </a:solidFill>
          <a:latin typeface="Times New Roman" pitchFamily="18" charset="0"/>
        </a:defRPr>
      </a:lvl8pPr>
      <a:lvl9pPr marL="3587750" indent="-173038" algn="l" rtl="0" eaLnBrk="0" fontAlgn="base" hangingPunct="0">
        <a:spcBef>
          <a:spcPct val="20000"/>
        </a:spcBef>
        <a:spcAft>
          <a:spcPct val="0"/>
        </a:spcAft>
        <a:defRPr sz="2000" i="1">
          <a:solidFill>
            <a:schemeClr val="tx1"/>
          </a:solidFill>
          <a:latin typeface="Times New Roman" pitchFamily="18" charset="0"/>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3"/>
            </p:custDataLst>
            <p:extLst>
              <p:ext uri="{D42A27DB-BD31-4B8C-83A1-F6EECF244321}">
                <p14:modId xmlns:p14="http://schemas.microsoft.com/office/powerpoint/2010/main" val="11648610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4" imgH="333" progId="TCLayout.ActiveDocument.1">
                  <p:embed/>
                </p:oleObj>
              </mc:Choice>
              <mc:Fallback>
                <p:oleObj name="think-cell Folie" r:id="rId4" imgW="364" imgH="3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0141" name="Text Box 45"/>
          <p:cNvSpPr txBox="1">
            <a:spLocks noChangeArrowheads="1"/>
          </p:cNvSpPr>
          <p:nvPr/>
        </p:nvSpPr>
        <p:spPr bwMode="auto">
          <a:xfrm>
            <a:off x="9818078" y="476251"/>
            <a:ext cx="184731" cy="523220"/>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pPr>
            <a:endParaRPr lang="de-CH" sz="2800">
              <a:solidFill>
                <a:srgbClr val="000000"/>
              </a:solidFill>
              <a:latin typeface="Times New Roman" pitchFamily="18" charset="0"/>
            </a:endParaRPr>
          </a:p>
        </p:txBody>
      </p:sp>
      <p:sp>
        <p:nvSpPr>
          <p:cNvPr id="260142" name="Text Box 46"/>
          <p:cNvSpPr txBox="1">
            <a:spLocks noChangeArrowheads="1"/>
          </p:cNvSpPr>
          <p:nvPr/>
        </p:nvSpPr>
        <p:spPr bwMode="auto">
          <a:xfrm>
            <a:off x="9896232" y="6251576"/>
            <a:ext cx="1370888" cy="527067"/>
          </a:xfrm>
          <a:prstGeom prst="rect">
            <a:avLst/>
          </a:prstGeom>
          <a:noFill/>
          <a:ln w="9525">
            <a:noFill/>
            <a:miter lim="800000"/>
            <a:headEnd/>
            <a:tailEnd/>
          </a:ln>
          <a:effectLst/>
        </p:spPr>
        <p:txBody>
          <a:bodyPr wrap="none">
            <a:spAutoFit/>
          </a:bodyPr>
          <a:lstStyle/>
          <a:p>
            <a:pPr fontAlgn="base">
              <a:lnSpc>
                <a:spcPct val="115000"/>
              </a:lnSpc>
              <a:spcBef>
                <a:spcPct val="0"/>
              </a:spcBef>
              <a:spcAft>
                <a:spcPct val="0"/>
              </a:spcAft>
            </a:pPr>
            <a:r>
              <a:rPr lang="de-CH" sz="1500" b="1" i="1">
                <a:solidFill>
                  <a:srgbClr val="5F5F5F"/>
                </a:solidFill>
                <a:latin typeface="Franklin Gothic Heavy" pitchFamily="34" charset="0"/>
              </a:rPr>
              <a:t>EMC</a:t>
            </a:r>
          </a:p>
          <a:p>
            <a:pPr fontAlgn="base">
              <a:lnSpc>
                <a:spcPct val="110000"/>
              </a:lnSpc>
              <a:spcBef>
                <a:spcPct val="0"/>
              </a:spcBef>
              <a:spcAft>
                <a:spcPct val="0"/>
              </a:spcAft>
            </a:pPr>
            <a:r>
              <a:rPr lang="de-CH" sz="500" b="1">
                <a:solidFill>
                  <a:srgbClr val="5F5F5F"/>
                </a:solidFill>
              </a:rPr>
              <a:t>Departamento de Engenharia Mecânica</a:t>
            </a:r>
          </a:p>
          <a:p>
            <a:pPr fontAlgn="base">
              <a:lnSpc>
                <a:spcPct val="110000"/>
              </a:lnSpc>
              <a:spcBef>
                <a:spcPct val="0"/>
              </a:spcBef>
              <a:spcAft>
                <a:spcPct val="0"/>
              </a:spcAft>
            </a:pPr>
            <a:endParaRPr lang="de-DE" sz="500" b="1">
              <a:solidFill>
                <a:srgbClr val="5F5F5F"/>
              </a:solidFill>
            </a:endParaRPr>
          </a:p>
        </p:txBody>
      </p:sp>
      <p:sp>
        <p:nvSpPr>
          <p:cNvPr id="260143" name="Text Box 47"/>
          <p:cNvSpPr txBox="1">
            <a:spLocks noChangeArrowheads="1"/>
          </p:cNvSpPr>
          <p:nvPr/>
        </p:nvSpPr>
        <p:spPr bwMode="auto">
          <a:xfrm>
            <a:off x="566616" y="6253164"/>
            <a:ext cx="1382110" cy="527067"/>
          </a:xfrm>
          <a:prstGeom prst="rect">
            <a:avLst/>
          </a:prstGeom>
          <a:noFill/>
          <a:ln w="9525">
            <a:noFill/>
            <a:miter lim="800000"/>
            <a:headEnd/>
            <a:tailEnd/>
          </a:ln>
          <a:effectLst/>
        </p:spPr>
        <p:txBody>
          <a:bodyPr wrap="none">
            <a:spAutoFit/>
          </a:bodyPr>
          <a:lstStyle/>
          <a:p>
            <a:pPr fontAlgn="base">
              <a:lnSpc>
                <a:spcPct val="115000"/>
              </a:lnSpc>
              <a:spcBef>
                <a:spcPct val="0"/>
              </a:spcBef>
              <a:spcAft>
                <a:spcPct val="0"/>
              </a:spcAft>
            </a:pPr>
            <a:r>
              <a:rPr lang="de-CH" sz="1500" b="1" i="1">
                <a:solidFill>
                  <a:srgbClr val="5F5F5F"/>
                </a:solidFill>
                <a:latin typeface="Franklin Gothic Heavy" pitchFamily="34" charset="0"/>
              </a:rPr>
              <a:t>UFSC</a:t>
            </a:r>
          </a:p>
          <a:p>
            <a:pPr fontAlgn="base">
              <a:lnSpc>
                <a:spcPct val="110000"/>
              </a:lnSpc>
              <a:spcBef>
                <a:spcPct val="0"/>
              </a:spcBef>
              <a:spcAft>
                <a:spcPct val="0"/>
              </a:spcAft>
            </a:pPr>
            <a:r>
              <a:rPr lang="de-CH" sz="500" b="1">
                <a:solidFill>
                  <a:srgbClr val="5F5F5F"/>
                </a:solidFill>
              </a:rPr>
              <a:t>Universidade Federal de Santa Catarina</a:t>
            </a:r>
          </a:p>
          <a:p>
            <a:pPr fontAlgn="base">
              <a:lnSpc>
                <a:spcPct val="110000"/>
              </a:lnSpc>
              <a:spcBef>
                <a:spcPct val="0"/>
              </a:spcBef>
              <a:spcAft>
                <a:spcPct val="0"/>
              </a:spcAft>
            </a:pPr>
            <a:endParaRPr lang="de-DE" sz="500" b="1">
              <a:solidFill>
                <a:srgbClr val="5F5F5F"/>
              </a:solidFill>
            </a:endParaRPr>
          </a:p>
        </p:txBody>
      </p:sp>
      <p:sp>
        <p:nvSpPr>
          <p:cNvPr id="260144" name="Rectangle 48"/>
          <p:cNvSpPr>
            <a:spLocks noChangeArrowheads="1"/>
          </p:cNvSpPr>
          <p:nvPr/>
        </p:nvSpPr>
        <p:spPr bwMode="auto">
          <a:xfrm flipV="1">
            <a:off x="375138" y="755650"/>
            <a:ext cx="11535508" cy="44450"/>
          </a:xfrm>
          <a:prstGeom prst="rect">
            <a:avLst/>
          </a:prstGeom>
          <a:solidFill>
            <a:srgbClr val="336699"/>
          </a:solidFill>
          <a:ln w="12700">
            <a:solidFill>
              <a:srgbClr val="003399"/>
            </a:solidFill>
            <a:miter lim="800000"/>
            <a:headEnd/>
            <a:tailEnd/>
          </a:ln>
          <a:effectLst/>
        </p:spPr>
        <p:txBody>
          <a:bodyPr wrap="none" anchor="ctr"/>
          <a:lstStyle/>
          <a:p>
            <a:pPr eaLnBrk="0" fontAlgn="base" hangingPunct="0">
              <a:spcBef>
                <a:spcPct val="0"/>
              </a:spcBef>
              <a:spcAft>
                <a:spcPct val="0"/>
              </a:spcAft>
            </a:pPr>
            <a:endParaRPr lang="pt-BR" sz="2000">
              <a:solidFill>
                <a:srgbClr val="000000"/>
              </a:solidFill>
              <a:effectLst>
                <a:outerShdw blurRad="38100" dist="38100" dir="2700000" algn="tl">
                  <a:srgbClr val="000000">
                    <a:alpha val="43137"/>
                  </a:srgbClr>
                </a:outerShdw>
              </a:effectLst>
            </a:endParaRPr>
          </a:p>
        </p:txBody>
      </p:sp>
      <p:sp>
        <p:nvSpPr>
          <p:cNvPr id="260145" name="Rectangle 49"/>
          <p:cNvSpPr>
            <a:spLocks noChangeArrowheads="1"/>
          </p:cNvSpPr>
          <p:nvPr/>
        </p:nvSpPr>
        <p:spPr bwMode="auto">
          <a:xfrm flipV="1">
            <a:off x="2258646" y="6589713"/>
            <a:ext cx="7629770" cy="42862"/>
          </a:xfrm>
          <a:prstGeom prst="rect">
            <a:avLst/>
          </a:prstGeom>
          <a:solidFill>
            <a:srgbClr val="336699"/>
          </a:solidFill>
          <a:ln w="12700">
            <a:solidFill>
              <a:srgbClr val="003399"/>
            </a:solidFill>
            <a:miter lim="800000"/>
            <a:headEnd/>
            <a:tailEnd/>
          </a:ln>
          <a:effectLst/>
        </p:spPr>
        <p:txBody>
          <a:bodyPr wrap="none" anchor="ctr"/>
          <a:lstStyle/>
          <a:p>
            <a:pPr eaLnBrk="0" fontAlgn="base" hangingPunct="0">
              <a:spcBef>
                <a:spcPct val="0"/>
              </a:spcBef>
              <a:spcAft>
                <a:spcPct val="0"/>
              </a:spcAft>
            </a:pPr>
            <a:endParaRPr lang="pt-BR" sz="2000">
              <a:solidFill>
                <a:srgbClr val="000000"/>
              </a:solidFill>
              <a:effectLst>
                <a:outerShdw blurRad="38100" dist="38100" dir="2700000" algn="tl">
                  <a:srgbClr val="000000">
                    <a:alpha val="43137"/>
                  </a:srgbClr>
                </a:outerShdw>
              </a:effectLst>
            </a:endParaRPr>
          </a:p>
        </p:txBody>
      </p:sp>
      <p:pic>
        <p:nvPicPr>
          <p:cNvPr id="260147" name="Picture 51" descr="05"/>
          <p:cNvPicPr>
            <a:picLocks noChangeAspect="1" noChangeArrowheads="1"/>
          </p:cNvPicPr>
          <p:nvPr/>
        </p:nvPicPr>
        <p:blipFill>
          <a:blip r:embed="rId6" cstate="print"/>
          <a:srcRect l="41345" t="13425" r="42352" b="60144"/>
          <a:stretch>
            <a:fillRect/>
          </a:stretch>
        </p:blipFill>
        <p:spPr bwMode="auto">
          <a:xfrm>
            <a:off x="412263" y="153989"/>
            <a:ext cx="595922" cy="554037"/>
          </a:xfrm>
          <a:prstGeom prst="rect">
            <a:avLst/>
          </a:prstGeom>
          <a:noFill/>
        </p:spPr>
      </p:pic>
      <p:sp>
        <p:nvSpPr>
          <p:cNvPr id="260150" name="Rectangle 54"/>
          <p:cNvSpPr>
            <a:spLocks noChangeArrowheads="1"/>
          </p:cNvSpPr>
          <p:nvPr/>
        </p:nvSpPr>
        <p:spPr bwMode="auto">
          <a:xfrm>
            <a:off x="0" y="-14287"/>
            <a:ext cx="12192000" cy="1014413"/>
          </a:xfrm>
          <a:prstGeom prst="rect">
            <a:avLst/>
          </a:prstGeom>
          <a:noFill/>
          <a:ln w="9525">
            <a:noFill/>
            <a:miter lim="800000"/>
            <a:headEnd/>
            <a:tailEnd/>
          </a:ln>
          <a:effectLst/>
        </p:spPr>
        <p:txBody>
          <a:bodyPr lIns="91430" tIns="45714" rIns="91430" bIns="45714" anchor="ctr"/>
          <a:lstStyle/>
          <a:p>
            <a:pPr algn="ctr" eaLnBrk="0" fontAlgn="base" hangingPunct="0">
              <a:spcBef>
                <a:spcPct val="0"/>
              </a:spcBef>
              <a:spcAft>
                <a:spcPct val="0"/>
              </a:spcAft>
            </a:pPr>
            <a:r>
              <a:rPr lang="de-DE" sz="2200" b="1" dirty="0">
                <a:solidFill>
                  <a:srgbClr val="1C1C1C"/>
                </a:solidFill>
                <a:latin typeface="Times New Roman" panose="02020603050405020304" pitchFamily="18" charset="0"/>
                <a:cs typeface="Times New Roman" panose="02020603050405020304" pitchFamily="18" charset="0"/>
              </a:rPr>
              <a:t>Introdução</a:t>
            </a:r>
          </a:p>
        </p:txBody>
      </p:sp>
      <p:sp>
        <p:nvSpPr>
          <p:cNvPr id="13" name="CaixaDeTexto 12"/>
          <p:cNvSpPr txBox="1"/>
          <p:nvPr userDrawn="1"/>
        </p:nvSpPr>
        <p:spPr>
          <a:xfrm>
            <a:off x="3038903" y="6605517"/>
            <a:ext cx="6114197" cy="246221"/>
          </a:xfrm>
          <a:prstGeom prst="rect">
            <a:avLst/>
          </a:prstGeom>
          <a:noFill/>
        </p:spPr>
        <p:txBody>
          <a:bodyPr wrap="square" rtlCol="0">
            <a:spAutoFit/>
          </a:bodyPr>
          <a:lstStyle/>
          <a:p>
            <a:pPr eaLnBrk="0" fontAlgn="base" hangingPunct="0">
              <a:spcBef>
                <a:spcPct val="0"/>
              </a:spcBef>
              <a:spcAft>
                <a:spcPct val="0"/>
              </a:spcAft>
            </a:pPr>
            <a:r>
              <a:rPr lang="de-CH" sz="1000" dirty="0">
                <a:solidFill>
                  <a:srgbClr val="1C1C1C"/>
                </a:solidFill>
              </a:rPr>
              <a:t>28.07.2022 		 Lucas Manassés     Slide </a:t>
            </a:r>
            <a:fld id="{9E1AC5DA-76B6-401D-89C2-1AE970AEE2D1}" type="slidenum">
              <a:rPr lang="de-CH" sz="1000">
                <a:solidFill>
                  <a:srgbClr val="1C1C1C"/>
                </a:solidFill>
              </a:rPr>
              <a:pPr eaLnBrk="0" fontAlgn="base" hangingPunct="0">
                <a:spcBef>
                  <a:spcPct val="0"/>
                </a:spcBef>
                <a:spcAft>
                  <a:spcPct val="0"/>
                </a:spcAft>
              </a:pPr>
              <a:t>‹#›</a:t>
            </a:fld>
            <a:r>
              <a:rPr lang="de-CH" sz="1000" dirty="0">
                <a:solidFill>
                  <a:srgbClr val="1C1C1C"/>
                </a:solidFill>
              </a:rPr>
              <a:t> de 4</a:t>
            </a:r>
            <a:r>
              <a:rPr lang="en-DE" sz="1000" dirty="0">
                <a:solidFill>
                  <a:srgbClr val="1C1C1C"/>
                </a:solidFill>
              </a:rPr>
              <a:t>9</a:t>
            </a:r>
            <a:endParaRPr lang="de-DE" sz="1000" dirty="0">
              <a:solidFill>
                <a:srgbClr val="1C1C1C"/>
              </a:solidFill>
            </a:endParaRPr>
          </a:p>
        </p:txBody>
      </p:sp>
      <p:pic>
        <p:nvPicPr>
          <p:cNvPr id="16" name="Imagem 15"/>
          <p:cNvPicPr>
            <a:picLocks noChangeAspect="1"/>
          </p:cNvPicPr>
          <p:nvPr userDrawn="1"/>
        </p:nvPicPr>
        <p:blipFill>
          <a:blip r:embed="rId7"/>
          <a:stretch>
            <a:fillRect/>
          </a:stretch>
        </p:blipFill>
        <p:spPr>
          <a:xfrm rot="5400000">
            <a:off x="10952816" y="-240163"/>
            <a:ext cx="558734" cy="1356926"/>
          </a:xfrm>
          <a:prstGeom prst="rect">
            <a:avLst/>
          </a:prstGeom>
        </p:spPr>
      </p:pic>
      <p:pic>
        <p:nvPicPr>
          <p:cNvPr id="12" name="Grafik 1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052754" y="160307"/>
            <a:ext cx="1367088" cy="540000"/>
          </a:xfrm>
          <a:prstGeom prst="rect">
            <a:avLst/>
          </a:prstGeom>
        </p:spPr>
      </p:pic>
    </p:spTree>
    <p:extLst>
      <p:ext uri="{BB962C8B-B14F-4D97-AF65-F5344CB8AC3E}">
        <p14:creationId xmlns:p14="http://schemas.microsoft.com/office/powerpoint/2010/main" val="3403870823"/>
      </p:ext>
    </p:extLst>
  </p:cSld>
  <p:clrMap bg1="lt1" tx1="dk1" bg2="lt2" tx2="dk2" accent1="accent1" accent2="accent2" accent3="accent3" accent4="accent4" accent5="accent5" accent6="accent6" hlink="hlink" folHlink="folHlink"/>
  <p:sldLayoutIdLst>
    <p:sldLayoutId id="2147483663" r:id="rId1"/>
  </p:sldLayoutIdLst>
  <p:hf sldNum="0" hdr="0" dt="0"/>
  <p:txStyles>
    <p:titleStyle>
      <a:lvl1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5pPr>
      <a:lvl6pPr marL="4572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6pPr>
      <a:lvl7pPr marL="9144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7pPr>
      <a:lvl8pPr marL="13716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8pPr>
      <a:lvl9pPr marL="18288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9pPr>
    </p:titleStyle>
    <p:bodyStyle>
      <a:lvl1pPr algn="l" rtl="0" eaLnBrk="0" fontAlgn="base" hangingPunct="0">
        <a:spcBef>
          <a:spcPct val="35000"/>
        </a:spcBef>
        <a:spcAft>
          <a:spcPct val="0"/>
        </a:spcAft>
        <a:defRPr sz="2400">
          <a:solidFill>
            <a:schemeClr val="tx1"/>
          </a:solidFill>
          <a:latin typeface="+mn-lt"/>
          <a:ea typeface="+mn-ea"/>
          <a:cs typeface="+mn-cs"/>
        </a:defRPr>
      </a:lvl1pPr>
      <a:lvl2pPr marL="439738" indent="-263525" algn="l" rtl="0" eaLnBrk="0" fontAlgn="base" hangingPunct="0">
        <a:spcBef>
          <a:spcPct val="20000"/>
        </a:spcBef>
        <a:spcAft>
          <a:spcPct val="0"/>
        </a:spcAft>
        <a:buClr>
          <a:srgbClr val="336699"/>
        </a:buClr>
        <a:buSzPct val="120000"/>
        <a:buChar char="•"/>
        <a:defRPr sz="2200">
          <a:solidFill>
            <a:schemeClr val="tx1"/>
          </a:solidFill>
          <a:latin typeface="+mn-lt"/>
        </a:defRPr>
      </a:lvl2pPr>
      <a:lvl3pPr marL="969963" indent="-354013" algn="l" rtl="0" eaLnBrk="0" fontAlgn="base" hangingPunct="0">
        <a:spcBef>
          <a:spcPct val="20000"/>
        </a:spcBef>
        <a:spcAft>
          <a:spcPct val="0"/>
        </a:spcAft>
        <a:buClr>
          <a:schemeClr val="tx1"/>
        </a:buClr>
        <a:buChar char="–"/>
        <a:defRPr sz="2000">
          <a:solidFill>
            <a:schemeClr val="tx1"/>
          </a:solidFill>
          <a:latin typeface="+mn-lt"/>
        </a:defRPr>
      </a:lvl3pPr>
      <a:lvl4pPr marL="1409700" indent="-263525" algn="l" rtl="0" eaLnBrk="0" fontAlgn="base" hangingPunct="0">
        <a:spcBef>
          <a:spcPct val="20000"/>
        </a:spcBef>
        <a:spcAft>
          <a:spcPct val="0"/>
        </a:spcAft>
        <a:buClr>
          <a:srgbClr val="0099CC"/>
        </a:buClr>
        <a:buFont typeface="Wingdings" pitchFamily="2" charset="2"/>
        <a:defRPr sz="2000">
          <a:solidFill>
            <a:schemeClr val="tx1"/>
          </a:solidFill>
          <a:latin typeface="Times New Roman" pitchFamily="18" charset="0"/>
        </a:defRPr>
      </a:lvl4pPr>
      <a:lvl5pPr marL="1758950" indent="-173038" algn="l" rtl="0" eaLnBrk="0" fontAlgn="base" hangingPunct="0">
        <a:spcBef>
          <a:spcPct val="20000"/>
        </a:spcBef>
        <a:spcAft>
          <a:spcPct val="0"/>
        </a:spcAft>
        <a:defRPr sz="2000" i="1">
          <a:solidFill>
            <a:schemeClr val="tx1"/>
          </a:solidFill>
          <a:latin typeface="Times New Roman" pitchFamily="18" charset="0"/>
        </a:defRPr>
      </a:lvl5pPr>
      <a:lvl6pPr marL="2216150" indent="-173038" algn="l" rtl="0" eaLnBrk="0" fontAlgn="base" hangingPunct="0">
        <a:spcBef>
          <a:spcPct val="20000"/>
        </a:spcBef>
        <a:spcAft>
          <a:spcPct val="0"/>
        </a:spcAft>
        <a:defRPr sz="2000" i="1">
          <a:solidFill>
            <a:schemeClr val="tx1"/>
          </a:solidFill>
          <a:latin typeface="Times New Roman" pitchFamily="18" charset="0"/>
        </a:defRPr>
      </a:lvl6pPr>
      <a:lvl7pPr marL="2673350" indent="-173038" algn="l" rtl="0" eaLnBrk="0" fontAlgn="base" hangingPunct="0">
        <a:spcBef>
          <a:spcPct val="20000"/>
        </a:spcBef>
        <a:spcAft>
          <a:spcPct val="0"/>
        </a:spcAft>
        <a:defRPr sz="2000" i="1">
          <a:solidFill>
            <a:schemeClr val="tx1"/>
          </a:solidFill>
          <a:latin typeface="Times New Roman" pitchFamily="18" charset="0"/>
        </a:defRPr>
      </a:lvl7pPr>
      <a:lvl8pPr marL="3130550" indent="-173038" algn="l" rtl="0" eaLnBrk="0" fontAlgn="base" hangingPunct="0">
        <a:spcBef>
          <a:spcPct val="20000"/>
        </a:spcBef>
        <a:spcAft>
          <a:spcPct val="0"/>
        </a:spcAft>
        <a:defRPr sz="2000" i="1">
          <a:solidFill>
            <a:schemeClr val="tx1"/>
          </a:solidFill>
          <a:latin typeface="Times New Roman" pitchFamily="18" charset="0"/>
        </a:defRPr>
      </a:lvl8pPr>
      <a:lvl9pPr marL="3587750" indent="-173038" algn="l" rtl="0" eaLnBrk="0" fontAlgn="base" hangingPunct="0">
        <a:spcBef>
          <a:spcPct val="20000"/>
        </a:spcBef>
        <a:spcAft>
          <a:spcPct val="0"/>
        </a:spcAft>
        <a:defRPr sz="2000" i="1">
          <a:solidFill>
            <a:schemeClr val="tx1"/>
          </a:solidFill>
          <a:latin typeface="Times New Roman" pitchFamily="18" charset="0"/>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3"/>
            </p:custDataLst>
            <p:extLst>
              <p:ext uri="{D42A27DB-BD31-4B8C-83A1-F6EECF244321}">
                <p14:modId xmlns:p14="http://schemas.microsoft.com/office/powerpoint/2010/main" val="309768542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4" imgH="333" progId="TCLayout.ActiveDocument.1">
                  <p:embed/>
                </p:oleObj>
              </mc:Choice>
              <mc:Fallback>
                <p:oleObj name="think-cell Folie" r:id="rId4" imgW="364" imgH="3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0141" name="Text Box 45"/>
          <p:cNvSpPr txBox="1">
            <a:spLocks noChangeArrowheads="1"/>
          </p:cNvSpPr>
          <p:nvPr/>
        </p:nvSpPr>
        <p:spPr bwMode="auto">
          <a:xfrm>
            <a:off x="9818078" y="476251"/>
            <a:ext cx="184731" cy="523220"/>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pPr>
            <a:endParaRPr lang="de-CH" sz="2800">
              <a:solidFill>
                <a:srgbClr val="000000"/>
              </a:solidFill>
              <a:latin typeface="Times New Roman" pitchFamily="18" charset="0"/>
            </a:endParaRPr>
          </a:p>
        </p:txBody>
      </p:sp>
      <p:sp>
        <p:nvSpPr>
          <p:cNvPr id="260142" name="Text Box 46"/>
          <p:cNvSpPr txBox="1">
            <a:spLocks noChangeArrowheads="1"/>
          </p:cNvSpPr>
          <p:nvPr/>
        </p:nvSpPr>
        <p:spPr bwMode="auto">
          <a:xfrm>
            <a:off x="9896232" y="6251576"/>
            <a:ext cx="1370888" cy="527067"/>
          </a:xfrm>
          <a:prstGeom prst="rect">
            <a:avLst/>
          </a:prstGeom>
          <a:noFill/>
          <a:ln w="9525">
            <a:noFill/>
            <a:miter lim="800000"/>
            <a:headEnd/>
            <a:tailEnd/>
          </a:ln>
          <a:effectLst/>
        </p:spPr>
        <p:txBody>
          <a:bodyPr wrap="none">
            <a:spAutoFit/>
          </a:bodyPr>
          <a:lstStyle/>
          <a:p>
            <a:pPr fontAlgn="base">
              <a:lnSpc>
                <a:spcPct val="115000"/>
              </a:lnSpc>
              <a:spcBef>
                <a:spcPct val="0"/>
              </a:spcBef>
              <a:spcAft>
                <a:spcPct val="0"/>
              </a:spcAft>
            </a:pPr>
            <a:r>
              <a:rPr lang="de-CH" sz="1500" b="1" i="1">
                <a:solidFill>
                  <a:srgbClr val="5F5F5F"/>
                </a:solidFill>
                <a:latin typeface="Franklin Gothic Heavy" pitchFamily="34" charset="0"/>
              </a:rPr>
              <a:t>EMC</a:t>
            </a:r>
          </a:p>
          <a:p>
            <a:pPr fontAlgn="base">
              <a:lnSpc>
                <a:spcPct val="110000"/>
              </a:lnSpc>
              <a:spcBef>
                <a:spcPct val="0"/>
              </a:spcBef>
              <a:spcAft>
                <a:spcPct val="0"/>
              </a:spcAft>
            </a:pPr>
            <a:r>
              <a:rPr lang="de-CH" sz="500" b="1">
                <a:solidFill>
                  <a:srgbClr val="5F5F5F"/>
                </a:solidFill>
              </a:rPr>
              <a:t>Departamento de Engenharia Mecânica</a:t>
            </a:r>
          </a:p>
          <a:p>
            <a:pPr fontAlgn="base">
              <a:lnSpc>
                <a:spcPct val="110000"/>
              </a:lnSpc>
              <a:spcBef>
                <a:spcPct val="0"/>
              </a:spcBef>
              <a:spcAft>
                <a:spcPct val="0"/>
              </a:spcAft>
            </a:pPr>
            <a:endParaRPr lang="de-DE" sz="500" b="1">
              <a:solidFill>
                <a:srgbClr val="5F5F5F"/>
              </a:solidFill>
            </a:endParaRPr>
          </a:p>
        </p:txBody>
      </p:sp>
      <p:sp>
        <p:nvSpPr>
          <p:cNvPr id="260143" name="Text Box 47"/>
          <p:cNvSpPr txBox="1">
            <a:spLocks noChangeArrowheads="1"/>
          </p:cNvSpPr>
          <p:nvPr/>
        </p:nvSpPr>
        <p:spPr bwMode="auto">
          <a:xfrm>
            <a:off x="566616" y="6253164"/>
            <a:ext cx="1382110" cy="527067"/>
          </a:xfrm>
          <a:prstGeom prst="rect">
            <a:avLst/>
          </a:prstGeom>
          <a:noFill/>
          <a:ln w="9525">
            <a:noFill/>
            <a:miter lim="800000"/>
            <a:headEnd/>
            <a:tailEnd/>
          </a:ln>
          <a:effectLst/>
        </p:spPr>
        <p:txBody>
          <a:bodyPr wrap="none">
            <a:spAutoFit/>
          </a:bodyPr>
          <a:lstStyle/>
          <a:p>
            <a:pPr fontAlgn="base">
              <a:lnSpc>
                <a:spcPct val="115000"/>
              </a:lnSpc>
              <a:spcBef>
                <a:spcPct val="0"/>
              </a:spcBef>
              <a:spcAft>
                <a:spcPct val="0"/>
              </a:spcAft>
            </a:pPr>
            <a:r>
              <a:rPr lang="de-CH" sz="1500" b="1" i="1">
                <a:solidFill>
                  <a:srgbClr val="5F5F5F"/>
                </a:solidFill>
                <a:latin typeface="Franklin Gothic Heavy" pitchFamily="34" charset="0"/>
              </a:rPr>
              <a:t>UFSC</a:t>
            </a:r>
          </a:p>
          <a:p>
            <a:pPr fontAlgn="base">
              <a:lnSpc>
                <a:spcPct val="110000"/>
              </a:lnSpc>
              <a:spcBef>
                <a:spcPct val="0"/>
              </a:spcBef>
              <a:spcAft>
                <a:spcPct val="0"/>
              </a:spcAft>
            </a:pPr>
            <a:r>
              <a:rPr lang="de-CH" sz="500" b="1">
                <a:solidFill>
                  <a:srgbClr val="5F5F5F"/>
                </a:solidFill>
              </a:rPr>
              <a:t>Universidade Federal de Santa Catarina</a:t>
            </a:r>
          </a:p>
          <a:p>
            <a:pPr fontAlgn="base">
              <a:lnSpc>
                <a:spcPct val="110000"/>
              </a:lnSpc>
              <a:spcBef>
                <a:spcPct val="0"/>
              </a:spcBef>
              <a:spcAft>
                <a:spcPct val="0"/>
              </a:spcAft>
            </a:pPr>
            <a:endParaRPr lang="de-DE" sz="500" b="1">
              <a:solidFill>
                <a:srgbClr val="5F5F5F"/>
              </a:solidFill>
            </a:endParaRPr>
          </a:p>
        </p:txBody>
      </p:sp>
      <p:sp>
        <p:nvSpPr>
          <p:cNvPr id="260144" name="Rectangle 48"/>
          <p:cNvSpPr>
            <a:spLocks noChangeArrowheads="1"/>
          </p:cNvSpPr>
          <p:nvPr/>
        </p:nvSpPr>
        <p:spPr bwMode="auto">
          <a:xfrm flipV="1">
            <a:off x="375138" y="755650"/>
            <a:ext cx="11535508" cy="44450"/>
          </a:xfrm>
          <a:prstGeom prst="rect">
            <a:avLst/>
          </a:prstGeom>
          <a:solidFill>
            <a:srgbClr val="336699"/>
          </a:solidFill>
          <a:ln w="12700">
            <a:solidFill>
              <a:srgbClr val="003399"/>
            </a:solidFill>
            <a:miter lim="800000"/>
            <a:headEnd/>
            <a:tailEnd/>
          </a:ln>
          <a:effectLst/>
        </p:spPr>
        <p:txBody>
          <a:bodyPr wrap="none" anchor="ctr"/>
          <a:lstStyle/>
          <a:p>
            <a:pPr eaLnBrk="0" fontAlgn="base" hangingPunct="0">
              <a:spcBef>
                <a:spcPct val="0"/>
              </a:spcBef>
              <a:spcAft>
                <a:spcPct val="0"/>
              </a:spcAft>
            </a:pPr>
            <a:endParaRPr lang="pt-BR" sz="2000">
              <a:solidFill>
                <a:srgbClr val="000000"/>
              </a:solidFill>
              <a:effectLst>
                <a:outerShdw blurRad="38100" dist="38100" dir="2700000" algn="tl">
                  <a:srgbClr val="000000">
                    <a:alpha val="43137"/>
                  </a:srgbClr>
                </a:outerShdw>
              </a:effectLst>
            </a:endParaRPr>
          </a:p>
        </p:txBody>
      </p:sp>
      <p:sp>
        <p:nvSpPr>
          <p:cNvPr id="260145" name="Rectangle 49"/>
          <p:cNvSpPr>
            <a:spLocks noChangeArrowheads="1"/>
          </p:cNvSpPr>
          <p:nvPr/>
        </p:nvSpPr>
        <p:spPr bwMode="auto">
          <a:xfrm flipV="1">
            <a:off x="2258646" y="6589713"/>
            <a:ext cx="7629770" cy="42862"/>
          </a:xfrm>
          <a:prstGeom prst="rect">
            <a:avLst/>
          </a:prstGeom>
          <a:solidFill>
            <a:srgbClr val="336699"/>
          </a:solidFill>
          <a:ln w="12700">
            <a:solidFill>
              <a:srgbClr val="003399"/>
            </a:solidFill>
            <a:miter lim="800000"/>
            <a:headEnd/>
            <a:tailEnd/>
          </a:ln>
          <a:effectLst/>
        </p:spPr>
        <p:txBody>
          <a:bodyPr wrap="none" anchor="ctr"/>
          <a:lstStyle/>
          <a:p>
            <a:pPr eaLnBrk="0" fontAlgn="base" hangingPunct="0">
              <a:spcBef>
                <a:spcPct val="0"/>
              </a:spcBef>
              <a:spcAft>
                <a:spcPct val="0"/>
              </a:spcAft>
            </a:pPr>
            <a:endParaRPr lang="pt-BR" sz="2000">
              <a:solidFill>
                <a:srgbClr val="000000"/>
              </a:solidFill>
              <a:effectLst>
                <a:outerShdw blurRad="38100" dist="38100" dir="2700000" algn="tl">
                  <a:srgbClr val="000000">
                    <a:alpha val="43137"/>
                  </a:srgbClr>
                </a:outerShdw>
              </a:effectLst>
            </a:endParaRPr>
          </a:p>
        </p:txBody>
      </p:sp>
      <p:pic>
        <p:nvPicPr>
          <p:cNvPr id="260147" name="Picture 51" descr="05"/>
          <p:cNvPicPr>
            <a:picLocks noChangeAspect="1" noChangeArrowheads="1"/>
          </p:cNvPicPr>
          <p:nvPr/>
        </p:nvPicPr>
        <p:blipFill>
          <a:blip r:embed="rId6" cstate="print"/>
          <a:srcRect l="41345" t="13425" r="42352" b="60144"/>
          <a:stretch>
            <a:fillRect/>
          </a:stretch>
        </p:blipFill>
        <p:spPr bwMode="auto">
          <a:xfrm>
            <a:off x="412263" y="153989"/>
            <a:ext cx="595922" cy="554037"/>
          </a:xfrm>
          <a:prstGeom prst="rect">
            <a:avLst/>
          </a:prstGeom>
          <a:noFill/>
        </p:spPr>
      </p:pic>
      <p:sp>
        <p:nvSpPr>
          <p:cNvPr id="260150" name="Rectangle 54"/>
          <p:cNvSpPr>
            <a:spLocks noChangeArrowheads="1"/>
          </p:cNvSpPr>
          <p:nvPr/>
        </p:nvSpPr>
        <p:spPr bwMode="auto">
          <a:xfrm>
            <a:off x="1" y="-14287"/>
            <a:ext cx="12191999" cy="1014413"/>
          </a:xfrm>
          <a:prstGeom prst="rect">
            <a:avLst/>
          </a:prstGeom>
          <a:noFill/>
          <a:ln w="9525">
            <a:noFill/>
            <a:miter lim="800000"/>
            <a:headEnd/>
            <a:tailEnd/>
          </a:ln>
          <a:effectLst/>
        </p:spPr>
        <p:txBody>
          <a:bodyPr lIns="91430" tIns="45714" rIns="91430" bIns="45714" anchor="ctr"/>
          <a:lstStyle/>
          <a:p>
            <a:pPr algn="ctr" eaLnBrk="0" fontAlgn="base" hangingPunct="0">
              <a:spcBef>
                <a:spcPct val="0"/>
              </a:spcBef>
              <a:spcAft>
                <a:spcPct val="0"/>
              </a:spcAft>
            </a:pPr>
            <a:r>
              <a:rPr lang="de-DE" sz="2400" b="1" dirty="0">
                <a:solidFill>
                  <a:srgbClr val="1C1C1C"/>
                </a:solidFill>
                <a:latin typeface="Times New Roman" panose="02020603050405020304" pitchFamily="18" charset="0"/>
                <a:cs typeface="Times New Roman" panose="02020603050405020304" pitchFamily="18" charset="0"/>
              </a:rPr>
              <a:t>State of  the Art</a:t>
            </a:r>
          </a:p>
        </p:txBody>
      </p:sp>
      <p:sp>
        <p:nvSpPr>
          <p:cNvPr id="13" name="CaixaDeTexto 12"/>
          <p:cNvSpPr txBox="1"/>
          <p:nvPr userDrawn="1"/>
        </p:nvSpPr>
        <p:spPr>
          <a:xfrm>
            <a:off x="3038903" y="6605517"/>
            <a:ext cx="6114197" cy="246221"/>
          </a:xfrm>
          <a:prstGeom prst="rect">
            <a:avLst/>
          </a:prstGeom>
          <a:noFill/>
        </p:spPr>
        <p:txBody>
          <a:bodyPr wrap="square" rtlCol="0">
            <a:spAutoFit/>
          </a:bodyPr>
          <a:lstStyle/>
          <a:p>
            <a:pPr eaLnBrk="0" fontAlgn="base" hangingPunct="0">
              <a:spcBef>
                <a:spcPct val="0"/>
              </a:spcBef>
              <a:spcAft>
                <a:spcPct val="0"/>
              </a:spcAft>
            </a:pPr>
            <a:r>
              <a:rPr lang="de-CH" sz="1000" dirty="0">
                <a:solidFill>
                  <a:srgbClr val="1C1C1C"/>
                </a:solidFill>
              </a:rPr>
              <a:t>28.07.2022 		 Lucas Manassés     Slide </a:t>
            </a:r>
            <a:fld id="{9E1AC5DA-76B6-401D-89C2-1AE970AEE2D1}" type="slidenum">
              <a:rPr lang="de-CH" sz="1000">
                <a:solidFill>
                  <a:srgbClr val="1C1C1C"/>
                </a:solidFill>
              </a:rPr>
              <a:pPr eaLnBrk="0" fontAlgn="base" hangingPunct="0">
                <a:spcBef>
                  <a:spcPct val="0"/>
                </a:spcBef>
                <a:spcAft>
                  <a:spcPct val="0"/>
                </a:spcAft>
              </a:pPr>
              <a:t>‹#›</a:t>
            </a:fld>
            <a:r>
              <a:rPr lang="de-CH" sz="1000" dirty="0">
                <a:solidFill>
                  <a:srgbClr val="1C1C1C"/>
                </a:solidFill>
              </a:rPr>
              <a:t> de 4</a:t>
            </a:r>
            <a:r>
              <a:rPr lang="en-DE" sz="1000" dirty="0">
                <a:solidFill>
                  <a:srgbClr val="1C1C1C"/>
                </a:solidFill>
              </a:rPr>
              <a:t>9</a:t>
            </a:r>
            <a:endParaRPr lang="de-DE" sz="1000" dirty="0">
              <a:solidFill>
                <a:srgbClr val="1C1C1C"/>
              </a:solidFill>
            </a:endParaRPr>
          </a:p>
        </p:txBody>
      </p:sp>
      <p:pic>
        <p:nvPicPr>
          <p:cNvPr id="15" name="Imagem 14"/>
          <p:cNvPicPr>
            <a:picLocks noChangeAspect="1"/>
          </p:cNvPicPr>
          <p:nvPr userDrawn="1"/>
        </p:nvPicPr>
        <p:blipFill>
          <a:blip r:embed="rId7"/>
          <a:stretch>
            <a:fillRect/>
          </a:stretch>
        </p:blipFill>
        <p:spPr>
          <a:xfrm rot="5400000">
            <a:off x="10952816" y="-240163"/>
            <a:ext cx="558734" cy="1356926"/>
          </a:xfrm>
          <a:prstGeom prst="rect">
            <a:avLst/>
          </a:prstGeom>
        </p:spPr>
      </p:pic>
      <p:pic>
        <p:nvPicPr>
          <p:cNvPr id="12" name="Grafik 1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052754" y="160307"/>
            <a:ext cx="1367088" cy="540000"/>
          </a:xfrm>
          <a:prstGeom prst="rect">
            <a:avLst/>
          </a:prstGeom>
        </p:spPr>
      </p:pic>
    </p:spTree>
    <p:extLst>
      <p:ext uri="{BB962C8B-B14F-4D97-AF65-F5344CB8AC3E}">
        <p14:creationId xmlns:p14="http://schemas.microsoft.com/office/powerpoint/2010/main" val="2481829906"/>
      </p:ext>
    </p:extLst>
  </p:cSld>
  <p:clrMap bg1="lt1" tx1="dk1" bg2="lt2" tx2="dk2" accent1="accent1" accent2="accent2" accent3="accent3" accent4="accent4" accent5="accent5" accent6="accent6" hlink="hlink" folHlink="folHlink"/>
  <p:sldLayoutIdLst>
    <p:sldLayoutId id="2147483665" r:id="rId1"/>
  </p:sldLayoutIdLst>
  <p:hf sldNum="0" hdr="0" dt="0"/>
  <p:txStyles>
    <p:titleStyle>
      <a:lvl1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5pPr>
      <a:lvl6pPr marL="4572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6pPr>
      <a:lvl7pPr marL="9144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7pPr>
      <a:lvl8pPr marL="13716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8pPr>
      <a:lvl9pPr marL="18288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9pPr>
    </p:titleStyle>
    <p:bodyStyle>
      <a:lvl1pPr algn="l" rtl="0" eaLnBrk="0" fontAlgn="base" hangingPunct="0">
        <a:spcBef>
          <a:spcPct val="35000"/>
        </a:spcBef>
        <a:spcAft>
          <a:spcPct val="0"/>
        </a:spcAft>
        <a:defRPr sz="2400">
          <a:solidFill>
            <a:schemeClr val="tx1"/>
          </a:solidFill>
          <a:latin typeface="+mn-lt"/>
          <a:ea typeface="+mn-ea"/>
          <a:cs typeface="+mn-cs"/>
        </a:defRPr>
      </a:lvl1pPr>
      <a:lvl2pPr marL="439738" indent="-263525" algn="l" rtl="0" eaLnBrk="0" fontAlgn="base" hangingPunct="0">
        <a:spcBef>
          <a:spcPct val="20000"/>
        </a:spcBef>
        <a:spcAft>
          <a:spcPct val="0"/>
        </a:spcAft>
        <a:buClr>
          <a:srgbClr val="336699"/>
        </a:buClr>
        <a:buSzPct val="120000"/>
        <a:buChar char="•"/>
        <a:defRPr sz="2200">
          <a:solidFill>
            <a:schemeClr val="tx1"/>
          </a:solidFill>
          <a:latin typeface="+mn-lt"/>
        </a:defRPr>
      </a:lvl2pPr>
      <a:lvl3pPr marL="969963" indent="-354013" algn="l" rtl="0" eaLnBrk="0" fontAlgn="base" hangingPunct="0">
        <a:spcBef>
          <a:spcPct val="20000"/>
        </a:spcBef>
        <a:spcAft>
          <a:spcPct val="0"/>
        </a:spcAft>
        <a:buClr>
          <a:schemeClr val="tx1"/>
        </a:buClr>
        <a:buChar char="–"/>
        <a:defRPr sz="2000">
          <a:solidFill>
            <a:schemeClr val="tx1"/>
          </a:solidFill>
          <a:latin typeface="+mn-lt"/>
        </a:defRPr>
      </a:lvl3pPr>
      <a:lvl4pPr marL="1409700" indent="-263525" algn="l" rtl="0" eaLnBrk="0" fontAlgn="base" hangingPunct="0">
        <a:spcBef>
          <a:spcPct val="20000"/>
        </a:spcBef>
        <a:spcAft>
          <a:spcPct val="0"/>
        </a:spcAft>
        <a:buClr>
          <a:srgbClr val="0099CC"/>
        </a:buClr>
        <a:buFont typeface="Wingdings" pitchFamily="2" charset="2"/>
        <a:defRPr sz="2000">
          <a:solidFill>
            <a:schemeClr val="tx1"/>
          </a:solidFill>
          <a:latin typeface="Times New Roman" pitchFamily="18" charset="0"/>
        </a:defRPr>
      </a:lvl4pPr>
      <a:lvl5pPr marL="1758950" indent="-173038" algn="l" rtl="0" eaLnBrk="0" fontAlgn="base" hangingPunct="0">
        <a:spcBef>
          <a:spcPct val="20000"/>
        </a:spcBef>
        <a:spcAft>
          <a:spcPct val="0"/>
        </a:spcAft>
        <a:defRPr sz="2000" i="1">
          <a:solidFill>
            <a:schemeClr val="tx1"/>
          </a:solidFill>
          <a:latin typeface="Times New Roman" pitchFamily="18" charset="0"/>
        </a:defRPr>
      </a:lvl5pPr>
      <a:lvl6pPr marL="2216150" indent="-173038" algn="l" rtl="0" eaLnBrk="0" fontAlgn="base" hangingPunct="0">
        <a:spcBef>
          <a:spcPct val="20000"/>
        </a:spcBef>
        <a:spcAft>
          <a:spcPct val="0"/>
        </a:spcAft>
        <a:defRPr sz="2000" i="1">
          <a:solidFill>
            <a:schemeClr val="tx1"/>
          </a:solidFill>
          <a:latin typeface="Times New Roman" pitchFamily="18" charset="0"/>
        </a:defRPr>
      </a:lvl6pPr>
      <a:lvl7pPr marL="2673350" indent="-173038" algn="l" rtl="0" eaLnBrk="0" fontAlgn="base" hangingPunct="0">
        <a:spcBef>
          <a:spcPct val="20000"/>
        </a:spcBef>
        <a:spcAft>
          <a:spcPct val="0"/>
        </a:spcAft>
        <a:defRPr sz="2000" i="1">
          <a:solidFill>
            <a:schemeClr val="tx1"/>
          </a:solidFill>
          <a:latin typeface="Times New Roman" pitchFamily="18" charset="0"/>
        </a:defRPr>
      </a:lvl7pPr>
      <a:lvl8pPr marL="3130550" indent="-173038" algn="l" rtl="0" eaLnBrk="0" fontAlgn="base" hangingPunct="0">
        <a:spcBef>
          <a:spcPct val="20000"/>
        </a:spcBef>
        <a:spcAft>
          <a:spcPct val="0"/>
        </a:spcAft>
        <a:defRPr sz="2000" i="1">
          <a:solidFill>
            <a:schemeClr val="tx1"/>
          </a:solidFill>
          <a:latin typeface="Times New Roman" pitchFamily="18" charset="0"/>
        </a:defRPr>
      </a:lvl8pPr>
      <a:lvl9pPr marL="3587750" indent="-173038" algn="l" rtl="0" eaLnBrk="0" fontAlgn="base" hangingPunct="0">
        <a:spcBef>
          <a:spcPct val="20000"/>
        </a:spcBef>
        <a:spcAft>
          <a:spcPct val="0"/>
        </a:spcAft>
        <a:defRPr sz="2000" i="1">
          <a:solidFill>
            <a:schemeClr val="tx1"/>
          </a:solidFill>
          <a:latin typeface="Times New Roman" pitchFamily="18" charset="0"/>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3"/>
            </p:custDataLst>
            <p:extLst>
              <p:ext uri="{D42A27DB-BD31-4B8C-83A1-F6EECF244321}">
                <p14:modId xmlns:p14="http://schemas.microsoft.com/office/powerpoint/2010/main" val="26674491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4" imgH="333" progId="TCLayout.ActiveDocument.1">
                  <p:embed/>
                </p:oleObj>
              </mc:Choice>
              <mc:Fallback>
                <p:oleObj name="think-cell Folie" r:id="rId4" imgW="364" imgH="3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0141" name="Text Box 45"/>
          <p:cNvSpPr txBox="1">
            <a:spLocks noChangeArrowheads="1"/>
          </p:cNvSpPr>
          <p:nvPr/>
        </p:nvSpPr>
        <p:spPr bwMode="auto">
          <a:xfrm>
            <a:off x="9818078" y="476251"/>
            <a:ext cx="184731" cy="523220"/>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pPr>
            <a:endParaRPr lang="de-CH" sz="2800">
              <a:solidFill>
                <a:srgbClr val="000000"/>
              </a:solidFill>
              <a:latin typeface="Times New Roman" pitchFamily="18" charset="0"/>
            </a:endParaRPr>
          </a:p>
        </p:txBody>
      </p:sp>
      <p:sp>
        <p:nvSpPr>
          <p:cNvPr id="260142" name="Text Box 46"/>
          <p:cNvSpPr txBox="1">
            <a:spLocks noChangeArrowheads="1"/>
          </p:cNvSpPr>
          <p:nvPr/>
        </p:nvSpPr>
        <p:spPr bwMode="auto">
          <a:xfrm>
            <a:off x="9896232" y="6251576"/>
            <a:ext cx="1370888" cy="527067"/>
          </a:xfrm>
          <a:prstGeom prst="rect">
            <a:avLst/>
          </a:prstGeom>
          <a:noFill/>
          <a:ln w="9525">
            <a:noFill/>
            <a:miter lim="800000"/>
            <a:headEnd/>
            <a:tailEnd/>
          </a:ln>
          <a:effectLst/>
        </p:spPr>
        <p:txBody>
          <a:bodyPr wrap="none">
            <a:spAutoFit/>
          </a:bodyPr>
          <a:lstStyle/>
          <a:p>
            <a:pPr fontAlgn="base">
              <a:lnSpc>
                <a:spcPct val="115000"/>
              </a:lnSpc>
              <a:spcBef>
                <a:spcPct val="0"/>
              </a:spcBef>
              <a:spcAft>
                <a:spcPct val="0"/>
              </a:spcAft>
            </a:pPr>
            <a:r>
              <a:rPr lang="de-CH" sz="1500" b="1" i="1">
                <a:solidFill>
                  <a:srgbClr val="5F5F5F"/>
                </a:solidFill>
                <a:latin typeface="Franklin Gothic Heavy" pitchFamily="34" charset="0"/>
              </a:rPr>
              <a:t>EMC</a:t>
            </a:r>
          </a:p>
          <a:p>
            <a:pPr fontAlgn="base">
              <a:lnSpc>
                <a:spcPct val="110000"/>
              </a:lnSpc>
              <a:spcBef>
                <a:spcPct val="0"/>
              </a:spcBef>
              <a:spcAft>
                <a:spcPct val="0"/>
              </a:spcAft>
            </a:pPr>
            <a:r>
              <a:rPr lang="de-CH" sz="500" b="1">
                <a:solidFill>
                  <a:srgbClr val="5F5F5F"/>
                </a:solidFill>
              </a:rPr>
              <a:t>Departamento de Engenharia Mecânica</a:t>
            </a:r>
          </a:p>
          <a:p>
            <a:pPr fontAlgn="base">
              <a:lnSpc>
                <a:spcPct val="110000"/>
              </a:lnSpc>
              <a:spcBef>
                <a:spcPct val="0"/>
              </a:spcBef>
              <a:spcAft>
                <a:spcPct val="0"/>
              </a:spcAft>
            </a:pPr>
            <a:endParaRPr lang="de-DE" sz="500" b="1">
              <a:solidFill>
                <a:srgbClr val="5F5F5F"/>
              </a:solidFill>
            </a:endParaRPr>
          </a:p>
        </p:txBody>
      </p:sp>
      <p:sp>
        <p:nvSpPr>
          <p:cNvPr id="260143" name="Text Box 47"/>
          <p:cNvSpPr txBox="1">
            <a:spLocks noChangeArrowheads="1"/>
          </p:cNvSpPr>
          <p:nvPr/>
        </p:nvSpPr>
        <p:spPr bwMode="auto">
          <a:xfrm>
            <a:off x="566616" y="6253164"/>
            <a:ext cx="1382110" cy="527067"/>
          </a:xfrm>
          <a:prstGeom prst="rect">
            <a:avLst/>
          </a:prstGeom>
          <a:noFill/>
          <a:ln w="9525">
            <a:noFill/>
            <a:miter lim="800000"/>
            <a:headEnd/>
            <a:tailEnd/>
          </a:ln>
          <a:effectLst/>
        </p:spPr>
        <p:txBody>
          <a:bodyPr wrap="none">
            <a:spAutoFit/>
          </a:bodyPr>
          <a:lstStyle/>
          <a:p>
            <a:pPr fontAlgn="base">
              <a:lnSpc>
                <a:spcPct val="115000"/>
              </a:lnSpc>
              <a:spcBef>
                <a:spcPct val="0"/>
              </a:spcBef>
              <a:spcAft>
                <a:spcPct val="0"/>
              </a:spcAft>
            </a:pPr>
            <a:r>
              <a:rPr lang="de-CH" sz="1500" b="1" i="1">
                <a:solidFill>
                  <a:srgbClr val="5F5F5F"/>
                </a:solidFill>
                <a:latin typeface="Franklin Gothic Heavy" pitchFamily="34" charset="0"/>
              </a:rPr>
              <a:t>UFSC</a:t>
            </a:r>
          </a:p>
          <a:p>
            <a:pPr fontAlgn="base">
              <a:lnSpc>
                <a:spcPct val="110000"/>
              </a:lnSpc>
              <a:spcBef>
                <a:spcPct val="0"/>
              </a:spcBef>
              <a:spcAft>
                <a:spcPct val="0"/>
              </a:spcAft>
            </a:pPr>
            <a:r>
              <a:rPr lang="de-CH" sz="500" b="1">
                <a:solidFill>
                  <a:srgbClr val="5F5F5F"/>
                </a:solidFill>
              </a:rPr>
              <a:t>Universidade Federal de Santa Catarina</a:t>
            </a:r>
          </a:p>
          <a:p>
            <a:pPr fontAlgn="base">
              <a:lnSpc>
                <a:spcPct val="110000"/>
              </a:lnSpc>
              <a:spcBef>
                <a:spcPct val="0"/>
              </a:spcBef>
              <a:spcAft>
                <a:spcPct val="0"/>
              </a:spcAft>
            </a:pPr>
            <a:endParaRPr lang="de-DE" sz="500" b="1">
              <a:solidFill>
                <a:srgbClr val="5F5F5F"/>
              </a:solidFill>
            </a:endParaRPr>
          </a:p>
        </p:txBody>
      </p:sp>
      <p:sp>
        <p:nvSpPr>
          <p:cNvPr id="260144" name="Rectangle 48"/>
          <p:cNvSpPr>
            <a:spLocks noChangeArrowheads="1"/>
          </p:cNvSpPr>
          <p:nvPr/>
        </p:nvSpPr>
        <p:spPr bwMode="auto">
          <a:xfrm flipV="1">
            <a:off x="375138" y="755650"/>
            <a:ext cx="11535508" cy="44450"/>
          </a:xfrm>
          <a:prstGeom prst="rect">
            <a:avLst/>
          </a:prstGeom>
          <a:solidFill>
            <a:srgbClr val="336699"/>
          </a:solidFill>
          <a:ln w="12700">
            <a:solidFill>
              <a:srgbClr val="003399"/>
            </a:solidFill>
            <a:miter lim="800000"/>
            <a:headEnd/>
            <a:tailEnd/>
          </a:ln>
          <a:effectLst/>
        </p:spPr>
        <p:txBody>
          <a:bodyPr wrap="none" anchor="ctr"/>
          <a:lstStyle/>
          <a:p>
            <a:pPr eaLnBrk="0" fontAlgn="base" hangingPunct="0">
              <a:spcBef>
                <a:spcPct val="0"/>
              </a:spcBef>
              <a:spcAft>
                <a:spcPct val="0"/>
              </a:spcAft>
            </a:pPr>
            <a:endParaRPr lang="pt-BR" sz="2000">
              <a:solidFill>
                <a:srgbClr val="000000"/>
              </a:solidFill>
              <a:effectLst>
                <a:outerShdw blurRad="38100" dist="38100" dir="2700000" algn="tl">
                  <a:srgbClr val="000000">
                    <a:alpha val="43137"/>
                  </a:srgbClr>
                </a:outerShdw>
              </a:effectLst>
            </a:endParaRPr>
          </a:p>
        </p:txBody>
      </p:sp>
      <p:sp>
        <p:nvSpPr>
          <p:cNvPr id="260145" name="Rectangle 49"/>
          <p:cNvSpPr>
            <a:spLocks noChangeArrowheads="1"/>
          </p:cNvSpPr>
          <p:nvPr/>
        </p:nvSpPr>
        <p:spPr bwMode="auto">
          <a:xfrm flipV="1">
            <a:off x="2258646" y="6589713"/>
            <a:ext cx="7629770" cy="42862"/>
          </a:xfrm>
          <a:prstGeom prst="rect">
            <a:avLst/>
          </a:prstGeom>
          <a:solidFill>
            <a:srgbClr val="336699"/>
          </a:solidFill>
          <a:ln w="12700">
            <a:solidFill>
              <a:srgbClr val="003399"/>
            </a:solidFill>
            <a:miter lim="800000"/>
            <a:headEnd/>
            <a:tailEnd/>
          </a:ln>
          <a:effectLst/>
        </p:spPr>
        <p:txBody>
          <a:bodyPr wrap="none" anchor="ctr"/>
          <a:lstStyle/>
          <a:p>
            <a:pPr eaLnBrk="0" fontAlgn="base" hangingPunct="0">
              <a:spcBef>
                <a:spcPct val="0"/>
              </a:spcBef>
              <a:spcAft>
                <a:spcPct val="0"/>
              </a:spcAft>
            </a:pPr>
            <a:endParaRPr lang="pt-BR" sz="2000">
              <a:solidFill>
                <a:srgbClr val="000000"/>
              </a:solidFill>
              <a:effectLst>
                <a:outerShdw blurRad="38100" dist="38100" dir="2700000" algn="tl">
                  <a:srgbClr val="000000">
                    <a:alpha val="43137"/>
                  </a:srgbClr>
                </a:outerShdw>
              </a:effectLst>
            </a:endParaRPr>
          </a:p>
        </p:txBody>
      </p:sp>
      <p:pic>
        <p:nvPicPr>
          <p:cNvPr id="260147" name="Picture 51" descr="05"/>
          <p:cNvPicPr>
            <a:picLocks noChangeAspect="1" noChangeArrowheads="1"/>
          </p:cNvPicPr>
          <p:nvPr/>
        </p:nvPicPr>
        <p:blipFill>
          <a:blip r:embed="rId6" cstate="print"/>
          <a:srcRect l="41345" t="13425" r="42352" b="60144"/>
          <a:stretch>
            <a:fillRect/>
          </a:stretch>
        </p:blipFill>
        <p:spPr bwMode="auto">
          <a:xfrm>
            <a:off x="412263" y="153989"/>
            <a:ext cx="595922" cy="554037"/>
          </a:xfrm>
          <a:prstGeom prst="rect">
            <a:avLst/>
          </a:prstGeom>
          <a:noFill/>
        </p:spPr>
      </p:pic>
      <p:sp>
        <p:nvSpPr>
          <p:cNvPr id="260150" name="Rectangle 54"/>
          <p:cNvSpPr>
            <a:spLocks noChangeArrowheads="1"/>
          </p:cNvSpPr>
          <p:nvPr/>
        </p:nvSpPr>
        <p:spPr bwMode="auto">
          <a:xfrm>
            <a:off x="1" y="-14287"/>
            <a:ext cx="12191999" cy="1014413"/>
          </a:xfrm>
          <a:prstGeom prst="rect">
            <a:avLst/>
          </a:prstGeom>
          <a:noFill/>
          <a:ln w="9525">
            <a:noFill/>
            <a:miter lim="800000"/>
            <a:headEnd/>
            <a:tailEnd/>
          </a:ln>
          <a:effectLst/>
        </p:spPr>
        <p:txBody>
          <a:bodyPr lIns="91430" tIns="45714" rIns="91430" bIns="45714" anchor="ctr"/>
          <a:lstStyle/>
          <a:p>
            <a:pPr algn="ctr" eaLnBrk="0" fontAlgn="base" hangingPunct="0">
              <a:spcBef>
                <a:spcPct val="0"/>
              </a:spcBef>
              <a:spcAft>
                <a:spcPct val="0"/>
              </a:spcAft>
            </a:pPr>
            <a:r>
              <a:rPr lang="de-DE" sz="2400" b="1" dirty="0">
                <a:solidFill>
                  <a:srgbClr val="1C1C1C"/>
                </a:solidFill>
                <a:latin typeface="Times New Roman" panose="02020603050405020304" pitchFamily="18" charset="0"/>
                <a:cs typeface="Times New Roman" panose="02020603050405020304" pitchFamily="18" charset="0"/>
              </a:rPr>
              <a:t>Methodology</a:t>
            </a:r>
          </a:p>
        </p:txBody>
      </p:sp>
      <p:sp>
        <p:nvSpPr>
          <p:cNvPr id="13" name="CaixaDeTexto 12"/>
          <p:cNvSpPr txBox="1"/>
          <p:nvPr userDrawn="1"/>
        </p:nvSpPr>
        <p:spPr>
          <a:xfrm>
            <a:off x="3038903" y="6605517"/>
            <a:ext cx="6114197" cy="246221"/>
          </a:xfrm>
          <a:prstGeom prst="rect">
            <a:avLst/>
          </a:prstGeom>
          <a:noFill/>
        </p:spPr>
        <p:txBody>
          <a:bodyPr wrap="square" rtlCol="0">
            <a:spAutoFit/>
          </a:bodyPr>
          <a:lstStyle/>
          <a:p>
            <a:pPr eaLnBrk="0" fontAlgn="base" hangingPunct="0">
              <a:spcBef>
                <a:spcPct val="0"/>
              </a:spcBef>
              <a:spcAft>
                <a:spcPct val="0"/>
              </a:spcAft>
            </a:pPr>
            <a:r>
              <a:rPr lang="de-CH" sz="1000" dirty="0">
                <a:solidFill>
                  <a:srgbClr val="1C1C1C"/>
                </a:solidFill>
              </a:rPr>
              <a:t>28.07.2022 		 Lucas Manassés     Slide </a:t>
            </a:r>
            <a:fld id="{9E1AC5DA-76B6-401D-89C2-1AE970AEE2D1}" type="slidenum">
              <a:rPr lang="de-CH" sz="1000">
                <a:solidFill>
                  <a:srgbClr val="1C1C1C"/>
                </a:solidFill>
              </a:rPr>
              <a:pPr eaLnBrk="0" fontAlgn="base" hangingPunct="0">
                <a:spcBef>
                  <a:spcPct val="0"/>
                </a:spcBef>
                <a:spcAft>
                  <a:spcPct val="0"/>
                </a:spcAft>
              </a:pPr>
              <a:t>‹#›</a:t>
            </a:fld>
            <a:r>
              <a:rPr lang="de-CH" sz="1000" dirty="0">
                <a:solidFill>
                  <a:srgbClr val="1C1C1C"/>
                </a:solidFill>
              </a:rPr>
              <a:t> de 4</a:t>
            </a:r>
            <a:r>
              <a:rPr lang="en-DE" sz="1000" dirty="0">
                <a:solidFill>
                  <a:srgbClr val="1C1C1C"/>
                </a:solidFill>
              </a:rPr>
              <a:t>9</a:t>
            </a:r>
            <a:endParaRPr lang="de-DE" sz="1000" dirty="0">
              <a:solidFill>
                <a:srgbClr val="1C1C1C"/>
              </a:solidFill>
            </a:endParaRPr>
          </a:p>
        </p:txBody>
      </p:sp>
      <p:pic>
        <p:nvPicPr>
          <p:cNvPr id="15" name="Imagem 14"/>
          <p:cNvPicPr>
            <a:picLocks noChangeAspect="1"/>
          </p:cNvPicPr>
          <p:nvPr userDrawn="1"/>
        </p:nvPicPr>
        <p:blipFill>
          <a:blip r:embed="rId7"/>
          <a:stretch>
            <a:fillRect/>
          </a:stretch>
        </p:blipFill>
        <p:spPr>
          <a:xfrm rot="5400000">
            <a:off x="10952816" y="-240163"/>
            <a:ext cx="558734" cy="1356926"/>
          </a:xfrm>
          <a:prstGeom prst="rect">
            <a:avLst/>
          </a:prstGeom>
        </p:spPr>
      </p:pic>
      <p:pic>
        <p:nvPicPr>
          <p:cNvPr id="12" name="Grafik 1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052754" y="160307"/>
            <a:ext cx="1367088" cy="540000"/>
          </a:xfrm>
          <a:prstGeom prst="rect">
            <a:avLst/>
          </a:prstGeom>
        </p:spPr>
      </p:pic>
    </p:spTree>
    <p:extLst>
      <p:ext uri="{BB962C8B-B14F-4D97-AF65-F5344CB8AC3E}">
        <p14:creationId xmlns:p14="http://schemas.microsoft.com/office/powerpoint/2010/main" val="4091645176"/>
      </p:ext>
    </p:extLst>
  </p:cSld>
  <p:clrMap bg1="lt1" tx1="dk1" bg2="lt2" tx2="dk2" accent1="accent1" accent2="accent2" accent3="accent3" accent4="accent4" accent5="accent5" accent6="accent6" hlink="hlink" folHlink="folHlink"/>
  <p:sldLayoutIdLst>
    <p:sldLayoutId id="2147483674" r:id="rId1"/>
  </p:sldLayoutIdLst>
  <p:hf sldNum="0" hdr="0" dt="0"/>
  <p:txStyles>
    <p:titleStyle>
      <a:lvl1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5pPr>
      <a:lvl6pPr marL="4572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6pPr>
      <a:lvl7pPr marL="9144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7pPr>
      <a:lvl8pPr marL="13716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8pPr>
      <a:lvl9pPr marL="18288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9pPr>
    </p:titleStyle>
    <p:bodyStyle>
      <a:lvl1pPr algn="l" rtl="0" eaLnBrk="0" fontAlgn="base" hangingPunct="0">
        <a:spcBef>
          <a:spcPct val="35000"/>
        </a:spcBef>
        <a:spcAft>
          <a:spcPct val="0"/>
        </a:spcAft>
        <a:defRPr sz="2400">
          <a:solidFill>
            <a:schemeClr val="tx1"/>
          </a:solidFill>
          <a:latin typeface="+mn-lt"/>
          <a:ea typeface="+mn-ea"/>
          <a:cs typeface="+mn-cs"/>
        </a:defRPr>
      </a:lvl1pPr>
      <a:lvl2pPr marL="439738" indent="-263525" algn="l" rtl="0" eaLnBrk="0" fontAlgn="base" hangingPunct="0">
        <a:spcBef>
          <a:spcPct val="20000"/>
        </a:spcBef>
        <a:spcAft>
          <a:spcPct val="0"/>
        </a:spcAft>
        <a:buClr>
          <a:srgbClr val="336699"/>
        </a:buClr>
        <a:buSzPct val="120000"/>
        <a:buChar char="•"/>
        <a:defRPr sz="2200">
          <a:solidFill>
            <a:schemeClr val="tx1"/>
          </a:solidFill>
          <a:latin typeface="+mn-lt"/>
        </a:defRPr>
      </a:lvl2pPr>
      <a:lvl3pPr marL="969963" indent="-354013" algn="l" rtl="0" eaLnBrk="0" fontAlgn="base" hangingPunct="0">
        <a:spcBef>
          <a:spcPct val="20000"/>
        </a:spcBef>
        <a:spcAft>
          <a:spcPct val="0"/>
        </a:spcAft>
        <a:buClr>
          <a:schemeClr val="tx1"/>
        </a:buClr>
        <a:buChar char="–"/>
        <a:defRPr sz="2000">
          <a:solidFill>
            <a:schemeClr val="tx1"/>
          </a:solidFill>
          <a:latin typeface="+mn-lt"/>
        </a:defRPr>
      </a:lvl3pPr>
      <a:lvl4pPr marL="1409700" indent="-263525" algn="l" rtl="0" eaLnBrk="0" fontAlgn="base" hangingPunct="0">
        <a:spcBef>
          <a:spcPct val="20000"/>
        </a:spcBef>
        <a:spcAft>
          <a:spcPct val="0"/>
        </a:spcAft>
        <a:buClr>
          <a:srgbClr val="0099CC"/>
        </a:buClr>
        <a:buFont typeface="Wingdings" pitchFamily="2" charset="2"/>
        <a:defRPr sz="2000">
          <a:solidFill>
            <a:schemeClr val="tx1"/>
          </a:solidFill>
          <a:latin typeface="Times New Roman" pitchFamily="18" charset="0"/>
        </a:defRPr>
      </a:lvl4pPr>
      <a:lvl5pPr marL="1758950" indent="-173038" algn="l" rtl="0" eaLnBrk="0" fontAlgn="base" hangingPunct="0">
        <a:spcBef>
          <a:spcPct val="20000"/>
        </a:spcBef>
        <a:spcAft>
          <a:spcPct val="0"/>
        </a:spcAft>
        <a:defRPr sz="2000" i="1">
          <a:solidFill>
            <a:schemeClr val="tx1"/>
          </a:solidFill>
          <a:latin typeface="Times New Roman" pitchFamily="18" charset="0"/>
        </a:defRPr>
      </a:lvl5pPr>
      <a:lvl6pPr marL="2216150" indent="-173038" algn="l" rtl="0" eaLnBrk="0" fontAlgn="base" hangingPunct="0">
        <a:spcBef>
          <a:spcPct val="20000"/>
        </a:spcBef>
        <a:spcAft>
          <a:spcPct val="0"/>
        </a:spcAft>
        <a:defRPr sz="2000" i="1">
          <a:solidFill>
            <a:schemeClr val="tx1"/>
          </a:solidFill>
          <a:latin typeface="Times New Roman" pitchFamily="18" charset="0"/>
        </a:defRPr>
      </a:lvl6pPr>
      <a:lvl7pPr marL="2673350" indent="-173038" algn="l" rtl="0" eaLnBrk="0" fontAlgn="base" hangingPunct="0">
        <a:spcBef>
          <a:spcPct val="20000"/>
        </a:spcBef>
        <a:spcAft>
          <a:spcPct val="0"/>
        </a:spcAft>
        <a:defRPr sz="2000" i="1">
          <a:solidFill>
            <a:schemeClr val="tx1"/>
          </a:solidFill>
          <a:latin typeface="Times New Roman" pitchFamily="18" charset="0"/>
        </a:defRPr>
      </a:lvl7pPr>
      <a:lvl8pPr marL="3130550" indent="-173038" algn="l" rtl="0" eaLnBrk="0" fontAlgn="base" hangingPunct="0">
        <a:spcBef>
          <a:spcPct val="20000"/>
        </a:spcBef>
        <a:spcAft>
          <a:spcPct val="0"/>
        </a:spcAft>
        <a:defRPr sz="2000" i="1">
          <a:solidFill>
            <a:schemeClr val="tx1"/>
          </a:solidFill>
          <a:latin typeface="Times New Roman" pitchFamily="18" charset="0"/>
        </a:defRPr>
      </a:lvl8pPr>
      <a:lvl9pPr marL="3587750" indent="-173038" algn="l" rtl="0" eaLnBrk="0" fontAlgn="base" hangingPunct="0">
        <a:spcBef>
          <a:spcPct val="20000"/>
        </a:spcBef>
        <a:spcAft>
          <a:spcPct val="0"/>
        </a:spcAft>
        <a:defRPr sz="2000" i="1">
          <a:solidFill>
            <a:schemeClr val="tx1"/>
          </a:solidFill>
          <a:latin typeface="Times New Roman" pitchFamily="18" charset="0"/>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3"/>
            </p:custDataLst>
            <p:extLst>
              <p:ext uri="{D42A27DB-BD31-4B8C-83A1-F6EECF244321}">
                <p14:modId xmlns:p14="http://schemas.microsoft.com/office/powerpoint/2010/main" val="266744916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4" imgH="333" progId="TCLayout.ActiveDocument.1">
                  <p:embed/>
                </p:oleObj>
              </mc:Choice>
              <mc:Fallback>
                <p:oleObj name="think-cell Folie" r:id="rId4" imgW="364" imgH="333" progId="TCLayout.ActiveDocument.1">
                  <p:embed/>
                  <p:pic>
                    <p:nvPicPr>
                      <p:cNvPr id="2" name="Objekt 1"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0141" name="Text Box 45"/>
          <p:cNvSpPr txBox="1">
            <a:spLocks noChangeArrowheads="1"/>
          </p:cNvSpPr>
          <p:nvPr/>
        </p:nvSpPr>
        <p:spPr bwMode="auto">
          <a:xfrm>
            <a:off x="9818078" y="476251"/>
            <a:ext cx="184731" cy="523220"/>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pPr>
            <a:endParaRPr lang="de-CH" sz="2800">
              <a:solidFill>
                <a:srgbClr val="000000"/>
              </a:solidFill>
              <a:latin typeface="Times New Roman" pitchFamily="18" charset="0"/>
            </a:endParaRPr>
          </a:p>
        </p:txBody>
      </p:sp>
      <p:sp>
        <p:nvSpPr>
          <p:cNvPr id="260142" name="Text Box 46"/>
          <p:cNvSpPr txBox="1">
            <a:spLocks noChangeArrowheads="1"/>
          </p:cNvSpPr>
          <p:nvPr/>
        </p:nvSpPr>
        <p:spPr bwMode="auto">
          <a:xfrm>
            <a:off x="9896232" y="6251576"/>
            <a:ext cx="1370888" cy="527067"/>
          </a:xfrm>
          <a:prstGeom prst="rect">
            <a:avLst/>
          </a:prstGeom>
          <a:noFill/>
          <a:ln w="9525">
            <a:noFill/>
            <a:miter lim="800000"/>
            <a:headEnd/>
            <a:tailEnd/>
          </a:ln>
          <a:effectLst/>
        </p:spPr>
        <p:txBody>
          <a:bodyPr wrap="none">
            <a:spAutoFit/>
          </a:bodyPr>
          <a:lstStyle/>
          <a:p>
            <a:pPr fontAlgn="base">
              <a:lnSpc>
                <a:spcPct val="115000"/>
              </a:lnSpc>
              <a:spcBef>
                <a:spcPct val="0"/>
              </a:spcBef>
              <a:spcAft>
                <a:spcPct val="0"/>
              </a:spcAft>
            </a:pPr>
            <a:r>
              <a:rPr lang="de-CH" sz="1500" b="1" i="1">
                <a:solidFill>
                  <a:srgbClr val="5F5F5F"/>
                </a:solidFill>
                <a:latin typeface="Franklin Gothic Heavy" pitchFamily="34" charset="0"/>
              </a:rPr>
              <a:t>EMC</a:t>
            </a:r>
          </a:p>
          <a:p>
            <a:pPr fontAlgn="base">
              <a:lnSpc>
                <a:spcPct val="110000"/>
              </a:lnSpc>
              <a:spcBef>
                <a:spcPct val="0"/>
              </a:spcBef>
              <a:spcAft>
                <a:spcPct val="0"/>
              </a:spcAft>
            </a:pPr>
            <a:r>
              <a:rPr lang="de-CH" sz="500" b="1">
                <a:solidFill>
                  <a:srgbClr val="5F5F5F"/>
                </a:solidFill>
              </a:rPr>
              <a:t>Departamento de Engenharia Mecânica</a:t>
            </a:r>
          </a:p>
          <a:p>
            <a:pPr fontAlgn="base">
              <a:lnSpc>
                <a:spcPct val="110000"/>
              </a:lnSpc>
              <a:spcBef>
                <a:spcPct val="0"/>
              </a:spcBef>
              <a:spcAft>
                <a:spcPct val="0"/>
              </a:spcAft>
            </a:pPr>
            <a:endParaRPr lang="de-DE" sz="500" b="1">
              <a:solidFill>
                <a:srgbClr val="5F5F5F"/>
              </a:solidFill>
            </a:endParaRPr>
          </a:p>
        </p:txBody>
      </p:sp>
      <p:sp>
        <p:nvSpPr>
          <p:cNvPr id="260143" name="Text Box 47"/>
          <p:cNvSpPr txBox="1">
            <a:spLocks noChangeArrowheads="1"/>
          </p:cNvSpPr>
          <p:nvPr/>
        </p:nvSpPr>
        <p:spPr bwMode="auto">
          <a:xfrm>
            <a:off x="566616" y="6253164"/>
            <a:ext cx="1382110" cy="527067"/>
          </a:xfrm>
          <a:prstGeom prst="rect">
            <a:avLst/>
          </a:prstGeom>
          <a:noFill/>
          <a:ln w="9525">
            <a:noFill/>
            <a:miter lim="800000"/>
            <a:headEnd/>
            <a:tailEnd/>
          </a:ln>
          <a:effectLst/>
        </p:spPr>
        <p:txBody>
          <a:bodyPr wrap="none">
            <a:spAutoFit/>
          </a:bodyPr>
          <a:lstStyle/>
          <a:p>
            <a:pPr fontAlgn="base">
              <a:lnSpc>
                <a:spcPct val="115000"/>
              </a:lnSpc>
              <a:spcBef>
                <a:spcPct val="0"/>
              </a:spcBef>
              <a:spcAft>
                <a:spcPct val="0"/>
              </a:spcAft>
            </a:pPr>
            <a:r>
              <a:rPr lang="de-CH" sz="1500" b="1" i="1">
                <a:solidFill>
                  <a:srgbClr val="5F5F5F"/>
                </a:solidFill>
                <a:latin typeface="Franklin Gothic Heavy" pitchFamily="34" charset="0"/>
              </a:rPr>
              <a:t>UFSC</a:t>
            </a:r>
          </a:p>
          <a:p>
            <a:pPr fontAlgn="base">
              <a:lnSpc>
                <a:spcPct val="110000"/>
              </a:lnSpc>
              <a:spcBef>
                <a:spcPct val="0"/>
              </a:spcBef>
              <a:spcAft>
                <a:spcPct val="0"/>
              </a:spcAft>
            </a:pPr>
            <a:r>
              <a:rPr lang="de-CH" sz="500" b="1">
                <a:solidFill>
                  <a:srgbClr val="5F5F5F"/>
                </a:solidFill>
              </a:rPr>
              <a:t>Universidade Federal de Santa Catarina</a:t>
            </a:r>
          </a:p>
          <a:p>
            <a:pPr fontAlgn="base">
              <a:lnSpc>
                <a:spcPct val="110000"/>
              </a:lnSpc>
              <a:spcBef>
                <a:spcPct val="0"/>
              </a:spcBef>
              <a:spcAft>
                <a:spcPct val="0"/>
              </a:spcAft>
            </a:pPr>
            <a:endParaRPr lang="de-DE" sz="500" b="1">
              <a:solidFill>
                <a:srgbClr val="5F5F5F"/>
              </a:solidFill>
            </a:endParaRPr>
          </a:p>
        </p:txBody>
      </p:sp>
      <p:sp>
        <p:nvSpPr>
          <p:cNvPr id="260144" name="Rectangle 48"/>
          <p:cNvSpPr>
            <a:spLocks noChangeArrowheads="1"/>
          </p:cNvSpPr>
          <p:nvPr/>
        </p:nvSpPr>
        <p:spPr bwMode="auto">
          <a:xfrm flipV="1">
            <a:off x="375138" y="755650"/>
            <a:ext cx="11535508" cy="44450"/>
          </a:xfrm>
          <a:prstGeom prst="rect">
            <a:avLst/>
          </a:prstGeom>
          <a:solidFill>
            <a:srgbClr val="336699"/>
          </a:solidFill>
          <a:ln w="12700">
            <a:solidFill>
              <a:srgbClr val="003399"/>
            </a:solidFill>
            <a:miter lim="800000"/>
            <a:headEnd/>
            <a:tailEnd/>
          </a:ln>
          <a:effectLst/>
        </p:spPr>
        <p:txBody>
          <a:bodyPr wrap="none" anchor="ctr"/>
          <a:lstStyle/>
          <a:p>
            <a:pPr eaLnBrk="0" fontAlgn="base" hangingPunct="0">
              <a:spcBef>
                <a:spcPct val="0"/>
              </a:spcBef>
              <a:spcAft>
                <a:spcPct val="0"/>
              </a:spcAft>
            </a:pPr>
            <a:endParaRPr lang="pt-BR" sz="2000">
              <a:solidFill>
                <a:srgbClr val="000000"/>
              </a:solidFill>
              <a:effectLst>
                <a:outerShdw blurRad="38100" dist="38100" dir="2700000" algn="tl">
                  <a:srgbClr val="000000">
                    <a:alpha val="43137"/>
                  </a:srgbClr>
                </a:outerShdw>
              </a:effectLst>
            </a:endParaRPr>
          </a:p>
        </p:txBody>
      </p:sp>
      <p:sp>
        <p:nvSpPr>
          <p:cNvPr id="260145" name="Rectangle 49"/>
          <p:cNvSpPr>
            <a:spLocks noChangeArrowheads="1"/>
          </p:cNvSpPr>
          <p:nvPr/>
        </p:nvSpPr>
        <p:spPr bwMode="auto">
          <a:xfrm flipV="1">
            <a:off x="2258646" y="6589713"/>
            <a:ext cx="7629770" cy="42862"/>
          </a:xfrm>
          <a:prstGeom prst="rect">
            <a:avLst/>
          </a:prstGeom>
          <a:solidFill>
            <a:srgbClr val="336699"/>
          </a:solidFill>
          <a:ln w="12700">
            <a:solidFill>
              <a:srgbClr val="003399"/>
            </a:solidFill>
            <a:miter lim="800000"/>
            <a:headEnd/>
            <a:tailEnd/>
          </a:ln>
          <a:effectLst/>
        </p:spPr>
        <p:txBody>
          <a:bodyPr wrap="none" anchor="ctr"/>
          <a:lstStyle/>
          <a:p>
            <a:pPr eaLnBrk="0" fontAlgn="base" hangingPunct="0">
              <a:spcBef>
                <a:spcPct val="0"/>
              </a:spcBef>
              <a:spcAft>
                <a:spcPct val="0"/>
              </a:spcAft>
            </a:pPr>
            <a:endParaRPr lang="pt-BR" sz="2000">
              <a:solidFill>
                <a:srgbClr val="000000"/>
              </a:solidFill>
              <a:effectLst>
                <a:outerShdw blurRad="38100" dist="38100" dir="2700000" algn="tl">
                  <a:srgbClr val="000000">
                    <a:alpha val="43137"/>
                  </a:srgbClr>
                </a:outerShdw>
              </a:effectLst>
            </a:endParaRPr>
          </a:p>
        </p:txBody>
      </p:sp>
      <p:pic>
        <p:nvPicPr>
          <p:cNvPr id="260147" name="Picture 51" descr="05"/>
          <p:cNvPicPr>
            <a:picLocks noChangeAspect="1" noChangeArrowheads="1"/>
          </p:cNvPicPr>
          <p:nvPr/>
        </p:nvPicPr>
        <p:blipFill>
          <a:blip r:embed="rId6" cstate="print"/>
          <a:srcRect l="41345" t="13425" r="42352" b="60144"/>
          <a:stretch>
            <a:fillRect/>
          </a:stretch>
        </p:blipFill>
        <p:spPr bwMode="auto">
          <a:xfrm>
            <a:off x="412263" y="153989"/>
            <a:ext cx="595922" cy="554037"/>
          </a:xfrm>
          <a:prstGeom prst="rect">
            <a:avLst/>
          </a:prstGeom>
          <a:noFill/>
        </p:spPr>
      </p:pic>
      <p:sp>
        <p:nvSpPr>
          <p:cNvPr id="260150" name="Rectangle 54"/>
          <p:cNvSpPr>
            <a:spLocks noChangeArrowheads="1"/>
          </p:cNvSpPr>
          <p:nvPr/>
        </p:nvSpPr>
        <p:spPr bwMode="auto">
          <a:xfrm>
            <a:off x="1" y="-14287"/>
            <a:ext cx="12191999" cy="1014413"/>
          </a:xfrm>
          <a:prstGeom prst="rect">
            <a:avLst/>
          </a:prstGeom>
          <a:noFill/>
          <a:ln w="9525">
            <a:noFill/>
            <a:miter lim="800000"/>
            <a:headEnd/>
            <a:tailEnd/>
          </a:ln>
          <a:effectLst/>
        </p:spPr>
        <p:txBody>
          <a:bodyPr lIns="91430" tIns="45714" rIns="91430" bIns="45714" anchor="ctr"/>
          <a:lstStyle/>
          <a:p>
            <a:pPr algn="ctr" eaLnBrk="0" fontAlgn="base" hangingPunct="0">
              <a:spcBef>
                <a:spcPct val="0"/>
              </a:spcBef>
              <a:spcAft>
                <a:spcPct val="0"/>
              </a:spcAft>
            </a:pPr>
            <a:r>
              <a:rPr lang="de-DE" sz="2400" b="1" dirty="0">
                <a:solidFill>
                  <a:srgbClr val="1C1C1C"/>
                </a:solidFill>
                <a:latin typeface="Times New Roman" panose="02020603050405020304" pitchFamily="18" charset="0"/>
                <a:cs typeface="Times New Roman" panose="02020603050405020304" pitchFamily="18" charset="0"/>
              </a:rPr>
              <a:t>Results and Discussions </a:t>
            </a:r>
          </a:p>
        </p:txBody>
      </p:sp>
      <p:sp>
        <p:nvSpPr>
          <p:cNvPr id="13" name="CaixaDeTexto 12"/>
          <p:cNvSpPr txBox="1"/>
          <p:nvPr userDrawn="1"/>
        </p:nvSpPr>
        <p:spPr>
          <a:xfrm>
            <a:off x="3038903" y="6605517"/>
            <a:ext cx="6114197" cy="246221"/>
          </a:xfrm>
          <a:prstGeom prst="rect">
            <a:avLst/>
          </a:prstGeom>
          <a:noFill/>
        </p:spPr>
        <p:txBody>
          <a:bodyPr wrap="square" rtlCol="0">
            <a:spAutoFit/>
          </a:bodyPr>
          <a:lstStyle/>
          <a:p>
            <a:pPr eaLnBrk="0" fontAlgn="base" hangingPunct="0">
              <a:spcBef>
                <a:spcPct val="0"/>
              </a:spcBef>
              <a:spcAft>
                <a:spcPct val="0"/>
              </a:spcAft>
            </a:pPr>
            <a:r>
              <a:rPr lang="de-CH" sz="1000" dirty="0">
                <a:solidFill>
                  <a:srgbClr val="1C1C1C"/>
                </a:solidFill>
              </a:rPr>
              <a:t>28.07.2022 		 Lucas Manassés     Slide </a:t>
            </a:r>
            <a:fld id="{9E1AC5DA-76B6-401D-89C2-1AE970AEE2D1}" type="slidenum">
              <a:rPr lang="de-CH" sz="1000">
                <a:solidFill>
                  <a:srgbClr val="1C1C1C"/>
                </a:solidFill>
              </a:rPr>
              <a:pPr eaLnBrk="0" fontAlgn="base" hangingPunct="0">
                <a:spcBef>
                  <a:spcPct val="0"/>
                </a:spcBef>
                <a:spcAft>
                  <a:spcPct val="0"/>
                </a:spcAft>
              </a:pPr>
              <a:t>‹#›</a:t>
            </a:fld>
            <a:r>
              <a:rPr lang="de-CH" sz="1000" dirty="0">
                <a:solidFill>
                  <a:srgbClr val="1C1C1C"/>
                </a:solidFill>
              </a:rPr>
              <a:t> de 4</a:t>
            </a:r>
            <a:r>
              <a:rPr lang="en-DE" sz="1000" dirty="0">
                <a:solidFill>
                  <a:srgbClr val="1C1C1C"/>
                </a:solidFill>
              </a:rPr>
              <a:t>9</a:t>
            </a:r>
            <a:endParaRPr lang="de-DE" sz="1000" dirty="0">
              <a:solidFill>
                <a:srgbClr val="1C1C1C"/>
              </a:solidFill>
            </a:endParaRPr>
          </a:p>
        </p:txBody>
      </p:sp>
      <p:pic>
        <p:nvPicPr>
          <p:cNvPr id="15" name="Imagem 14"/>
          <p:cNvPicPr>
            <a:picLocks noChangeAspect="1"/>
          </p:cNvPicPr>
          <p:nvPr userDrawn="1"/>
        </p:nvPicPr>
        <p:blipFill>
          <a:blip r:embed="rId7"/>
          <a:stretch>
            <a:fillRect/>
          </a:stretch>
        </p:blipFill>
        <p:spPr>
          <a:xfrm rot="5400000">
            <a:off x="10952816" y="-240163"/>
            <a:ext cx="558734" cy="1356926"/>
          </a:xfrm>
          <a:prstGeom prst="rect">
            <a:avLst/>
          </a:prstGeom>
        </p:spPr>
      </p:pic>
      <p:pic>
        <p:nvPicPr>
          <p:cNvPr id="12" name="Grafik 1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052754" y="160307"/>
            <a:ext cx="1367088" cy="540000"/>
          </a:xfrm>
          <a:prstGeom prst="rect">
            <a:avLst/>
          </a:prstGeom>
        </p:spPr>
      </p:pic>
    </p:spTree>
    <p:extLst>
      <p:ext uri="{BB962C8B-B14F-4D97-AF65-F5344CB8AC3E}">
        <p14:creationId xmlns:p14="http://schemas.microsoft.com/office/powerpoint/2010/main" val="3370535941"/>
      </p:ext>
    </p:extLst>
  </p:cSld>
  <p:clrMap bg1="lt1" tx1="dk1" bg2="lt2" tx2="dk2" accent1="accent1" accent2="accent2" accent3="accent3" accent4="accent4" accent5="accent5" accent6="accent6" hlink="hlink" folHlink="folHlink"/>
  <p:sldLayoutIdLst>
    <p:sldLayoutId id="2147483684" r:id="rId1"/>
  </p:sldLayoutIdLst>
  <p:hf sldNum="0" hdr="0" dt="0"/>
  <p:txStyles>
    <p:titleStyle>
      <a:lvl1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5pPr>
      <a:lvl6pPr marL="4572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6pPr>
      <a:lvl7pPr marL="9144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7pPr>
      <a:lvl8pPr marL="13716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8pPr>
      <a:lvl9pPr marL="18288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9pPr>
    </p:titleStyle>
    <p:bodyStyle>
      <a:lvl1pPr algn="l" rtl="0" eaLnBrk="0" fontAlgn="base" hangingPunct="0">
        <a:spcBef>
          <a:spcPct val="35000"/>
        </a:spcBef>
        <a:spcAft>
          <a:spcPct val="0"/>
        </a:spcAft>
        <a:defRPr sz="2400">
          <a:solidFill>
            <a:schemeClr val="tx1"/>
          </a:solidFill>
          <a:latin typeface="+mn-lt"/>
          <a:ea typeface="+mn-ea"/>
          <a:cs typeface="+mn-cs"/>
        </a:defRPr>
      </a:lvl1pPr>
      <a:lvl2pPr marL="439738" indent="-263525" algn="l" rtl="0" eaLnBrk="0" fontAlgn="base" hangingPunct="0">
        <a:spcBef>
          <a:spcPct val="20000"/>
        </a:spcBef>
        <a:spcAft>
          <a:spcPct val="0"/>
        </a:spcAft>
        <a:buClr>
          <a:srgbClr val="336699"/>
        </a:buClr>
        <a:buSzPct val="120000"/>
        <a:buChar char="•"/>
        <a:defRPr sz="2200">
          <a:solidFill>
            <a:schemeClr val="tx1"/>
          </a:solidFill>
          <a:latin typeface="+mn-lt"/>
        </a:defRPr>
      </a:lvl2pPr>
      <a:lvl3pPr marL="969963" indent="-354013" algn="l" rtl="0" eaLnBrk="0" fontAlgn="base" hangingPunct="0">
        <a:spcBef>
          <a:spcPct val="20000"/>
        </a:spcBef>
        <a:spcAft>
          <a:spcPct val="0"/>
        </a:spcAft>
        <a:buClr>
          <a:schemeClr val="tx1"/>
        </a:buClr>
        <a:buChar char="–"/>
        <a:defRPr sz="2000">
          <a:solidFill>
            <a:schemeClr val="tx1"/>
          </a:solidFill>
          <a:latin typeface="+mn-lt"/>
        </a:defRPr>
      </a:lvl3pPr>
      <a:lvl4pPr marL="1409700" indent="-263525" algn="l" rtl="0" eaLnBrk="0" fontAlgn="base" hangingPunct="0">
        <a:spcBef>
          <a:spcPct val="20000"/>
        </a:spcBef>
        <a:spcAft>
          <a:spcPct val="0"/>
        </a:spcAft>
        <a:buClr>
          <a:srgbClr val="0099CC"/>
        </a:buClr>
        <a:buFont typeface="Wingdings" pitchFamily="2" charset="2"/>
        <a:defRPr sz="2000">
          <a:solidFill>
            <a:schemeClr val="tx1"/>
          </a:solidFill>
          <a:latin typeface="Times New Roman" pitchFamily="18" charset="0"/>
        </a:defRPr>
      </a:lvl4pPr>
      <a:lvl5pPr marL="1758950" indent="-173038" algn="l" rtl="0" eaLnBrk="0" fontAlgn="base" hangingPunct="0">
        <a:spcBef>
          <a:spcPct val="20000"/>
        </a:spcBef>
        <a:spcAft>
          <a:spcPct val="0"/>
        </a:spcAft>
        <a:defRPr sz="2000" i="1">
          <a:solidFill>
            <a:schemeClr val="tx1"/>
          </a:solidFill>
          <a:latin typeface="Times New Roman" pitchFamily="18" charset="0"/>
        </a:defRPr>
      </a:lvl5pPr>
      <a:lvl6pPr marL="2216150" indent="-173038" algn="l" rtl="0" eaLnBrk="0" fontAlgn="base" hangingPunct="0">
        <a:spcBef>
          <a:spcPct val="20000"/>
        </a:spcBef>
        <a:spcAft>
          <a:spcPct val="0"/>
        </a:spcAft>
        <a:defRPr sz="2000" i="1">
          <a:solidFill>
            <a:schemeClr val="tx1"/>
          </a:solidFill>
          <a:latin typeface="Times New Roman" pitchFamily="18" charset="0"/>
        </a:defRPr>
      </a:lvl6pPr>
      <a:lvl7pPr marL="2673350" indent="-173038" algn="l" rtl="0" eaLnBrk="0" fontAlgn="base" hangingPunct="0">
        <a:spcBef>
          <a:spcPct val="20000"/>
        </a:spcBef>
        <a:spcAft>
          <a:spcPct val="0"/>
        </a:spcAft>
        <a:defRPr sz="2000" i="1">
          <a:solidFill>
            <a:schemeClr val="tx1"/>
          </a:solidFill>
          <a:latin typeface="Times New Roman" pitchFamily="18" charset="0"/>
        </a:defRPr>
      </a:lvl7pPr>
      <a:lvl8pPr marL="3130550" indent="-173038" algn="l" rtl="0" eaLnBrk="0" fontAlgn="base" hangingPunct="0">
        <a:spcBef>
          <a:spcPct val="20000"/>
        </a:spcBef>
        <a:spcAft>
          <a:spcPct val="0"/>
        </a:spcAft>
        <a:defRPr sz="2000" i="1">
          <a:solidFill>
            <a:schemeClr val="tx1"/>
          </a:solidFill>
          <a:latin typeface="Times New Roman" pitchFamily="18" charset="0"/>
        </a:defRPr>
      </a:lvl8pPr>
      <a:lvl9pPr marL="3587750" indent="-173038" algn="l" rtl="0" eaLnBrk="0" fontAlgn="base" hangingPunct="0">
        <a:spcBef>
          <a:spcPct val="20000"/>
        </a:spcBef>
        <a:spcAft>
          <a:spcPct val="0"/>
        </a:spcAft>
        <a:defRPr sz="2000" i="1">
          <a:solidFill>
            <a:schemeClr val="tx1"/>
          </a:solidFill>
          <a:latin typeface="Times New Roman" pitchFamily="18" charset="0"/>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userDrawn="1">
            <p:custDataLst>
              <p:tags r:id="rId3"/>
            </p:custDataLst>
            <p:extLst>
              <p:ext uri="{D42A27DB-BD31-4B8C-83A1-F6EECF244321}">
                <p14:modId xmlns:p14="http://schemas.microsoft.com/office/powerpoint/2010/main" val="406010250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4" imgH="333" progId="TCLayout.ActiveDocument.1">
                  <p:embed/>
                </p:oleObj>
              </mc:Choice>
              <mc:Fallback>
                <p:oleObj name="think-cell Folie" r:id="rId4" imgW="364" imgH="3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0141" name="Text Box 45"/>
          <p:cNvSpPr txBox="1">
            <a:spLocks noChangeArrowheads="1"/>
          </p:cNvSpPr>
          <p:nvPr/>
        </p:nvSpPr>
        <p:spPr bwMode="auto">
          <a:xfrm>
            <a:off x="9818078" y="476251"/>
            <a:ext cx="184731" cy="523220"/>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pPr>
            <a:endParaRPr lang="de-CH" sz="2800">
              <a:solidFill>
                <a:srgbClr val="000000"/>
              </a:solidFill>
              <a:latin typeface="Times New Roman" pitchFamily="18" charset="0"/>
            </a:endParaRPr>
          </a:p>
        </p:txBody>
      </p:sp>
      <p:sp>
        <p:nvSpPr>
          <p:cNvPr id="260142" name="Text Box 46"/>
          <p:cNvSpPr txBox="1">
            <a:spLocks noChangeArrowheads="1"/>
          </p:cNvSpPr>
          <p:nvPr/>
        </p:nvSpPr>
        <p:spPr bwMode="auto">
          <a:xfrm>
            <a:off x="9896232" y="6251576"/>
            <a:ext cx="1370888" cy="527067"/>
          </a:xfrm>
          <a:prstGeom prst="rect">
            <a:avLst/>
          </a:prstGeom>
          <a:noFill/>
          <a:ln w="9525">
            <a:noFill/>
            <a:miter lim="800000"/>
            <a:headEnd/>
            <a:tailEnd/>
          </a:ln>
          <a:effectLst/>
        </p:spPr>
        <p:txBody>
          <a:bodyPr wrap="none">
            <a:spAutoFit/>
          </a:bodyPr>
          <a:lstStyle/>
          <a:p>
            <a:pPr fontAlgn="base">
              <a:lnSpc>
                <a:spcPct val="115000"/>
              </a:lnSpc>
              <a:spcBef>
                <a:spcPct val="0"/>
              </a:spcBef>
              <a:spcAft>
                <a:spcPct val="0"/>
              </a:spcAft>
            </a:pPr>
            <a:r>
              <a:rPr lang="de-CH" sz="1500" b="1" i="1">
                <a:solidFill>
                  <a:srgbClr val="5F5F5F"/>
                </a:solidFill>
                <a:latin typeface="Franklin Gothic Heavy" pitchFamily="34" charset="0"/>
              </a:rPr>
              <a:t>EMC</a:t>
            </a:r>
          </a:p>
          <a:p>
            <a:pPr fontAlgn="base">
              <a:lnSpc>
                <a:spcPct val="110000"/>
              </a:lnSpc>
              <a:spcBef>
                <a:spcPct val="0"/>
              </a:spcBef>
              <a:spcAft>
                <a:spcPct val="0"/>
              </a:spcAft>
            </a:pPr>
            <a:r>
              <a:rPr lang="de-CH" sz="500" b="1">
                <a:solidFill>
                  <a:srgbClr val="5F5F5F"/>
                </a:solidFill>
              </a:rPr>
              <a:t>Departamento de Engenharia Mecânica</a:t>
            </a:r>
          </a:p>
          <a:p>
            <a:pPr fontAlgn="base">
              <a:lnSpc>
                <a:spcPct val="110000"/>
              </a:lnSpc>
              <a:spcBef>
                <a:spcPct val="0"/>
              </a:spcBef>
              <a:spcAft>
                <a:spcPct val="0"/>
              </a:spcAft>
            </a:pPr>
            <a:endParaRPr lang="de-DE" sz="500" b="1">
              <a:solidFill>
                <a:srgbClr val="5F5F5F"/>
              </a:solidFill>
            </a:endParaRPr>
          </a:p>
        </p:txBody>
      </p:sp>
      <p:sp>
        <p:nvSpPr>
          <p:cNvPr id="260143" name="Text Box 47"/>
          <p:cNvSpPr txBox="1">
            <a:spLocks noChangeArrowheads="1"/>
          </p:cNvSpPr>
          <p:nvPr/>
        </p:nvSpPr>
        <p:spPr bwMode="auto">
          <a:xfrm>
            <a:off x="566616" y="6253164"/>
            <a:ext cx="1382110" cy="527067"/>
          </a:xfrm>
          <a:prstGeom prst="rect">
            <a:avLst/>
          </a:prstGeom>
          <a:noFill/>
          <a:ln w="9525">
            <a:noFill/>
            <a:miter lim="800000"/>
            <a:headEnd/>
            <a:tailEnd/>
          </a:ln>
          <a:effectLst/>
        </p:spPr>
        <p:txBody>
          <a:bodyPr wrap="none">
            <a:spAutoFit/>
          </a:bodyPr>
          <a:lstStyle/>
          <a:p>
            <a:pPr fontAlgn="base">
              <a:lnSpc>
                <a:spcPct val="115000"/>
              </a:lnSpc>
              <a:spcBef>
                <a:spcPct val="0"/>
              </a:spcBef>
              <a:spcAft>
                <a:spcPct val="0"/>
              </a:spcAft>
            </a:pPr>
            <a:r>
              <a:rPr lang="de-CH" sz="1500" b="1" i="1">
                <a:solidFill>
                  <a:srgbClr val="5F5F5F"/>
                </a:solidFill>
                <a:latin typeface="Franklin Gothic Heavy" pitchFamily="34" charset="0"/>
              </a:rPr>
              <a:t>UFSC</a:t>
            </a:r>
          </a:p>
          <a:p>
            <a:pPr fontAlgn="base">
              <a:lnSpc>
                <a:spcPct val="110000"/>
              </a:lnSpc>
              <a:spcBef>
                <a:spcPct val="0"/>
              </a:spcBef>
              <a:spcAft>
                <a:spcPct val="0"/>
              </a:spcAft>
            </a:pPr>
            <a:r>
              <a:rPr lang="de-CH" sz="500" b="1">
                <a:solidFill>
                  <a:srgbClr val="5F5F5F"/>
                </a:solidFill>
              </a:rPr>
              <a:t>Universidade Federal de Santa Catarina</a:t>
            </a:r>
          </a:p>
          <a:p>
            <a:pPr fontAlgn="base">
              <a:lnSpc>
                <a:spcPct val="110000"/>
              </a:lnSpc>
              <a:spcBef>
                <a:spcPct val="0"/>
              </a:spcBef>
              <a:spcAft>
                <a:spcPct val="0"/>
              </a:spcAft>
            </a:pPr>
            <a:endParaRPr lang="de-DE" sz="500" b="1">
              <a:solidFill>
                <a:srgbClr val="5F5F5F"/>
              </a:solidFill>
            </a:endParaRPr>
          </a:p>
        </p:txBody>
      </p:sp>
      <p:sp>
        <p:nvSpPr>
          <p:cNvPr id="260144" name="Rectangle 48"/>
          <p:cNvSpPr>
            <a:spLocks noChangeArrowheads="1"/>
          </p:cNvSpPr>
          <p:nvPr/>
        </p:nvSpPr>
        <p:spPr bwMode="auto">
          <a:xfrm flipV="1">
            <a:off x="375138" y="755650"/>
            <a:ext cx="11535508" cy="44450"/>
          </a:xfrm>
          <a:prstGeom prst="rect">
            <a:avLst/>
          </a:prstGeom>
          <a:solidFill>
            <a:srgbClr val="336699"/>
          </a:solidFill>
          <a:ln w="12700">
            <a:solidFill>
              <a:srgbClr val="003399"/>
            </a:solidFill>
            <a:miter lim="800000"/>
            <a:headEnd/>
            <a:tailEnd/>
          </a:ln>
          <a:effectLst/>
        </p:spPr>
        <p:txBody>
          <a:bodyPr wrap="none" anchor="ctr"/>
          <a:lstStyle/>
          <a:p>
            <a:pPr eaLnBrk="0" fontAlgn="base" hangingPunct="0">
              <a:spcBef>
                <a:spcPct val="0"/>
              </a:spcBef>
              <a:spcAft>
                <a:spcPct val="0"/>
              </a:spcAft>
            </a:pPr>
            <a:endParaRPr lang="pt-BR" sz="2000">
              <a:solidFill>
                <a:srgbClr val="000000"/>
              </a:solidFill>
              <a:effectLst>
                <a:outerShdw blurRad="38100" dist="38100" dir="2700000" algn="tl">
                  <a:srgbClr val="000000">
                    <a:alpha val="43137"/>
                  </a:srgbClr>
                </a:outerShdw>
              </a:effectLst>
            </a:endParaRPr>
          </a:p>
        </p:txBody>
      </p:sp>
      <p:sp>
        <p:nvSpPr>
          <p:cNvPr id="260145" name="Rectangle 49"/>
          <p:cNvSpPr>
            <a:spLocks noChangeArrowheads="1"/>
          </p:cNvSpPr>
          <p:nvPr/>
        </p:nvSpPr>
        <p:spPr bwMode="auto">
          <a:xfrm flipV="1">
            <a:off x="2258646" y="6589713"/>
            <a:ext cx="7629770" cy="42862"/>
          </a:xfrm>
          <a:prstGeom prst="rect">
            <a:avLst/>
          </a:prstGeom>
          <a:solidFill>
            <a:srgbClr val="336699"/>
          </a:solidFill>
          <a:ln w="12700">
            <a:solidFill>
              <a:srgbClr val="003399"/>
            </a:solidFill>
            <a:miter lim="800000"/>
            <a:headEnd/>
            <a:tailEnd/>
          </a:ln>
          <a:effectLst/>
        </p:spPr>
        <p:txBody>
          <a:bodyPr wrap="none" anchor="ctr"/>
          <a:lstStyle/>
          <a:p>
            <a:pPr eaLnBrk="0" fontAlgn="base" hangingPunct="0">
              <a:spcBef>
                <a:spcPct val="0"/>
              </a:spcBef>
              <a:spcAft>
                <a:spcPct val="0"/>
              </a:spcAft>
            </a:pPr>
            <a:endParaRPr lang="pt-BR" sz="2000">
              <a:solidFill>
                <a:srgbClr val="000000"/>
              </a:solidFill>
              <a:effectLst>
                <a:outerShdw blurRad="38100" dist="38100" dir="2700000" algn="tl">
                  <a:srgbClr val="000000">
                    <a:alpha val="43137"/>
                  </a:srgbClr>
                </a:outerShdw>
              </a:effectLst>
            </a:endParaRPr>
          </a:p>
        </p:txBody>
      </p:sp>
      <p:pic>
        <p:nvPicPr>
          <p:cNvPr id="260147" name="Picture 51" descr="05"/>
          <p:cNvPicPr>
            <a:picLocks noChangeAspect="1" noChangeArrowheads="1"/>
          </p:cNvPicPr>
          <p:nvPr/>
        </p:nvPicPr>
        <p:blipFill>
          <a:blip r:embed="rId6" cstate="print"/>
          <a:srcRect l="41345" t="13425" r="42352" b="60144"/>
          <a:stretch>
            <a:fillRect/>
          </a:stretch>
        </p:blipFill>
        <p:spPr bwMode="auto">
          <a:xfrm>
            <a:off x="412263" y="153989"/>
            <a:ext cx="595922" cy="554037"/>
          </a:xfrm>
          <a:prstGeom prst="rect">
            <a:avLst/>
          </a:prstGeom>
          <a:noFill/>
        </p:spPr>
      </p:pic>
      <p:sp>
        <p:nvSpPr>
          <p:cNvPr id="260150" name="Rectangle 54"/>
          <p:cNvSpPr>
            <a:spLocks noChangeArrowheads="1"/>
          </p:cNvSpPr>
          <p:nvPr/>
        </p:nvSpPr>
        <p:spPr bwMode="auto">
          <a:xfrm>
            <a:off x="1" y="-14287"/>
            <a:ext cx="10553719" cy="1014413"/>
          </a:xfrm>
          <a:prstGeom prst="rect">
            <a:avLst/>
          </a:prstGeom>
          <a:noFill/>
          <a:ln w="9525">
            <a:noFill/>
            <a:miter lim="800000"/>
            <a:headEnd/>
            <a:tailEnd/>
          </a:ln>
          <a:effectLst/>
        </p:spPr>
        <p:txBody>
          <a:bodyPr lIns="91430" tIns="45714" rIns="91430" bIns="45714" anchor="ctr"/>
          <a:lstStyle/>
          <a:p>
            <a:pPr algn="ctr" eaLnBrk="0" fontAlgn="base" hangingPunct="0">
              <a:spcBef>
                <a:spcPct val="0"/>
              </a:spcBef>
              <a:spcAft>
                <a:spcPct val="0"/>
              </a:spcAft>
            </a:pPr>
            <a:r>
              <a:rPr lang="en-US" sz="2400" b="1" dirty="0">
                <a:solidFill>
                  <a:srgbClr val="1C1C1C"/>
                </a:solidFill>
                <a:latin typeface="Times New Roman" panose="02020603050405020304" pitchFamily="18" charset="0"/>
                <a:cs typeface="Times New Roman" panose="02020603050405020304" pitchFamily="18" charset="0"/>
              </a:rPr>
              <a:t>Conclusions and Suggestions for Future Works</a:t>
            </a:r>
          </a:p>
        </p:txBody>
      </p:sp>
      <p:sp>
        <p:nvSpPr>
          <p:cNvPr id="13" name="CaixaDeTexto 12"/>
          <p:cNvSpPr txBox="1"/>
          <p:nvPr userDrawn="1"/>
        </p:nvSpPr>
        <p:spPr>
          <a:xfrm>
            <a:off x="3038903" y="6605517"/>
            <a:ext cx="6114197" cy="246221"/>
          </a:xfrm>
          <a:prstGeom prst="rect">
            <a:avLst/>
          </a:prstGeom>
          <a:noFill/>
        </p:spPr>
        <p:txBody>
          <a:bodyPr wrap="square" rtlCol="0">
            <a:spAutoFit/>
          </a:bodyPr>
          <a:lstStyle/>
          <a:p>
            <a:pPr eaLnBrk="0" fontAlgn="base" hangingPunct="0">
              <a:spcBef>
                <a:spcPct val="0"/>
              </a:spcBef>
              <a:spcAft>
                <a:spcPct val="0"/>
              </a:spcAft>
            </a:pPr>
            <a:r>
              <a:rPr lang="de-CH" sz="1000" dirty="0">
                <a:solidFill>
                  <a:srgbClr val="1C1C1C"/>
                </a:solidFill>
              </a:rPr>
              <a:t>28.07.2022 		 Lucas Manassés     Slide </a:t>
            </a:r>
            <a:fld id="{9E1AC5DA-76B6-401D-89C2-1AE970AEE2D1}" type="slidenum">
              <a:rPr lang="de-CH" sz="1000">
                <a:solidFill>
                  <a:srgbClr val="1C1C1C"/>
                </a:solidFill>
              </a:rPr>
              <a:pPr eaLnBrk="0" fontAlgn="base" hangingPunct="0">
                <a:spcBef>
                  <a:spcPct val="0"/>
                </a:spcBef>
                <a:spcAft>
                  <a:spcPct val="0"/>
                </a:spcAft>
              </a:pPr>
              <a:t>‹#›</a:t>
            </a:fld>
            <a:r>
              <a:rPr lang="de-CH" sz="1000" dirty="0">
                <a:solidFill>
                  <a:srgbClr val="1C1C1C"/>
                </a:solidFill>
              </a:rPr>
              <a:t> de 4</a:t>
            </a:r>
            <a:r>
              <a:rPr lang="en-DE" sz="1000" dirty="0">
                <a:solidFill>
                  <a:srgbClr val="1C1C1C"/>
                </a:solidFill>
              </a:rPr>
              <a:t>9</a:t>
            </a:r>
            <a:endParaRPr lang="de-DE" sz="1000" dirty="0">
              <a:solidFill>
                <a:srgbClr val="1C1C1C"/>
              </a:solidFill>
            </a:endParaRPr>
          </a:p>
        </p:txBody>
      </p:sp>
      <p:pic>
        <p:nvPicPr>
          <p:cNvPr id="15" name="Imagem 14"/>
          <p:cNvPicPr>
            <a:picLocks noChangeAspect="1"/>
          </p:cNvPicPr>
          <p:nvPr userDrawn="1"/>
        </p:nvPicPr>
        <p:blipFill>
          <a:blip r:embed="rId7"/>
          <a:stretch>
            <a:fillRect/>
          </a:stretch>
        </p:blipFill>
        <p:spPr>
          <a:xfrm rot="5400000">
            <a:off x="10952816" y="-240163"/>
            <a:ext cx="558734" cy="1356926"/>
          </a:xfrm>
          <a:prstGeom prst="rect">
            <a:avLst/>
          </a:prstGeom>
        </p:spPr>
      </p:pic>
      <p:pic>
        <p:nvPicPr>
          <p:cNvPr id="12" name="Grafik 1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052754" y="160307"/>
            <a:ext cx="1367088" cy="540000"/>
          </a:xfrm>
          <a:prstGeom prst="rect">
            <a:avLst/>
          </a:prstGeom>
        </p:spPr>
      </p:pic>
    </p:spTree>
    <p:extLst>
      <p:ext uri="{BB962C8B-B14F-4D97-AF65-F5344CB8AC3E}">
        <p14:creationId xmlns:p14="http://schemas.microsoft.com/office/powerpoint/2010/main" val="991155177"/>
      </p:ext>
    </p:extLst>
  </p:cSld>
  <p:clrMap bg1="lt1" tx1="dk1" bg2="lt2" tx2="dk2" accent1="accent1" accent2="accent2" accent3="accent3" accent4="accent4" accent5="accent5" accent6="accent6" hlink="hlink" folHlink="folHlink"/>
  <p:sldLayoutIdLst>
    <p:sldLayoutId id="2147483678" r:id="rId1"/>
  </p:sldLayoutIdLst>
  <p:hf sldNum="0" hdr="0" dt="0"/>
  <p:txStyles>
    <p:titleStyle>
      <a:lvl1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5pPr>
      <a:lvl6pPr marL="4572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6pPr>
      <a:lvl7pPr marL="9144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7pPr>
      <a:lvl8pPr marL="13716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8pPr>
      <a:lvl9pPr marL="18288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9pPr>
    </p:titleStyle>
    <p:bodyStyle>
      <a:lvl1pPr algn="l" rtl="0" eaLnBrk="0" fontAlgn="base" hangingPunct="0">
        <a:spcBef>
          <a:spcPct val="35000"/>
        </a:spcBef>
        <a:spcAft>
          <a:spcPct val="0"/>
        </a:spcAft>
        <a:defRPr sz="2400">
          <a:solidFill>
            <a:schemeClr val="tx1"/>
          </a:solidFill>
          <a:latin typeface="+mn-lt"/>
          <a:ea typeface="+mn-ea"/>
          <a:cs typeface="+mn-cs"/>
        </a:defRPr>
      </a:lvl1pPr>
      <a:lvl2pPr marL="439738" indent="-263525" algn="l" rtl="0" eaLnBrk="0" fontAlgn="base" hangingPunct="0">
        <a:spcBef>
          <a:spcPct val="20000"/>
        </a:spcBef>
        <a:spcAft>
          <a:spcPct val="0"/>
        </a:spcAft>
        <a:buClr>
          <a:srgbClr val="336699"/>
        </a:buClr>
        <a:buSzPct val="120000"/>
        <a:buChar char="•"/>
        <a:defRPr sz="2200">
          <a:solidFill>
            <a:schemeClr val="tx1"/>
          </a:solidFill>
          <a:latin typeface="+mn-lt"/>
        </a:defRPr>
      </a:lvl2pPr>
      <a:lvl3pPr marL="969963" indent="-354013" algn="l" rtl="0" eaLnBrk="0" fontAlgn="base" hangingPunct="0">
        <a:spcBef>
          <a:spcPct val="20000"/>
        </a:spcBef>
        <a:spcAft>
          <a:spcPct val="0"/>
        </a:spcAft>
        <a:buClr>
          <a:schemeClr val="tx1"/>
        </a:buClr>
        <a:buChar char="–"/>
        <a:defRPr sz="2000">
          <a:solidFill>
            <a:schemeClr val="tx1"/>
          </a:solidFill>
          <a:latin typeface="+mn-lt"/>
        </a:defRPr>
      </a:lvl3pPr>
      <a:lvl4pPr marL="1409700" indent="-263525" algn="l" rtl="0" eaLnBrk="0" fontAlgn="base" hangingPunct="0">
        <a:spcBef>
          <a:spcPct val="20000"/>
        </a:spcBef>
        <a:spcAft>
          <a:spcPct val="0"/>
        </a:spcAft>
        <a:buClr>
          <a:srgbClr val="0099CC"/>
        </a:buClr>
        <a:buFont typeface="Wingdings" pitchFamily="2" charset="2"/>
        <a:defRPr sz="2000">
          <a:solidFill>
            <a:schemeClr val="tx1"/>
          </a:solidFill>
          <a:latin typeface="Times New Roman" pitchFamily="18" charset="0"/>
        </a:defRPr>
      </a:lvl4pPr>
      <a:lvl5pPr marL="1758950" indent="-173038" algn="l" rtl="0" eaLnBrk="0" fontAlgn="base" hangingPunct="0">
        <a:spcBef>
          <a:spcPct val="20000"/>
        </a:spcBef>
        <a:spcAft>
          <a:spcPct val="0"/>
        </a:spcAft>
        <a:defRPr sz="2000" i="1">
          <a:solidFill>
            <a:schemeClr val="tx1"/>
          </a:solidFill>
          <a:latin typeface="Times New Roman" pitchFamily="18" charset="0"/>
        </a:defRPr>
      </a:lvl5pPr>
      <a:lvl6pPr marL="2216150" indent="-173038" algn="l" rtl="0" eaLnBrk="0" fontAlgn="base" hangingPunct="0">
        <a:spcBef>
          <a:spcPct val="20000"/>
        </a:spcBef>
        <a:spcAft>
          <a:spcPct val="0"/>
        </a:spcAft>
        <a:defRPr sz="2000" i="1">
          <a:solidFill>
            <a:schemeClr val="tx1"/>
          </a:solidFill>
          <a:latin typeface="Times New Roman" pitchFamily="18" charset="0"/>
        </a:defRPr>
      </a:lvl6pPr>
      <a:lvl7pPr marL="2673350" indent="-173038" algn="l" rtl="0" eaLnBrk="0" fontAlgn="base" hangingPunct="0">
        <a:spcBef>
          <a:spcPct val="20000"/>
        </a:spcBef>
        <a:spcAft>
          <a:spcPct val="0"/>
        </a:spcAft>
        <a:defRPr sz="2000" i="1">
          <a:solidFill>
            <a:schemeClr val="tx1"/>
          </a:solidFill>
          <a:latin typeface="Times New Roman" pitchFamily="18" charset="0"/>
        </a:defRPr>
      </a:lvl7pPr>
      <a:lvl8pPr marL="3130550" indent="-173038" algn="l" rtl="0" eaLnBrk="0" fontAlgn="base" hangingPunct="0">
        <a:spcBef>
          <a:spcPct val="20000"/>
        </a:spcBef>
        <a:spcAft>
          <a:spcPct val="0"/>
        </a:spcAft>
        <a:defRPr sz="2000" i="1">
          <a:solidFill>
            <a:schemeClr val="tx1"/>
          </a:solidFill>
          <a:latin typeface="Times New Roman" pitchFamily="18" charset="0"/>
        </a:defRPr>
      </a:lvl8pPr>
      <a:lvl9pPr marL="3587750" indent="-173038" algn="l" rtl="0" eaLnBrk="0" fontAlgn="base" hangingPunct="0">
        <a:spcBef>
          <a:spcPct val="20000"/>
        </a:spcBef>
        <a:spcAft>
          <a:spcPct val="0"/>
        </a:spcAft>
        <a:defRPr sz="2000" i="1">
          <a:solidFill>
            <a:schemeClr val="tx1"/>
          </a:solidFill>
          <a:latin typeface="Times New Roman" pitchFamily="18" charset="0"/>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4" name="Objekt 3" hidden="1"/>
          <p:cNvGraphicFramePr>
            <a:graphicFrameLocks noChangeAspect="1"/>
          </p:cNvGraphicFramePr>
          <p:nvPr userDrawn="1">
            <p:custDataLst>
              <p:tags r:id="rId3"/>
            </p:custDataLst>
            <p:extLst>
              <p:ext uri="{D42A27DB-BD31-4B8C-83A1-F6EECF244321}">
                <p14:modId xmlns:p14="http://schemas.microsoft.com/office/powerpoint/2010/main" val="293070810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4" imgH="333" progId="TCLayout.ActiveDocument.1">
                  <p:embed/>
                </p:oleObj>
              </mc:Choice>
              <mc:Fallback>
                <p:oleObj name="think-cell Folie" r:id="rId4" imgW="364" imgH="3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60141" name="Text Box 45"/>
          <p:cNvSpPr txBox="1">
            <a:spLocks noChangeArrowheads="1"/>
          </p:cNvSpPr>
          <p:nvPr/>
        </p:nvSpPr>
        <p:spPr bwMode="auto">
          <a:xfrm>
            <a:off x="9818078" y="476251"/>
            <a:ext cx="184731" cy="523220"/>
          </a:xfrm>
          <a:prstGeom prst="rect">
            <a:avLst/>
          </a:prstGeom>
          <a:noFill/>
          <a:ln w="12700">
            <a:noFill/>
            <a:miter lim="800000"/>
            <a:headEnd/>
            <a:tailEnd/>
          </a:ln>
          <a:effectLst/>
        </p:spPr>
        <p:txBody>
          <a:bodyPr wrap="none">
            <a:spAutoFit/>
          </a:bodyPr>
          <a:lstStyle/>
          <a:p>
            <a:pPr eaLnBrk="0" fontAlgn="base" hangingPunct="0">
              <a:spcBef>
                <a:spcPct val="0"/>
              </a:spcBef>
              <a:spcAft>
                <a:spcPct val="0"/>
              </a:spcAft>
            </a:pPr>
            <a:endParaRPr lang="de-CH" sz="2800">
              <a:solidFill>
                <a:srgbClr val="000000"/>
              </a:solidFill>
              <a:latin typeface="Times New Roman" pitchFamily="18" charset="0"/>
            </a:endParaRPr>
          </a:p>
        </p:txBody>
      </p:sp>
      <p:sp>
        <p:nvSpPr>
          <p:cNvPr id="260142" name="Text Box 46"/>
          <p:cNvSpPr txBox="1">
            <a:spLocks noChangeArrowheads="1"/>
          </p:cNvSpPr>
          <p:nvPr/>
        </p:nvSpPr>
        <p:spPr bwMode="auto">
          <a:xfrm>
            <a:off x="9896232" y="6251576"/>
            <a:ext cx="1370888" cy="527067"/>
          </a:xfrm>
          <a:prstGeom prst="rect">
            <a:avLst/>
          </a:prstGeom>
          <a:noFill/>
          <a:ln w="9525">
            <a:noFill/>
            <a:miter lim="800000"/>
            <a:headEnd/>
            <a:tailEnd/>
          </a:ln>
          <a:effectLst/>
        </p:spPr>
        <p:txBody>
          <a:bodyPr wrap="none">
            <a:spAutoFit/>
          </a:bodyPr>
          <a:lstStyle/>
          <a:p>
            <a:pPr fontAlgn="base">
              <a:lnSpc>
                <a:spcPct val="115000"/>
              </a:lnSpc>
              <a:spcBef>
                <a:spcPct val="0"/>
              </a:spcBef>
              <a:spcAft>
                <a:spcPct val="0"/>
              </a:spcAft>
            </a:pPr>
            <a:r>
              <a:rPr lang="de-CH" sz="1500" b="1" i="1">
                <a:solidFill>
                  <a:srgbClr val="5F5F5F"/>
                </a:solidFill>
                <a:latin typeface="Franklin Gothic Heavy" pitchFamily="34" charset="0"/>
              </a:rPr>
              <a:t>EMC</a:t>
            </a:r>
          </a:p>
          <a:p>
            <a:pPr fontAlgn="base">
              <a:lnSpc>
                <a:spcPct val="110000"/>
              </a:lnSpc>
              <a:spcBef>
                <a:spcPct val="0"/>
              </a:spcBef>
              <a:spcAft>
                <a:spcPct val="0"/>
              </a:spcAft>
            </a:pPr>
            <a:r>
              <a:rPr lang="de-CH" sz="500" b="1">
                <a:solidFill>
                  <a:srgbClr val="5F5F5F"/>
                </a:solidFill>
              </a:rPr>
              <a:t>Departamento de Engenharia Mecânica</a:t>
            </a:r>
          </a:p>
          <a:p>
            <a:pPr fontAlgn="base">
              <a:lnSpc>
                <a:spcPct val="110000"/>
              </a:lnSpc>
              <a:spcBef>
                <a:spcPct val="0"/>
              </a:spcBef>
              <a:spcAft>
                <a:spcPct val="0"/>
              </a:spcAft>
            </a:pPr>
            <a:endParaRPr lang="de-DE" sz="500" b="1">
              <a:solidFill>
                <a:srgbClr val="5F5F5F"/>
              </a:solidFill>
            </a:endParaRPr>
          </a:p>
        </p:txBody>
      </p:sp>
      <p:sp>
        <p:nvSpPr>
          <p:cNvPr id="260143" name="Text Box 47"/>
          <p:cNvSpPr txBox="1">
            <a:spLocks noChangeArrowheads="1"/>
          </p:cNvSpPr>
          <p:nvPr/>
        </p:nvSpPr>
        <p:spPr bwMode="auto">
          <a:xfrm>
            <a:off x="566616" y="6253164"/>
            <a:ext cx="1382110" cy="527067"/>
          </a:xfrm>
          <a:prstGeom prst="rect">
            <a:avLst/>
          </a:prstGeom>
          <a:noFill/>
          <a:ln w="9525">
            <a:noFill/>
            <a:miter lim="800000"/>
            <a:headEnd/>
            <a:tailEnd/>
          </a:ln>
          <a:effectLst/>
        </p:spPr>
        <p:txBody>
          <a:bodyPr wrap="none">
            <a:spAutoFit/>
          </a:bodyPr>
          <a:lstStyle/>
          <a:p>
            <a:pPr fontAlgn="base">
              <a:lnSpc>
                <a:spcPct val="115000"/>
              </a:lnSpc>
              <a:spcBef>
                <a:spcPct val="0"/>
              </a:spcBef>
              <a:spcAft>
                <a:spcPct val="0"/>
              </a:spcAft>
            </a:pPr>
            <a:r>
              <a:rPr lang="de-CH" sz="1500" b="1" i="1" dirty="0">
                <a:solidFill>
                  <a:srgbClr val="5F5F5F"/>
                </a:solidFill>
                <a:latin typeface="Franklin Gothic Heavy" pitchFamily="34" charset="0"/>
              </a:rPr>
              <a:t>UFSC</a:t>
            </a:r>
          </a:p>
          <a:p>
            <a:pPr fontAlgn="base">
              <a:lnSpc>
                <a:spcPct val="110000"/>
              </a:lnSpc>
              <a:spcBef>
                <a:spcPct val="0"/>
              </a:spcBef>
              <a:spcAft>
                <a:spcPct val="0"/>
              </a:spcAft>
            </a:pPr>
            <a:r>
              <a:rPr lang="de-CH" sz="500" b="1" dirty="0">
                <a:solidFill>
                  <a:srgbClr val="5F5F5F"/>
                </a:solidFill>
              </a:rPr>
              <a:t>Universidade Federal de Santa Catarina</a:t>
            </a:r>
          </a:p>
          <a:p>
            <a:pPr fontAlgn="base">
              <a:lnSpc>
                <a:spcPct val="110000"/>
              </a:lnSpc>
              <a:spcBef>
                <a:spcPct val="0"/>
              </a:spcBef>
              <a:spcAft>
                <a:spcPct val="0"/>
              </a:spcAft>
            </a:pPr>
            <a:endParaRPr lang="de-DE" sz="500" b="1" dirty="0">
              <a:solidFill>
                <a:srgbClr val="5F5F5F"/>
              </a:solidFill>
            </a:endParaRPr>
          </a:p>
        </p:txBody>
      </p:sp>
      <p:sp>
        <p:nvSpPr>
          <p:cNvPr id="260144" name="Rectangle 48"/>
          <p:cNvSpPr>
            <a:spLocks noChangeArrowheads="1"/>
          </p:cNvSpPr>
          <p:nvPr/>
        </p:nvSpPr>
        <p:spPr bwMode="auto">
          <a:xfrm flipV="1">
            <a:off x="375138" y="755720"/>
            <a:ext cx="11535508" cy="44450"/>
          </a:xfrm>
          <a:prstGeom prst="rect">
            <a:avLst/>
          </a:prstGeom>
          <a:solidFill>
            <a:srgbClr val="336699"/>
          </a:solidFill>
          <a:ln w="12700">
            <a:solidFill>
              <a:srgbClr val="003399"/>
            </a:solidFill>
            <a:miter lim="800000"/>
            <a:headEnd/>
            <a:tailEnd/>
          </a:ln>
          <a:effectLst/>
        </p:spPr>
        <p:txBody>
          <a:bodyPr wrap="none" anchor="ctr"/>
          <a:lstStyle/>
          <a:p>
            <a:pPr eaLnBrk="0" fontAlgn="base" hangingPunct="0">
              <a:spcBef>
                <a:spcPct val="0"/>
              </a:spcBef>
              <a:spcAft>
                <a:spcPct val="0"/>
              </a:spcAft>
            </a:pPr>
            <a:endParaRPr lang="pt-BR" sz="2000">
              <a:solidFill>
                <a:srgbClr val="000000"/>
              </a:solidFill>
              <a:effectLst>
                <a:outerShdw blurRad="38100" dist="38100" dir="2700000" algn="tl">
                  <a:srgbClr val="000000">
                    <a:alpha val="43137"/>
                  </a:srgbClr>
                </a:outerShdw>
              </a:effectLst>
            </a:endParaRPr>
          </a:p>
        </p:txBody>
      </p:sp>
      <p:sp>
        <p:nvSpPr>
          <p:cNvPr id="260145" name="Rectangle 49"/>
          <p:cNvSpPr>
            <a:spLocks noChangeArrowheads="1"/>
          </p:cNvSpPr>
          <p:nvPr/>
        </p:nvSpPr>
        <p:spPr bwMode="auto">
          <a:xfrm flipV="1">
            <a:off x="2258646" y="6589713"/>
            <a:ext cx="7629770" cy="42862"/>
          </a:xfrm>
          <a:prstGeom prst="rect">
            <a:avLst/>
          </a:prstGeom>
          <a:solidFill>
            <a:srgbClr val="336699"/>
          </a:solidFill>
          <a:ln w="12700">
            <a:solidFill>
              <a:srgbClr val="003399"/>
            </a:solidFill>
            <a:miter lim="800000"/>
            <a:headEnd/>
            <a:tailEnd/>
          </a:ln>
          <a:effectLst/>
        </p:spPr>
        <p:txBody>
          <a:bodyPr wrap="none" anchor="ctr"/>
          <a:lstStyle/>
          <a:p>
            <a:pPr eaLnBrk="0" fontAlgn="base" hangingPunct="0">
              <a:spcBef>
                <a:spcPct val="0"/>
              </a:spcBef>
              <a:spcAft>
                <a:spcPct val="0"/>
              </a:spcAft>
            </a:pPr>
            <a:endParaRPr lang="pt-BR" sz="2000">
              <a:solidFill>
                <a:srgbClr val="000000"/>
              </a:solidFill>
              <a:effectLst>
                <a:outerShdw blurRad="38100" dist="38100" dir="2700000" algn="tl">
                  <a:srgbClr val="000000">
                    <a:alpha val="43137"/>
                  </a:srgbClr>
                </a:outerShdw>
              </a:effectLst>
            </a:endParaRPr>
          </a:p>
        </p:txBody>
      </p:sp>
      <p:pic>
        <p:nvPicPr>
          <p:cNvPr id="260147" name="Picture 51" descr="05"/>
          <p:cNvPicPr>
            <a:picLocks noChangeAspect="1" noChangeArrowheads="1"/>
          </p:cNvPicPr>
          <p:nvPr/>
        </p:nvPicPr>
        <p:blipFill>
          <a:blip r:embed="rId6" cstate="print"/>
          <a:srcRect l="41345" t="13425" r="42352" b="60144"/>
          <a:stretch>
            <a:fillRect/>
          </a:stretch>
        </p:blipFill>
        <p:spPr bwMode="auto">
          <a:xfrm>
            <a:off x="412263" y="153289"/>
            <a:ext cx="595922" cy="554037"/>
          </a:xfrm>
          <a:prstGeom prst="rect">
            <a:avLst/>
          </a:prstGeom>
          <a:noFill/>
        </p:spPr>
      </p:pic>
      <p:sp>
        <p:nvSpPr>
          <p:cNvPr id="260150" name="Rectangle 54"/>
          <p:cNvSpPr>
            <a:spLocks noChangeArrowheads="1"/>
          </p:cNvSpPr>
          <p:nvPr userDrawn="1"/>
        </p:nvSpPr>
        <p:spPr bwMode="auto">
          <a:xfrm>
            <a:off x="0" y="-14323"/>
            <a:ext cx="12192000" cy="1015200"/>
          </a:xfrm>
          <a:prstGeom prst="rect">
            <a:avLst/>
          </a:prstGeom>
          <a:noFill/>
          <a:ln w="9525">
            <a:noFill/>
            <a:miter lim="800000"/>
            <a:headEnd/>
            <a:tailEnd/>
          </a:ln>
          <a:effectLst/>
        </p:spPr>
        <p:txBody>
          <a:bodyPr lIns="91430" tIns="45714" rIns="91430" bIns="45714" anchor="ctr"/>
          <a:lstStyle/>
          <a:p>
            <a:pPr algn="ctr" eaLnBrk="0" fontAlgn="base" hangingPunct="0">
              <a:spcBef>
                <a:spcPct val="0"/>
              </a:spcBef>
              <a:spcAft>
                <a:spcPct val="0"/>
              </a:spcAft>
              <a:defRPr/>
            </a:pPr>
            <a:r>
              <a:rPr lang="en-US" sz="2400" b="1" noProof="0" dirty="0">
                <a:solidFill>
                  <a:srgbClr val="1C1C1C"/>
                </a:solidFill>
                <a:latin typeface="Times New Roman" panose="02020603050405020304" pitchFamily="18" charset="0"/>
                <a:cs typeface="Times New Roman" panose="02020603050405020304" pitchFamily="18" charset="0"/>
              </a:rPr>
              <a:t>References</a:t>
            </a:r>
          </a:p>
        </p:txBody>
      </p:sp>
      <p:sp>
        <p:nvSpPr>
          <p:cNvPr id="13" name="CaixaDeTexto 12"/>
          <p:cNvSpPr txBox="1"/>
          <p:nvPr userDrawn="1"/>
        </p:nvSpPr>
        <p:spPr>
          <a:xfrm>
            <a:off x="3038903" y="6605517"/>
            <a:ext cx="6114197" cy="246221"/>
          </a:xfrm>
          <a:prstGeom prst="rect">
            <a:avLst/>
          </a:prstGeom>
          <a:noFill/>
        </p:spPr>
        <p:txBody>
          <a:bodyPr wrap="square" rtlCol="0">
            <a:spAutoFit/>
          </a:bodyPr>
          <a:lstStyle/>
          <a:p>
            <a:pPr eaLnBrk="0" fontAlgn="base" hangingPunct="0">
              <a:spcBef>
                <a:spcPct val="0"/>
              </a:spcBef>
              <a:spcAft>
                <a:spcPct val="0"/>
              </a:spcAft>
            </a:pPr>
            <a:r>
              <a:rPr lang="de-CH" sz="1000" dirty="0">
                <a:solidFill>
                  <a:srgbClr val="1C1C1C"/>
                </a:solidFill>
              </a:rPr>
              <a:t>28.07.2022 		 Lucas Manassés     Slide </a:t>
            </a:r>
            <a:fld id="{9E1AC5DA-76B6-401D-89C2-1AE970AEE2D1}" type="slidenum">
              <a:rPr lang="de-CH" sz="1000">
                <a:solidFill>
                  <a:srgbClr val="1C1C1C"/>
                </a:solidFill>
              </a:rPr>
              <a:pPr eaLnBrk="0" fontAlgn="base" hangingPunct="0">
                <a:spcBef>
                  <a:spcPct val="0"/>
                </a:spcBef>
                <a:spcAft>
                  <a:spcPct val="0"/>
                </a:spcAft>
              </a:pPr>
              <a:t>‹#›</a:t>
            </a:fld>
            <a:r>
              <a:rPr lang="de-CH" sz="1000" dirty="0">
                <a:solidFill>
                  <a:srgbClr val="1C1C1C"/>
                </a:solidFill>
              </a:rPr>
              <a:t> of 4</a:t>
            </a:r>
            <a:r>
              <a:rPr lang="en-DE" sz="1000" dirty="0">
                <a:solidFill>
                  <a:srgbClr val="1C1C1C"/>
                </a:solidFill>
              </a:rPr>
              <a:t>9</a:t>
            </a:r>
            <a:endParaRPr lang="de-DE" sz="1000" dirty="0">
              <a:solidFill>
                <a:srgbClr val="1C1C1C"/>
              </a:solidFill>
            </a:endParaRPr>
          </a:p>
        </p:txBody>
      </p:sp>
      <p:cxnSp>
        <p:nvCxnSpPr>
          <p:cNvPr id="3" name="Conector reto 2"/>
          <p:cNvCxnSpPr/>
          <p:nvPr userDrawn="1"/>
        </p:nvCxnSpPr>
        <p:spPr bwMode="auto">
          <a:xfrm>
            <a:off x="6073531" y="1066800"/>
            <a:ext cx="1125415" cy="1643062"/>
          </a:xfrm>
          <a:prstGeom prst="line">
            <a:avLst/>
          </a:prstGeom>
          <a:noFill/>
          <a:ln w="12700" cap="flat" cmpd="sng" algn="ctr">
            <a:noFill/>
            <a:prstDash val="solid"/>
            <a:round/>
            <a:headEnd type="none" w="med" len="med"/>
            <a:tailEnd type="none" w="med" len="med"/>
          </a:ln>
          <a:effectLst/>
        </p:spPr>
      </p:cxnSp>
      <p:pic>
        <p:nvPicPr>
          <p:cNvPr id="2" name="Imagem 1"/>
          <p:cNvPicPr>
            <a:picLocks noChangeAspect="1"/>
          </p:cNvPicPr>
          <p:nvPr userDrawn="1"/>
        </p:nvPicPr>
        <p:blipFill>
          <a:blip r:embed="rId7"/>
          <a:stretch>
            <a:fillRect/>
          </a:stretch>
        </p:blipFill>
        <p:spPr>
          <a:xfrm rot="5400000">
            <a:off x="10952816" y="-240163"/>
            <a:ext cx="558734" cy="1356926"/>
          </a:xfrm>
          <a:prstGeom prst="rect">
            <a:avLst/>
          </a:prstGeom>
        </p:spPr>
      </p:pic>
      <p:pic>
        <p:nvPicPr>
          <p:cNvPr id="14" name="Grafik 13"/>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052754" y="160307"/>
            <a:ext cx="1367088" cy="540000"/>
          </a:xfrm>
          <a:prstGeom prst="rect">
            <a:avLst/>
          </a:prstGeom>
        </p:spPr>
      </p:pic>
    </p:spTree>
    <p:extLst>
      <p:ext uri="{BB962C8B-B14F-4D97-AF65-F5344CB8AC3E}">
        <p14:creationId xmlns:p14="http://schemas.microsoft.com/office/powerpoint/2010/main" val="1363801306"/>
      </p:ext>
    </p:extLst>
  </p:cSld>
  <p:clrMap bg1="lt1" tx1="dk1" bg2="lt2" tx2="dk2" accent1="accent1" accent2="accent2" accent3="accent3" accent4="accent4" accent5="accent5" accent6="accent6" hlink="hlink" folHlink="folHlink"/>
  <p:sldLayoutIdLst>
    <p:sldLayoutId id="2147483682" r:id="rId1"/>
  </p:sldLayoutIdLst>
  <p:hf sldNum="0" hdr="0" dt="0"/>
  <p:txStyles>
    <p:titleStyle>
      <a:lvl1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mj-lt"/>
          <a:ea typeface="+mj-ea"/>
          <a:cs typeface="+mj-cs"/>
        </a:defRPr>
      </a:lvl1pPr>
      <a:lvl2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2pPr>
      <a:lvl3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3pPr>
      <a:lvl4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4pPr>
      <a:lvl5pPr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5pPr>
      <a:lvl6pPr marL="4572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6pPr>
      <a:lvl7pPr marL="9144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7pPr>
      <a:lvl8pPr marL="13716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8pPr>
      <a:lvl9pPr marL="1828800" algn="ctr" rtl="0" eaLnBrk="0" fontAlgn="base" hangingPunct="0">
        <a:spcBef>
          <a:spcPct val="0"/>
        </a:spcBef>
        <a:spcAft>
          <a:spcPct val="0"/>
        </a:spcAft>
        <a:defRPr sz="2000" b="1">
          <a:solidFill>
            <a:srgbClr val="5F5F5F"/>
          </a:solidFill>
          <a:effectLst>
            <a:outerShdw blurRad="38100" dist="38100" dir="2700000" algn="tl">
              <a:srgbClr val="C0C0C0"/>
            </a:outerShdw>
          </a:effectLst>
          <a:latin typeface="Arial" charset="0"/>
        </a:defRPr>
      </a:lvl9pPr>
    </p:titleStyle>
    <p:bodyStyle>
      <a:lvl1pPr algn="l" rtl="0" eaLnBrk="0" fontAlgn="base" hangingPunct="0">
        <a:spcBef>
          <a:spcPct val="35000"/>
        </a:spcBef>
        <a:spcAft>
          <a:spcPct val="0"/>
        </a:spcAft>
        <a:defRPr sz="2400">
          <a:solidFill>
            <a:schemeClr val="tx1"/>
          </a:solidFill>
          <a:latin typeface="+mn-lt"/>
          <a:ea typeface="+mn-ea"/>
          <a:cs typeface="+mn-cs"/>
        </a:defRPr>
      </a:lvl1pPr>
      <a:lvl2pPr marL="439738" indent="-263525" algn="l" rtl="0" eaLnBrk="0" fontAlgn="base" hangingPunct="0">
        <a:spcBef>
          <a:spcPct val="20000"/>
        </a:spcBef>
        <a:spcAft>
          <a:spcPct val="0"/>
        </a:spcAft>
        <a:buClr>
          <a:srgbClr val="336699"/>
        </a:buClr>
        <a:buSzPct val="120000"/>
        <a:buChar char="•"/>
        <a:defRPr sz="2200">
          <a:solidFill>
            <a:schemeClr val="tx1"/>
          </a:solidFill>
          <a:latin typeface="+mn-lt"/>
        </a:defRPr>
      </a:lvl2pPr>
      <a:lvl3pPr marL="969963" indent="-354013" algn="l" rtl="0" eaLnBrk="0" fontAlgn="base" hangingPunct="0">
        <a:spcBef>
          <a:spcPct val="20000"/>
        </a:spcBef>
        <a:spcAft>
          <a:spcPct val="0"/>
        </a:spcAft>
        <a:buClr>
          <a:schemeClr val="tx1"/>
        </a:buClr>
        <a:buChar char="–"/>
        <a:defRPr sz="2000">
          <a:solidFill>
            <a:schemeClr val="tx1"/>
          </a:solidFill>
          <a:latin typeface="+mn-lt"/>
        </a:defRPr>
      </a:lvl3pPr>
      <a:lvl4pPr marL="1409700" indent="-263525" algn="l" rtl="0" eaLnBrk="0" fontAlgn="base" hangingPunct="0">
        <a:spcBef>
          <a:spcPct val="20000"/>
        </a:spcBef>
        <a:spcAft>
          <a:spcPct val="0"/>
        </a:spcAft>
        <a:buClr>
          <a:srgbClr val="0099CC"/>
        </a:buClr>
        <a:buFont typeface="Wingdings" pitchFamily="2" charset="2"/>
        <a:defRPr sz="2000">
          <a:solidFill>
            <a:schemeClr val="tx1"/>
          </a:solidFill>
          <a:latin typeface="Times New Roman" pitchFamily="18" charset="0"/>
        </a:defRPr>
      </a:lvl4pPr>
      <a:lvl5pPr marL="1758950" indent="-173038" algn="l" rtl="0" eaLnBrk="0" fontAlgn="base" hangingPunct="0">
        <a:spcBef>
          <a:spcPct val="20000"/>
        </a:spcBef>
        <a:spcAft>
          <a:spcPct val="0"/>
        </a:spcAft>
        <a:defRPr sz="2000" i="1">
          <a:solidFill>
            <a:schemeClr val="tx1"/>
          </a:solidFill>
          <a:latin typeface="Times New Roman" pitchFamily="18" charset="0"/>
        </a:defRPr>
      </a:lvl5pPr>
      <a:lvl6pPr marL="2216150" indent="-173038" algn="l" rtl="0" eaLnBrk="0" fontAlgn="base" hangingPunct="0">
        <a:spcBef>
          <a:spcPct val="20000"/>
        </a:spcBef>
        <a:spcAft>
          <a:spcPct val="0"/>
        </a:spcAft>
        <a:defRPr sz="2000" i="1">
          <a:solidFill>
            <a:schemeClr val="tx1"/>
          </a:solidFill>
          <a:latin typeface="Times New Roman" pitchFamily="18" charset="0"/>
        </a:defRPr>
      </a:lvl6pPr>
      <a:lvl7pPr marL="2673350" indent="-173038" algn="l" rtl="0" eaLnBrk="0" fontAlgn="base" hangingPunct="0">
        <a:spcBef>
          <a:spcPct val="20000"/>
        </a:spcBef>
        <a:spcAft>
          <a:spcPct val="0"/>
        </a:spcAft>
        <a:defRPr sz="2000" i="1">
          <a:solidFill>
            <a:schemeClr val="tx1"/>
          </a:solidFill>
          <a:latin typeface="Times New Roman" pitchFamily="18" charset="0"/>
        </a:defRPr>
      </a:lvl7pPr>
      <a:lvl8pPr marL="3130550" indent="-173038" algn="l" rtl="0" eaLnBrk="0" fontAlgn="base" hangingPunct="0">
        <a:spcBef>
          <a:spcPct val="20000"/>
        </a:spcBef>
        <a:spcAft>
          <a:spcPct val="0"/>
        </a:spcAft>
        <a:defRPr sz="2000" i="1">
          <a:solidFill>
            <a:schemeClr val="tx1"/>
          </a:solidFill>
          <a:latin typeface="Times New Roman" pitchFamily="18" charset="0"/>
        </a:defRPr>
      </a:lvl8pPr>
      <a:lvl9pPr marL="3587750" indent="-173038" algn="l" rtl="0" eaLnBrk="0" fontAlgn="base" hangingPunct="0">
        <a:spcBef>
          <a:spcPct val="20000"/>
        </a:spcBef>
        <a:spcAft>
          <a:spcPct val="0"/>
        </a:spcAft>
        <a:defRPr sz="2000" i="1">
          <a:solidFill>
            <a:schemeClr val="tx1"/>
          </a:solidFill>
          <a:latin typeface="Times New Roman" pitchFamily="18" charset="0"/>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notesSlide" Target="../notesSlides/notesSlide10.xml"/><Relationship Id="rId7" Type="http://schemas.openxmlformats.org/officeDocument/2006/relationships/image" Target="../media/image21.png"/><Relationship Id="rId2" Type="http://schemas.openxmlformats.org/officeDocument/2006/relationships/slideLayout" Target="../slideLayouts/slideLayout3.xml"/><Relationship Id="rId1" Type="http://schemas.openxmlformats.org/officeDocument/2006/relationships/tags" Target="../tags/tag16.xml"/><Relationship Id="rId6" Type="http://schemas.openxmlformats.org/officeDocument/2006/relationships/image" Target="../media/image16.png"/><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3.xml"/><Relationship Id="rId1" Type="http://schemas.openxmlformats.org/officeDocument/2006/relationships/tags" Target="../tags/tag17.x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tags" Target="../tags/tag18.x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24.png"/><Relationship Id="rId3" Type="http://schemas.openxmlformats.org/officeDocument/2006/relationships/notesSlide" Target="../notesSlides/notesSlide14.xml"/><Relationship Id="rId7" Type="http://schemas.openxmlformats.org/officeDocument/2006/relationships/image" Target="../media/image56.png"/><Relationship Id="rId12" Type="http://schemas.openxmlformats.org/officeDocument/2006/relationships/image" Target="../media/image100.png"/><Relationship Id="rId17" Type="http://schemas.openxmlformats.org/officeDocument/2006/relationships/image" Target="../media/image23.png"/><Relationship Id="rId2" Type="http://schemas.openxmlformats.org/officeDocument/2006/relationships/slideLayout" Target="../slideLayouts/slideLayout5.xml"/><Relationship Id="rId16" Type="http://schemas.openxmlformats.org/officeDocument/2006/relationships/image" Target="../media/image150.png"/><Relationship Id="rId1" Type="http://schemas.openxmlformats.org/officeDocument/2006/relationships/tags" Target="../tags/tag19.xml"/><Relationship Id="rId11" Type="http://schemas.openxmlformats.org/officeDocument/2006/relationships/image" Target="../media/image91.png"/><Relationship Id="rId5" Type="http://schemas.openxmlformats.org/officeDocument/2006/relationships/image" Target="../media/image1.emf"/><Relationship Id="rId15" Type="http://schemas.openxmlformats.org/officeDocument/2006/relationships/image" Target="../media/image131.png"/><Relationship Id="rId10" Type="http://schemas.openxmlformats.org/officeDocument/2006/relationships/image" Target="../media/image80.png"/><Relationship Id="rId19" Type="http://schemas.openxmlformats.org/officeDocument/2006/relationships/image" Target="../media/image25.png"/><Relationship Id="rId4" Type="http://schemas.openxmlformats.org/officeDocument/2006/relationships/oleObject" Target="../embeddings/oleObject17.bin"/><Relationship Id="rId9" Type="http://schemas.openxmlformats.org/officeDocument/2006/relationships/image" Target="../media/image73.png"/><Relationship Id="rId14" Type="http://schemas.openxmlformats.org/officeDocument/2006/relationships/image" Target="../media/image12.png"/></Relationships>
</file>

<file path=ppt/slides/_rels/slide1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notesSlide" Target="../notesSlides/notesSlide15.xml"/><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slideLayout" Target="../slideLayouts/slideLayout5.xml"/><Relationship Id="rId1" Type="http://schemas.openxmlformats.org/officeDocument/2006/relationships/tags" Target="../tags/tag20.xml"/><Relationship Id="rId11" Type="http://schemas.openxmlformats.org/officeDocument/2006/relationships/image" Target="../media/image30.png"/><Relationship Id="rId5" Type="http://schemas.openxmlformats.org/officeDocument/2006/relationships/image" Target="../media/image1.emf"/><Relationship Id="rId10" Type="http://schemas.openxmlformats.org/officeDocument/2006/relationships/image" Target="../media/image29.png"/><Relationship Id="rId4" Type="http://schemas.openxmlformats.org/officeDocument/2006/relationships/oleObject" Target="../embeddings/oleObject18.bin"/><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jpg"/><Relationship Id="rId7" Type="http://schemas.openxmlformats.org/officeDocument/2006/relationships/image" Target="../media/image38.jpeg"/><Relationship Id="rId2" Type="http://schemas.openxmlformats.org/officeDocument/2006/relationships/notesSlide" Target="../notesSlides/notesSlide19.xml"/><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40.jpg"/><Relationship Id="rId4" Type="http://schemas.openxmlformats.org/officeDocument/2006/relationships/image" Target="../media/image37.jpg"/></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g"/></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1.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5.xml"/><Relationship Id="rId6" Type="http://schemas.openxmlformats.org/officeDocument/2006/relationships/image" Target="../media/image53.png"/><Relationship Id="rId11" Type="http://schemas.openxmlformats.org/officeDocument/2006/relationships/image" Target="../media/image59.png"/><Relationship Id="rId5" Type="http://schemas.openxmlformats.org/officeDocument/2006/relationships/image" Target="../media/image52.png"/><Relationship Id="rId10" Type="http://schemas.openxmlformats.org/officeDocument/2006/relationships/image" Target="../media/image58.png"/><Relationship Id="rId4" Type="http://schemas.openxmlformats.org/officeDocument/2006/relationships/image" Target="../media/image51.png"/><Relationship Id="rId9"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image" Target="../media/image66.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2.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71.jpeg"/><Relationship Id="rId13" Type="http://schemas.openxmlformats.org/officeDocument/2006/relationships/image" Target="../media/image77.png"/><Relationship Id="rId18" Type="http://schemas.openxmlformats.org/officeDocument/2006/relationships/image" Target="../media/image83.png"/><Relationship Id="rId26" Type="http://schemas.openxmlformats.org/officeDocument/2006/relationships/image" Target="../media/image90.png"/><Relationship Id="rId3" Type="http://schemas.openxmlformats.org/officeDocument/2006/relationships/image" Target="../media/image63.png"/><Relationship Id="rId21" Type="http://schemas.openxmlformats.org/officeDocument/2006/relationships/image" Target="../media/image86.png"/><Relationship Id="rId7" Type="http://schemas.openxmlformats.org/officeDocument/2006/relationships/image" Target="../media/image70.png"/><Relationship Id="rId12" Type="http://schemas.openxmlformats.org/officeDocument/2006/relationships/image" Target="../media/image76.png"/><Relationship Id="rId17" Type="http://schemas.openxmlformats.org/officeDocument/2006/relationships/image" Target="../media/image82.png"/><Relationship Id="rId25" Type="http://schemas.openxmlformats.org/officeDocument/2006/relationships/image" Target="../media/image89.png"/><Relationship Id="rId2" Type="http://schemas.openxmlformats.org/officeDocument/2006/relationships/notesSlide" Target="../notesSlides/notesSlide26.xml"/><Relationship Id="rId16" Type="http://schemas.openxmlformats.org/officeDocument/2006/relationships/image" Target="../media/image81.png"/><Relationship Id="rId20" Type="http://schemas.openxmlformats.org/officeDocument/2006/relationships/image" Target="../media/image85.png"/><Relationship Id="rId1" Type="http://schemas.openxmlformats.org/officeDocument/2006/relationships/slideLayout" Target="../slideLayouts/slideLayout6.xml"/><Relationship Id="rId6" Type="http://schemas.openxmlformats.org/officeDocument/2006/relationships/image" Target="../media/image69.png"/><Relationship Id="rId11" Type="http://schemas.openxmlformats.org/officeDocument/2006/relationships/image" Target="../media/image75.png"/><Relationship Id="rId24" Type="http://schemas.openxmlformats.org/officeDocument/2006/relationships/image" Target="../media/image88.png"/><Relationship Id="rId5" Type="http://schemas.openxmlformats.org/officeDocument/2006/relationships/image" Target="../media/image68.png"/><Relationship Id="rId15" Type="http://schemas.openxmlformats.org/officeDocument/2006/relationships/image" Target="../media/image79.png"/><Relationship Id="rId23" Type="http://schemas.openxmlformats.org/officeDocument/2006/relationships/image" Target="../media/image87.png"/><Relationship Id="rId10" Type="http://schemas.openxmlformats.org/officeDocument/2006/relationships/image" Target="../media/image74.png"/><Relationship Id="rId19" Type="http://schemas.openxmlformats.org/officeDocument/2006/relationships/image" Target="../media/image84.png"/><Relationship Id="rId4" Type="http://schemas.openxmlformats.org/officeDocument/2006/relationships/image" Target="../media/image67.png"/><Relationship Id="rId9" Type="http://schemas.openxmlformats.org/officeDocument/2006/relationships/image" Target="../media/image72.png"/><Relationship Id="rId14" Type="http://schemas.openxmlformats.org/officeDocument/2006/relationships/image" Target="../media/image78.png"/><Relationship Id="rId22" Type="http://schemas.openxmlformats.org/officeDocument/2006/relationships/image" Target="../media/image21.png"/></Relationships>
</file>

<file path=ppt/slides/_rels/slide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92.png"/><Relationship Id="rId5" Type="http://schemas.openxmlformats.org/officeDocument/2006/relationships/image" Target="../media/image750.png"/><Relationship Id="rId4" Type="http://schemas.openxmlformats.org/officeDocument/2006/relationships/image" Target="../media/image740.png"/></Relationships>
</file>

<file path=ppt/slides/_rels/slide28.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95.png"/><Relationship Id="rId3" Type="http://schemas.openxmlformats.org/officeDocument/2006/relationships/image" Target="../media/image93.jpg"/><Relationship Id="rId7" Type="http://schemas.openxmlformats.org/officeDocument/2006/relationships/image" Target="../media/image74.png"/><Relationship Id="rId12" Type="http://schemas.openxmlformats.org/officeDocument/2006/relationships/image" Target="../media/image94.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72.png"/><Relationship Id="rId11" Type="http://schemas.openxmlformats.org/officeDocument/2006/relationships/image" Target="../media/image78.png"/><Relationship Id="rId5" Type="http://schemas.openxmlformats.org/officeDocument/2006/relationships/image" Target="../media/image70.png"/><Relationship Id="rId15" Type="http://schemas.openxmlformats.org/officeDocument/2006/relationships/image" Target="../media/image97.png"/><Relationship Id="rId10" Type="http://schemas.openxmlformats.org/officeDocument/2006/relationships/image" Target="../media/image77.png"/><Relationship Id="rId4" Type="http://schemas.openxmlformats.org/officeDocument/2006/relationships/image" Target="../media/image69.png"/><Relationship Id="rId9" Type="http://schemas.openxmlformats.org/officeDocument/2006/relationships/image" Target="../media/image76.png"/><Relationship Id="rId14" Type="http://schemas.openxmlformats.org/officeDocument/2006/relationships/image" Target="../media/image96.png"/></Relationships>
</file>

<file path=ppt/slides/_rels/slide29.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98.png"/><Relationship Id="rId7" Type="http://schemas.openxmlformats.org/officeDocument/2006/relationships/image" Target="../media/image101.png"/><Relationship Id="rId12" Type="http://schemas.openxmlformats.org/officeDocument/2006/relationships/image" Target="../media/image880.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70.png"/><Relationship Id="rId11" Type="http://schemas.openxmlformats.org/officeDocument/2006/relationships/image" Target="../media/image870.png"/><Relationship Id="rId5" Type="http://schemas.openxmlformats.org/officeDocument/2006/relationships/image" Target="../media/image99.png"/><Relationship Id="rId10" Type="http://schemas.openxmlformats.org/officeDocument/2006/relationships/image" Target="../media/image16.png"/><Relationship Id="rId4" Type="http://schemas.openxmlformats.org/officeDocument/2006/relationships/image" Target="../media/image840.png"/><Relationship Id="rId9"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ags" Target="../tags/tag12.xml"/><Relationship Id="rId5" Type="http://schemas.openxmlformats.org/officeDocument/2006/relationships/image" Target="../media/image1.emf"/><Relationship Id="rId4" Type="http://schemas.openxmlformats.org/officeDocument/2006/relationships/oleObject" Target="../embeddings/oleObject10.bin"/></Relationships>
</file>

<file path=ppt/slides/_rels/slide30.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21.png"/><Relationship Id="rId3" Type="http://schemas.openxmlformats.org/officeDocument/2006/relationships/image" Target="../media/image102.jpeg"/><Relationship Id="rId7" Type="http://schemas.openxmlformats.org/officeDocument/2006/relationships/image" Target="../media/image82.png"/><Relationship Id="rId12" Type="http://schemas.openxmlformats.org/officeDocument/2006/relationships/image" Target="../media/image63.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920.png"/><Relationship Id="rId10" Type="http://schemas.openxmlformats.org/officeDocument/2006/relationships/image" Target="../media/image85.png"/><Relationship Id="rId4" Type="http://schemas.openxmlformats.org/officeDocument/2006/relationships/image" Target="../media/image900.png"/><Relationship Id="rId9" Type="http://schemas.openxmlformats.org/officeDocument/2006/relationships/image" Target="../media/image84.png"/></Relationships>
</file>

<file path=ppt/slides/_rels/slide3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31.xml"/><Relationship Id="rId1" Type="http://schemas.openxmlformats.org/officeDocument/2006/relationships/slideLayout" Target="../slideLayouts/slideLayout6.xml"/><Relationship Id="rId6" Type="http://schemas.openxmlformats.org/officeDocument/2006/relationships/image" Target="../media/image960.png"/><Relationship Id="rId5" Type="http://schemas.openxmlformats.org/officeDocument/2006/relationships/image" Target="../media/image950.png"/><Relationship Id="rId4" Type="http://schemas.openxmlformats.org/officeDocument/2006/relationships/image" Target="../media/image104.png"/></Relationships>
</file>

<file path=ppt/slides/_rels/slide32.xml.rels><?xml version="1.0" encoding="UTF-8" standalone="yes"?>
<Relationships xmlns="http://schemas.openxmlformats.org/package/2006/relationships"><Relationship Id="rId8" Type="http://schemas.openxmlformats.org/officeDocument/2006/relationships/image" Target="../media/image107.png"/><Relationship Id="rId3" Type="http://schemas.openxmlformats.org/officeDocument/2006/relationships/image" Target="../media/image105.png"/><Relationship Id="rId7" Type="http://schemas.openxmlformats.org/officeDocument/2006/relationships/image" Target="../media/image106.png"/><Relationship Id="rId2" Type="http://schemas.openxmlformats.org/officeDocument/2006/relationships/notesSlide" Target="../notesSlides/notesSlide32.xml"/><Relationship Id="rId1" Type="http://schemas.openxmlformats.org/officeDocument/2006/relationships/slideLayout" Target="../slideLayouts/slideLayout6.xml"/><Relationship Id="rId6" Type="http://schemas.openxmlformats.org/officeDocument/2006/relationships/image" Target="../media/image21.png"/><Relationship Id="rId11" Type="http://schemas.openxmlformats.org/officeDocument/2006/relationships/image" Target="../media/image110.jpeg"/><Relationship Id="rId5" Type="http://schemas.openxmlformats.org/officeDocument/2006/relationships/image" Target="../media/image63.png"/><Relationship Id="rId10" Type="http://schemas.openxmlformats.org/officeDocument/2006/relationships/image" Target="../media/image109.png"/><Relationship Id="rId4" Type="http://schemas.openxmlformats.org/officeDocument/2006/relationships/image" Target="../media/image86.png"/><Relationship Id="rId9" Type="http://schemas.openxmlformats.org/officeDocument/2006/relationships/image" Target="../media/image108.png"/></Relationships>
</file>

<file path=ppt/slides/_rels/slide3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86.png"/><Relationship Id="rId7" Type="http://schemas.openxmlformats.org/officeDocument/2006/relationships/image" Target="../media/image107.pn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106.png"/><Relationship Id="rId11" Type="http://schemas.openxmlformats.org/officeDocument/2006/relationships/image" Target="../media/image1060.png"/><Relationship Id="rId5" Type="http://schemas.openxmlformats.org/officeDocument/2006/relationships/image" Target="../media/image21.png"/><Relationship Id="rId10" Type="http://schemas.openxmlformats.org/officeDocument/2006/relationships/image" Target="../media/image110.jpeg"/><Relationship Id="rId4" Type="http://schemas.openxmlformats.org/officeDocument/2006/relationships/image" Target="../media/image63.png"/><Relationship Id="rId9" Type="http://schemas.openxmlformats.org/officeDocument/2006/relationships/image" Target="../media/image10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36.xml"/><Relationship Id="rId1" Type="http://schemas.openxmlformats.org/officeDocument/2006/relationships/slideLayout" Target="../slideLayouts/slideLayout7.xml"/><Relationship Id="rId5" Type="http://schemas.openxmlformats.org/officeDocument/2006/relationships/image" Target="../media/image113.jpeg"/><Relationship Id="rId4" Type="http://schemas.openxmlformats.org/officeDocument/2006/relationships/image" Target="../media/image112.jpeg"/></Relationships>
</file>

<file path=ppt/slides/_rels/slide37.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115.jpeg"/></Relationships>
</file>

<file path=ppt/slides/_rels/slide38.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38.xml"/><Relationship Id="rId1" Type="http://schemas.openxmlformats.org/officeDocument/2006/relationships/slideLayout" Target="../slideLayouts/slideLayout7.xml"/><Relationship Id="rId6" Type="http://schemas.openxmlformats.org/officeDocument/2006/relationships/image" Target="../media/image119.jpeg"/><Relationship Id="rId5" Type="http://schemas.openxmlformats.org/officeDocument/2006/relationships/image" Target="../media/image118.jpeg"/><Relationship Id="rId4" Type="http://schemas.openxmlformats.org/officeDocument/2006/relationships/image" Target="../media/image117.jpeg"/></Relationships>
</file>

<file path=ppt/slides/_rels/slide39.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39.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127.jpeg"/><Relationship Id="rId3" Type="http://schemas.openxmlformats.org/officeDocument/2006/relationships/image" Target="../media/image122.jpeg"/><Relationship Id="rId7" Type="http://schemas.openxmlformats.org/officeDocument/2006/relationships/image" Target="../media/image126.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125.jpeg"/><Relationship Id="rId11" Type="http://schemas.openxmlformats.org/officeDocument/2006/relationships/image" Target="../media/image130.jpeg"/><Relationship Id="rId5" Type="http://schemas.openxmlformats.org/officeDocument/2006/relationships/image" Target="../media/image124.jpeg"/><Relationship Id="rId10" Type="http://schemas.openxmlformats.org/officeDocument/2006/relationships/image" Target="../media/image129.jpeg"/><Relationship Id="rId4" Type="http://schemas.openxmlformats.org/officeDocument/2006/relationships/image" Target="../media/image123.jpeg"/><Relationship Id="rId9" Type="http://schemas.openxmlformats.org/officeDocument/2006/relationships/image" Target="../media/image128.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6.jpg"/><Relationship Id="rId2" Type="http://schemas.openxmlformats.org/officeDocument/2006/relationships/slideLayout" Target="../slideLayouts/slideLayout3.xml"/><Relationship Id="rId1" Type="http://schemas.openxmlformats.org/officeDocument/2006/relationships/tags" Target="../tags/tag13.xml"/><Relationship Id="rId6" Type="http://schemas.openxmlformats.org/officeDocument/2006/relationships/image" Target="../media/image5.png"/><Relationship Id="rId5" Type="http://schemas.openxmlformats.org/officeDocument/2006/relationships/image" Target="../media/image1.emf"/><Relationship Id="rId4" Type="http://schemas.openxmlformats.org/officeDocument/2006/relationships/oleObject" Target="../embeddings/oleObject11.bin"/></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14.xml"/><Relationship Id="rId6" Type="http://schemas.openxmlformats.org/officeDocument/2006/relationships/image" Target="../media/image7.png"/><Relationship Id="rId5" Type="http://schemas.openxmlformats.org/officeDocument/2006/relationships/image" Target="../media/image1.emf"/><Relationship Id="rId4" Type="http://schemas.openxmlformats.org/officeDocument/2006/relationships/oleObject" Target="../embeddings/oleObject12.bin"/></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gif"/><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3.png"/><Relationship Id="rId5" Type="http://schemas.openxmlformats.org/officeDocument/2006/relationships/image" Target="../media/image11.jp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19.png"/><Relationship Id="rId3" Type="http://schemas.openxmlformats.org/officeDocument/2006/relationships/notesSlide" Target="../notesSlides/notesSlide9.xml"/><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slideLayout" Target="../slideLayouts/slideLayout3.xml"/><Relationship Id="rId1" Type="http://schemas.openxmlformats.org/officeDocument/2006/relationships/tags" Target="../tags/tag15.xml"/><Relationship Id="rId6" Type="http://schemas.openxmlformats.org/officeDocument/2006/relationships/image" Target="../media/image11.jpg"/><Relationship Id="rId11" Type="http://schemas.openxmlformats.org/officeDocument/2006/relationships/image" Target="../media/image17.png"/><Relationship Id="rId5" Type="http://schemas.openxmlformats.org/officeDocument/2006/relationships/image" Target="../media/image1.emf"/><Relationship Id="rId10" Type="http://schemas.openxmlformats.org/officeDocument/2006/relationships/image" Target="../media/image16.png"/><Relationship Id="rId4" Type="http://schemas.openxmlformats.org/officeDocument/2006/relationships/oleObject" Target="../embeddings/oleObject13.bin"/><Relationship Id="rId9" Type="http://schemas.openxmlformats.org/officeDocument/2006/relationships/image" Target="../media/image15.png"/><Relationship Id="rId14" Type="http://schemas.openxmlformats.org/officeDocument/2006/relationships/image" Target="../media/image2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999" name="Text Box 1031"/>
          <p:cNvSpPr txBox="1">
            <a:spLocks noChangeArrowheads="1"/>
          </p:cNvSpPr>
          <p:nvPr/>
        </p:nvSpPr>
        <p:spPr bwMode="auto">
          <a:xfrm>
            <a:off x="2758672" y="1509775"/>
            <a:ext cx="6741994" cy="498663"/>
          </a:xfrm>
          <a:prstGeom prst="rect">
            <a:avLst/>
          </a:prstGeom>
          <a:noFill/>
          <a:ln w="12700">
            <a:noFill/>
            <a:miter lim="800000"/>
            <a:headEnd type="none" w="sm" len="sm"/>
            <a:tailEnd type="none" w="sm" len="sm"/>
          </a:ln>
          <a:effectLst/>
        </p:spPr>
        <p:txBody>
          <a:bodyPr wrap="square">
            <a:spAutoFit/>
          </a:bodyPr>
          <a:lstStyle/>
          <a:p>
            <a:pPr algn="ctr" defTabSz="762000" eaLnBrk="0" fontAlgn="base" hangingPunct="0">
              <a:lnSpc>
                <a:spcPct val="150000"/>
              </a:lnSpc>
              <a:spcBef>
                <a:spcPct val="0"/>
              </a:spcBef>
              <a:spcAft>
                <a:spcPct val="0"/>
              </a:spcAft>
            </a:pPr>
            <a:r>
              <a:rPr lang="pt-BR" sz="2000" dirty="0">
                <a:solidFill>
                  <a:srgbClr val="1C1C1C"/>
                </a:solidFill>
                <a:latin typeface="Times New Roman" panose="02020603050405020304" pitchFamily="18" charset="0"/>
                <a:cs typeface="Times New Roman" panose="02020603050405020304" pitchFamily="18" charset="0"/>
              </a:rPr>
              <a:t>Lucas Manassés Pinheiro de Souza </a:t>
            </a:r>
          </a:p>
        </p:txBody>
      </p:sp>
      <p:sp>
        <p:nvSpPr>
          <p:cNvPr id="1877001" name="Text Box 1033"/>
          <p:cNvSpPr txBox="1">
            <a:spLocks noChangeArrowheads="1"/>
          </p:cNvSpPr>
          <p:nvPr/>
        </p:nvSpPr>
        <p:spPr bwMode="auto">
          <a:xfrm>
            <a:off x="372140" y="2728412"/>
            <a:ext cx="11515059" cy="1200329"/>
          </a:xfrm>
          <a:prstGeom prst="rect">
            <a:avLst/>
          </a:prstGeom>
          <a:noFill/>
          <a:ln w="12700">
            <a:noFill/>
            <a:miter lim="800000"/>
            <a:headEnd type="none" w="sm" len="sm"/>
            <a:tailEnd type="none" w="sm" len="sm"/>
          </a:ln>
          <a:effectLst/>
        </p:spPr>
        <p:txBody>
          <a:bodyPr wrap="square" anchor="ctr">
            <a:spAutoFit/>
          </a:bodyPr>
          <a:lstStyle/>
          <a:p>
            <a:pPr algn="ctr" eaLnBrk="0" fontAlgn="base" hangingPunct="0">
              <a:spcBef>
                <a:spcPct val="0"/>
              </a:spcBef>
              <a:spcAft>
                <a:spcPct val="0"/>
              </a:spcAft>
            </a:pPr>
            <a:r>
              <a:rPr lang="en-US" sz="2400" b="1" dirty="0">
                <a:solidFill>
                  <a:srgbClr val="000000"/>
                </a:solidFill>
                <a:latin typeface="Times New Roman" panose="02020603050405020304" pitchFamily="18" charset="0"/>
                <a:cs typeface="Times New Roman" panose="02020603050405020304" pitchFamily="18" charset="0"/>
              </a:rPr>
              <a:t>IMPLEMENTATION OF A DEEP NEURAL NETWORK FOR THE CORRECTION OF PLASTICITY EFFECTS IN THE HOLE DRILLING METHOD FOR MEASURING HIGH LEVELS OF RESIDUAL STRESS IN FLEXIBLE RISERS</a:t>
            </a:r>
            <a:endParaRPr lang="pt-BR" sz="2400" b="1" dirty="0">
              <a:solidFill>
                <a:srgbClr val="000000"/>
              </a:solidFill>
              <a:latin typeface="Times New Roman" panose="02020603050405020304" pitchFamily="18" charset="0"/>
              <a:cs typeface="Times New Roman" panose="02020603050405020304" pitchFamily="18" charset="0"/>
            </a:endParaRPr>
          </a:p>
        </p:txBody>
      </p:sp>
      <p:sp>
        <p:nvSpPr>
          <p:cNvPr id="6" name="Text Box 1031"/>
          <p:cNvSpPr txBox="1">
            <a:spLocks noChangeArrowheads="1"/>
          </p:cNvSpPr>
          <p:nvPr/>
        </p:nvSpPr>
        <p:spPr bwMode="auto">
          <a:xfrm>
            <a:off x="2758672" y="5240164"/>
            <a:ext cx="6741994" cy="707886"/>
          </a:xfrm>
          <a:prstGeom prst="rect">
            <a:avLst/>
          </a:prstGeom>
          <a:noFill/>
          <a:ln w="12700">
            <a:noFill/>
            <a:miter lim="800000"/>
            <a:headEnd type="none" w="sm" len="sm"/>
            <a:tailEnd type="none" w="sm" len="sm"/>
          </a:ln>
          <a:effectLst/>
        </p:spPr>
        <p:txBody>
          <a:bodyPr wrap="square">
            <a:spAutoFit/>
          </a:bodyPr>
          <a:lstStyle/>
          <a:p>
            <a:pPr algn="ctr" defTabSz="762000" eaLnBrk="0" fontAlgn="base" hangingPunct="0">
              <a:spcBef>
                <a:spcPct val="0"/>
              </a:spcBef>
              <a:spcAft>
                <a:spcPct val="0"/>
              </a:spcAft>
            </a:pPr>
            <a:r>
              <a:rPr lang="pt-BR" sz="2000" dirty="0">
                <a:solidFill>
                  <a:srgbClr val="1C1C1C"/>
                </a:solidFill>
                <a:latin typeface="Times New Roman" panose="02020603050405020304" pitchFamily="18" charset="0"/>
                <a:cs typeface="Times New Roman" panose="02020603050405020304" pitchFamily="18" charset="0"/>
              </a:rPr>
              <a:t>Florianópolis</a:t>
            </a:r>
          </a:p>
          <a:p>
            <a:pPr algn="ctr" defTabSz="762000" eaLnBrk="0" fontAlgn="base" hangingPunct="0">
              <a:spcBef>
                <a:spcPct val="0"/>
              </a:spcBef>
              <a:spcAft>
                <a:spcPct val="0"/>
              </a:spcAft>
            </a:pPr>
            <a:r>
              <a:rPr lang="pt-BR" sz="2000" dirty="0">
                <a:solidFill>
                  <a:srgbClr val="1C1C1C"/>
                </a:solidFill>
                <a:latin typeface="Times New Roman" panose="02020603050405020304" pitchFamily="18" charset="0"/>
                <a:cs typeface="Times New Roman" panose="02020603050405020304" pitchFamily="18" charset="0"/>
              </a:rPr>
              <a:t>2022</a:t>
            </a:r>
          </a:p>
        </p:txBody>
      </p:sp>
    </p:spTree>
    <p:extLst>
      <p:ext uri="{BB962C8B-B14F-4D97-AF65-F5344CB8AC3E}">
        <p14:creationId xmlns:p14="http://schemas.microsoft.com/office/powerpoint/2010/main" val="16932028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kt 14" hidden="1"/>
          <p:cNvGraphicFramePr>
            <a:graphicFrameLocks noChangeAspect="1"/>
          </p:cNvGraphicFramePr>
          <p:nvPr>
            <p:custDataLst>
              <p:tags r:id="rId1"/>
            </p:custDataLst>
            <p:extLst>
              <p:ext uri="{D42A27DB-BD31-4B8C-83A1-F6EECF244321}">
                <p14:modId xmlns:p14="http://schemas.microsoft.com/office/powerpoint/2010/main" val="6034681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4" imgH="333" progId="TCLayout.ActiveDocument.1">
                  <p:embed/>
                </p:oleObj>
              </mc:Choice>
              <mc:Fallback>
                <p:oleObj name="think-cell Folie" r:id="rId4" imgW="364" imgH="333" progId="TCLayout.ActiveDocument.1">
                  <p:embed/>
                  <p:pic>
                    <p:nvPicPr>
                      <p:cNvPr id="15" name="Objekt 14" hidden="1"/>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1" name="Grafik 10"/>
          <p:cNvPicPr>
            <a:picLocks noChangeAspect="1"/>
          </p:cNvPicPr>
          <p:nvPr/>
        </p:nvPicPr>
        <p:blipFill>
          <a:blip r:embed="rId6"/>
          <a:stretch>
            <a:fillRect/>
          </a:stretch>
        </p:blipFill>
        <p:spPr>
          <a:xfrm>
            <a:off x="441840" y="1040689"/>
            <a:ext cx="1746556" cy="2378745"/>
          </a:xfrm>
          <a:prstGeom prst="rect">
            <a:avLst/>
          </a:prstGeom>
          <a:ln>
            <a:noFill/>
          </a:ln>
          <a:effectLst>
            <a:outerShdw blurRad="292100" dist="139700" dir="2700000" algn="tl" rotWithShape="0">
              <a:srgbClr val="333333">
                <a:alpha val="65000"/>
              </a:srgbClr>
            </a:outerShdw>
          </a:effectLst>
        </p:spPr>
      </p:pic>
      <p:sp>
        <p:nvSpPr>
          <p:cNvPr id="19" name="Textfeld 18"/>
          <p:cNvSpPr txBox="1"/>
          <p:nvPr/>
        </p:nvSpPr>
        <p:spPr>
          <a:xfrm>
            <a:off x="408243" y="3626147"/>
            <a:ext cx="2693238" cy="338554"/>
          </a:xfrm>
          <a:prstGeom prst="rect">
            <a:avLst/>
          </a:prstGeom>
          <a:noFill/>
        </p:spPr>
        <p:txBody>
          <a:bodyPr wrap="none" rtlCol="0">
            <a:spAutoFit/>
          </a:bodyPr>
          <a:lstStyle/>
          <a:p>
            <a:r>
              <a:rPr lang="de-DE" sz="1600" b="1" dirty="0">
                <a:latin typeface="Times New Roman" panose="02020603050405020304" pitchFamily="18" charset="0"/>
                <a:cs typeface="Times New Roman" panose="02020603050405020304" pitchFamily="18" charset="0"/>
              </a:rPr>
              <a:t>HDM / ASTM E837 -13a [6] </a:t>
            </a:r>
          </a:p>
        </p:txBody>
      </p:sp>
      <p:grpSp>
        <p:nvGrpSpPr>
          <p:cNvPr id="20" name="Gruppieren 19"/>
          <p:cNvGrpSpPr/>
          <p:nvPr/>
        </p:nvGrpSpPr>
        <p:grpSpPr>
          <a:xfrm>
            <a:off x="441840" y="4287611"/>
            <a:ext cx="4701176" cy="2198635"/>
            <a:chOff x="498482" y="3428291"/>
            <a:chExt cx="4701176" cy="2198635"/>
          </a:xfrm>
        </p:grpSpPr>
        <p:cxnSp>
          <p:nvCxnSpPr>
            <p:cNvPr id="21" name="Gerade Verbindung mit Pfeil 20"/>
            <p:cNvCxnSpPr/>
            <p:nvPr/>
          </p:nvCxnSpPr>
          <p:spPr bwMode="auto">
            <a:xfrm flipH="1" flipV="1">
              <a:off x="1489224" y="3428291"/>
              <a:ext cx="0" cy="1620000"/>
            </a:xfrm>
            <a:prstGeom prst="straightConnector1">
              <a:avLst/>
            </a:prstGeom>
            <a:noFill/>
            <a:ln w="12700" cap="flat" cmpd="sng" algn="ctr">
              <a:solidFill>
                <a:schemeClr val="tx1"/>
              </a:solidFill>
              <a:prstDash val="solid"/>
              <a:round/>
              <a:headEnd type="none" w="med" len="med"/>
              <a:tailEnd type="triangle"/>
            </a:ln>
            <a:effectLst/>
          </p:spPr>
        </p:cxnSp>
        <p:cxnSp>
          <p:nvCxnSpPr>
            <p:cNvPr id="22" name="Gerade Verbindung mit Pfeil 21"/>
            <p:cNvCxnSpPr/>
            <p:nvPr/>
          </p:nvCxnSpPr>
          <p:spPr bwMode="auto">
            <a:xfrm rot="5400000" flipH="1" flipV="1">
              <a:off x="2525634" y="3762952"/>
              <a:ext cx="0" cy="2340000"/>
            </a:xfrm>
            <a:prstGeom prst="straightConnector1">
              <a:avLst/>
            </a:prstGeom>
            <a:noFill/>
            <a:ln w="12700" cap="flat" cmpd="sng" algn="ctr">
              <a:solidFill>
                <a:schemeClr val="tx1"/>
              </a:solidFill>
              <a:prstDash val="solid"/>
              <a:round/>
              <a:headEnd type="none" w="med" len="med"/>
              <a:tailEnd type="triangle"/>
            </a:ln>
            <a:effectLst/>
          </p:spPr>
        </p:cxnSp>
        <p:cxnSp>
          <p:nvCxnSpPr>
            <p:cNvPr id="23" name="Gerader Verbinder 22"/>
            <p:cNvCxnSpPr/>
            <p:nvPr/>
          </p:nvCxnSpPr>
          <p:spPr bwMode="auto">
            <a:xfrm>
              <a:off x="1648711" y="4932952"/>
              <a:ext cx="0" cy="115339"/>
            </a:xfrm>
            <a:prstGeom prst="line">
              <a:avLst/>
            </a:prstGeom>
            <a:noFill/>
            <a:ln w="12700" cap="flat" cmpd="sng" algn="ctr">
              <a:solidFill>
                <a:schemeClr val="tx1"/>
              </a:solidFill>
              <a:prstDash val="solid"/>
              <a:round/>
              <a:headEnd type="none" w="med" len="med"/>
              <a:tailEnd type="none" w="med" len="med"/>
            </a:ln>
            <a:effectLst/>
          </p:spPr>
        </p:cxnSp>
        <p:cxnSp>
          <p:nvCxnSpPr>
            <p:cNvPr id="24" name="Gerader Verbinder 23"/>
            <p:cNvCxnSpPr/>
            <p:nvPr/>
          </p:nvCxnSpPr>
          <p:spPr bwMode="auto">
            <a:xfrm>
              <a:off x="3318761" y="4932952"/>
              <a:ext cx="0" cy="115339"/>
            </a:xfrm>
            <a:prstGeom prst="line">
              <a:avLst/>
            </a:prstGeom>
            <a:noFill/>
            <a:ln w="12700" cap="flat" cmpd="sng" algn="ctr">
              <a:solidFill>
                <a:schemeClr val="tx1"/>
              </a:solidFill>
              <a:prstDash val="solid"/>
              <a:round/>
              <a:headEnd type="none" w="med" len="med"/>
              <a:tailEnd type="none" w="med" len="med"/>
            </a:ln>
            <a:effectLst/>
          </p:spPr>
        </p:cxnSp>
        <p:cxnSp>
          <p:nvCxnSpPr>
            <p:cNvPr id="25" name="Gerader Verbinder 24"/>
            <p:cNvCxnSpPr/>
            <p:nvPr/>
          </p:nvCxnSpPr>
          <p:spPr bwMode="auto">
            <a:xfrm>
              <a:off x="2347211" y="4936726"/>
              <a:ext cx="0" cy="115339"/>
            </a:xfrm>
            <a:prstGeom prst="line">
              <a:avLst/>
            </a:prstGeom>
            <a:noFill/>
            <a:ln w="12700" cap="flat" cmpd="sng" algn="ctr">
              <a:solidFill>
                <a:schemeClr val="tx1"/>
              </a:solidFill>
              <a:prstDash val="solid"/>
              <a:round/>
              <a:headEnd type="none" w="med" len="med"/>
              <a:tailEnd type="none" w="med" len="med"/>
            </a:ln>
            <a:effectLst/>
          </p:spPr>
        </p:cxnSp>
        <p:sp>
          <p:nvSpPr>
            <p:cNvPr id="26" name="Textfeld 25"/>
            <p:cNvSpPr txBox="1"/>
            <p:nvPr/>
          </p:nvSpPr>
          <p:spPr>
            <a:xfrm>
              <a:off x="1486398" y="5048291"/>
              <a:ext cx="377026"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0.1</a:t>
              </a:r>
            </a:p>
          </p:txBody>
        </p:sp>
        <p:sp>
          <p:nvSpPr>
            <p:cNvPr id="27" name="Textfeld 26"/>
            <p:cNvSpPr txBox="1"/>
            <p:nvPr/>
          </p:nvSpPr>
          <p:spPr>
            <a:xfrm>
              <a:off x="3158577" y="5048291"/>
              <a:ext cx="377026"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1.0</a:t>
              </a:r>
            </a:p>
          </p:txBody>
        </p:sp>
        <p:sp>
          <p:nvSpPr>
            <p:cNvPr id="28" name="Textfeld 27"/>
            <p:cNvSpPr txBox="1"/>
            <p:nvPr/>
          </p:nvSpPr>
          <p:spPr>
            <a:xfrm>
              <a:off x="2148608" y="5048290"/>
              <a:ext cx="377026"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0.5</a:t>
              </a:r>
            </a:p>
          </p:txBody>
        </p:sp>
        <p:grpSp>
          <p:nvGrpSpPr>
            <p:cNvPr id="29" name="Gruppieren 28"/>
            <p:cNvGrpSpPr/>
            <p:nvPr/>
          </p:nvGrpSpPr>
          <p:grpSpPr>
            <a:xfrm>
              <a:off x="1487659" y="3956761"/>
              <a:ext cx="1877393" cy="350576"/>
              <a:chOff x="1487659" y="3956761"/>
              <a:chExt cx="1877393" cy="350576"/>
            </a:xfrm>
          </p:grpSpPr>
          <p:cxnSp>
            <p:nvCxnSpPr>
              <p:cNvPr id="37" name="Gerader Verbinder 36"/>
              <p:cNvCxnSpPr/>
              <p:nvPr/>
            </p:nvCxnSpPr>
            <p:spPr bwMode="auto">
              <a:xfrm>
                <a:off x="1487659" y="3956761"/>
                <a:ext cx="195124" cy="87182"/>
              </a:xfrm>
              <a:prstGeom prst="line">
                <a:avLst/>
              </a:prstGeom>
              <a:noFill/>
              <a:ln w="12700" cap="flat" cmpd="sng" algn="ctr">
                <a:solidFill>
                  <a:schemeClr val="tx1"/>
                </a:solidFill>
                <a:prstDash val="sysDash"/>
                <a:round/>
                <a:headEnd type="none" w="med" len="med"/>
                <a:tailEnd type="none" w="med" len="med"/>
              </a:ln>
              <a:effectLst/>
            </p:spPr>
          </p:cxnSp>
          <p:cxnSp>
            <p:nvCxnSpPr>
              <p:cNvPr id="38" name="Gerader Verbinder 37"/>
              <p:cNvCxnSpPr/>
              <p:nvPr/>
            </p:nvCxnSpPr>
            <p:spPr bwMode="auto">
              <a:xfrm flipH="1">
                <a:off x="1682783" y="4006308"/>
                <a:ext cx="188513" cy="37635"/>
              </a:xfrm>
              <a:prstGeom prst="line">
                <a:avLst/>
              </a:prstGeom>
              <a:noFill/>
              <a:ln w="12700" cap="flat" cmpd="sng" algn="ctr">
                <a:solidFill>
                  <a:schemeClr val="tx1"/>
                </a:solidFill>
                <a:prstDash val="sysDash"/>
                <a:round/>
                <a:headEnd type="none" w="med" len="med"/>
                <a:tailEnd type="none" w="med" len="med"/>
              </a:ln>
              <a:effectLst/>
            </p:spPr>
          </p:cxnSp>
          <p:cxnSp>
            <p:nvCxnSpPr>
              <p:cNvPr id="39" name="Gerader Verbinder 38"/>
              <p:cNvCxnSpPr/>
              <p:nvPr/>
            </p:nvCxnSpPr>
            <p:spPr bwMode="auto">
              <a:xfrm flipH="1" flipV="1">
                <a:off x="1871297" y="4002536"/>
                <a:ext cx="135901" cy="117568"/>
              </a:xfrm>
              <a:prstGeom prst="line">
                <a:avLst/>
              </a:prstGeom>
              <a:noFill/>
              <a:ln w="12700" cap="flat" cmpd="sng" algn="ctr">
                <a:solidFill>
                  <a:schemeClr val="tx1"/>
                </a:solidFill>
                <a:prstDash val="sysDash"/>
                <a:round/>
                <a:headEnd type="none" w="med" len="med"/>
                <a:tailEnd type="none" w="med" len="med"/>
              </a:ln>
              <a:effectLst/>
            </p:spPr>
          </p:cxnSp>
          <p:cxnSp>
            <p:nvCxnSpPr>
              <p:cNvPr id="40" name="Gerader Verbinder 39"/>
              <p:cNvCxnSpPr/>
              <p:nvPr/>
            </p:nvCxnSpPr>
            <p:spPr bwMode="auto">
              <a:xfrm flipH="1">
                <a:off x="2007198" y="4002536"/>
                <a:ext cx="149282" cy="117568"/>
              </a:xfrm>
              <a:prstGeom prst="line">
                <a:avLst/>
              </a:prstGeom>
              <a:noFill/>
              <a:ln w="12700" cap="flat" cmpd="sng" algn="ctr">
                <a:solidFill>
                  <a:schemeClr val="tx1"/>
                </a:solidFill>
                <a:prstDash val="sysDash"/>
                <a:round/>
                <a:headEnd type="none" w="med" len="med"/>
                <a:tailEnd type="none" w="med" len="med"/>
              </a:ln>
              <a:effectLst/>
            </p:spPr>
          </p:cxnSp>
          <p:cxnSp>
            <p:nvCxnSpPr>
              <p:cNvPr id="41" name="Gerader Verbinder 40"/>
              <p:cNvCxnSpPr/>
              <p:nvPr/>
            </p:nvCxnSpPr>
            <p:spPr bwMode="auto">
              <a:xfrm flipH="1">
                <a:off x="2157380" y="3998763"/>
                <a:ext cx="187613" cy="3773"/>
              </a:xfrm>
              <a:prstGeom prst="line">
                <a:avLst/>
              </a:prstGeom>
              <a:noFill/>
              <a:ln w="12700" cap="flat" cmpd="sng" algn="ctr">
                <a:solidFill>
                  <a:schemeClr val="tx1"/>
                </a:solidFill>
                <a:prstDash val="sysDash"/>
                <a:round/>
                <a:headEnd type="none" w="med" len="med"/>
                <a:tailEnd type="none" w="med" len="med"/>
              </a:ln>
              <a:effectLst/>
            </p:spPr>
          </p:cxnSp>
          <p:cxnSp>
            <p:nvCxnSpPr>
              <p:cNvPr id="42" name="Gerader Verbinder 41"/>
              <p:cNvCxnSpPr/>
              <p:nvPr/>
            </p:nvCxnSpPr>
            <p:spPr bwMode="auto">
              <a:xfrm flipH="1" flipV="1">
                <a:off x="2355083" y="4002536"/>
                <a:ext cx="142311" cy="148627"/>
              </a:xfrm>
              <a:prstGeom prst="line">
                <a:avLst/>
              </a:prstGeom>
              <a:noFill/>
              <a:ln w="12700" cap="flat" cmpd="sng" algn="ctr">
                <a:solidFill>
                  <a:schemeClr val="tx1"/>
                </a:solidFill>
                <a:prstDash val="sysDash"/>
                <a:round/>
                <a:headEnd type="none" w="med" len="med"/>
                <a:tailEnd type="none" w="med" len="med"/>
              </a:ln>
              <a:effectLst/>
            </p:spPr>
          </p:cxnSp>
          <p:cxnSp>
            <p:nvCxnSpPr>
              <p:cNvPr id="46" name="Gerader Verbinder 45"/>
              <p:cNvCxnSpPr/>
              <p:nvPr/>
            </p:nvCxnSpPr>
            <p:spPr bwMode="auto">
              <a:xfrm flipH="1" flipV="1">
                <a:off x="2507483" y="4154936"/>
                <a:ext cx="142311" cy="148627"/>
              </a:xfrm>
              <a:prstGeom prst="line">
                <a:avLst/>
              </a:prstGeom>
              <a:noFill/>
              <a:ln w="12700" cap="flat" cmpd="sng" algn="ctr">
                <a:solidFill>
                  <a:schemeClr val="tx1"/>
                </a:solidFill>
                <a:prstDash val="sysDash"/>
                <a:round/>
                <a:headEnd type="none" w="med" len="med"/>
                <a:tailEnd type="none" w="med" len="med"/>
              </a:ln>
              <a:effectLst/>
            </p:spPr>
          </p:cxnSp>
          <p:cxnSp>
            <p:nvCxnSpPr>
              <p:cNvPr id="48" name="Gerader Verbinder 47"/>
              <p:cNvCxnSpPr/>
              <p:nvPr/>
            </p:nvCxnSpPr>
            <p:spPr bwMode="auto">
              <a:xfrm flipH="1">
                <a:off x="2659884" y="4229249"/>
                <a:ext cx="162626" cy="78088"/>
              </a:xfrm>
              <a:prstGeom prst="line">
                <a:avLst/>
              </a:prstGeom>
              <a:noFill/>
              <a:ln w="12700" cap="flat" cmpd="sng" algn="ctr">
                <a:solidFill>
                  <a:schemeClr val="tx1"/>
                </a:solidFill>
                <a:prstDash val="sysDash"/>
                <a:round/>
                <a:headEnd type="none" w="med" len="med"/>
                <a:tailEnd type="none" w="med" len="med"/>
              </a:ln>
              <a:effectLst/>
            </p:spPr>
          </p:cxnSp>
          <p:cxnSp>
            <p:nvCxnSpPr>
              <p:cNvPr id="49" name="Gerader Verbinder 48"/>
              <p:cNvCxnSpPr/>
              <p:nvPr/>
            </p:nvCxnSpPr>
            <p:spPr bwMode="auto">
              <a:xfrm flipH="1">
                <a:off x="2822511" y="4229249"/>
                <a:ext cx="180974" cy="1"/>
              </a:xfrm>
              <a:prstGeom prst="line">
                <a:avLst/>
              </a:prstGeom>
              <a:noFill/>
              <a:ln w="12700" cap="flat" cmpd="sng" algn="ctr">
                <a:solidFill>
                  <a:schemeClr val="tx1"/>
                </a:solidFill>
                <a:prstDash val="sysDash"/>
                <a:round/>
                <a:headEnd type="none" w="med" len="med"/>
                <a:tailEnd type="none" w="med" len="med"/>
              </a:ln>
              <a:effectLst/>
            </p:spPr>
          </p:cxnSp>
          <p:cxnSp>
            <p:nvCxnSpPr>
              <p:cNvPr id="50" name="Gerader Verbinder 49"/>
              <p:cNvCxnSpPr/>
              <p:nvPr/>
            </p:nvCxnSpPr>
            <p:spPr bwMode="auto">
              <a:xfrm flipH="1">
                <a:off x="2988302" y="4182443"/>
                <a:ext cx="178147" cy="46807"/>
              </a:xfrm>
              <a:prstGeom prst="line">
                <a:avLst/>
              </a:prstGeom>
              <a:noFill/>
              <a:ln w="12700" cap="flat" cmpd="sng" algn="ctr">
                <a:solidFill>
                  <a:schemeClr val="tx1"/>
                </a:solidFill>
                <a:prstDash val="sysDash"/>
                <a:round/>
                <a:headEnd type="none" w="med" len="med"/>
                <a:tailEnd type="none" w="med" len="med"/>
              </a:ln>
              <a:effectLst/>
            </p:spPr>
          </p:cxnSp>
          <p:cxnSp>
            <p:nvCxnSpPr>
              <p:cNvPr id="51" name="Gerader Verbinder 50"/>
              <p:cNvCxnSpPr/>
              <p:nvPr/>
            </p:nvCxnSpPr>
            <p:spPr bwMode="auto">
              <a:xfrm flipH="1">
                <a:off x="3173046" y="4034940"/>
                <a:ext cx="192006" cy="143731"/>
              </a:xfrm>
              <a:prstGeom prst="line">
                <a:avLst/>
              </a:prstGeom>
              <a:noFill/>
              <a:ln w="12700" cap="flat" cmpd="sng" algn="ctr">
                <a:solidFill>
                  <a:schemeClr val="tx1"/>
                </a:solidFill>
                <a:prstDash val="sysDash"/>
                <a:round/>
                <a:headEnd type="none" w="med" len="med"/>
                <a:tailEnd type="none" w="med" len="med"/>
              </a:ln>
              <a:effectLst/>
            </p:spPr>
          </p:cxnSp>
        </p:grpSp>
        <p:cxnSp>
          <p:nvCxnSpPr>
            <p:cNvPr id="30" name="Gerader Verbinder 29"/>
            <p:cNvCxnSpPr/>
            <p:nvPr/>
          </p:nvCxnSpPr>
          <p:spPr bwMode="auto">
            <a:xfrm>
              <a:off x="1486398" y="4470515"/>
              <a:ext cx="1860692" cy="0"/>
            </a:xfrm>
            <a:prstGeom prst="line">
              <a:avLst/>
            </a:prstGeom>
            <a:noFill/>
            <a:ln w="19050" cap="flat" cmpd="sng" algn="ctr">
              <a:solidFill>
                <a:schemeClr val="tx1"/>
              </a:solidFill>
              <a:prstDash val="solid"/>
              <a:round/>
              <a:headEnd type="none" w="med" len="med"/>
              <a:tailEnd type="none" w="med" len="med"/>
            </a:ln>
            <a:effectLst/>
          </p:spPr>
        </p:cxnSp>
        <p:sp>
          <p:nvSpPr>
            <p:cNvPr id="31" name="Textfeld 30"/>
            <p:cNvSpPr txBox="1"/>
            <p:nvPr/>
          </p:nvSpPr>
          <p:spPr>
            <a:xfrm>
              <a:off x="498482" y="3590848"/>
              <a:ext cx="918841"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Stress, MPa</a:t>
              </a:r>
            </a:p>
          </p:txBody>
        </p:sp>
        <p:sp>
          <p:nvSpPr>
            <p:cNvPr id="32" name="Textfeld 31"/>
            <p:cNvSpPr txBox="1"/>
            <p:nvPr/>
          </p:nvSpPr>
          <p:spPr>
            <a:xfrm>
              <a:off x="1863424" y="5349927"/>
              <a:ext cx="121700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Hole Depth, mm</a:t>
              </a:r>
            </a:p>
          </p:txBody>
        </p:sp>
        <p:sp>
          <p:nvSpPr>
            <p:cNvPr id="33" name="Textfeld 32"/>
            <p:cNvSpPr txBox="1"/>
            <p:nvPr/>
          </p:nvSpPr>
          <p:spPr>
            <a:xfrm>
              <a:off x="2051488" y="3601405"/>
              <a:ext cx="314817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Masked values of the HDM / ASTM E837 -13a </a:t>
              </a:r>
            </a:p>
          </p:txBody>
        </p:sp>
        <p:sp>
          <p:nvSpPr>
            <p:cNvPr id="34" name="Textfeld 33"/>
            <p:cNvSpPr txBox="1"/>
            <p:nvPr/>
          </p:nvSpPr>
          <p:spPr>
            <a:xfrm>
              <a:off x="2079357" y="4575690"/>
              <a:ext cx="21293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Target values for the correction</a:t>
              </a:r>
            </a:p>
          </p:txBody>
        </p:sp>
        <p:cxnSp>
          <p:nvCxnSpPr>
            <p:cNvPr id="35" name="Gerade Verbindung mit Pfeil 34"/>
            <p:cNvCxnSpPr>
              <a:endCxn id="34" idx="1"/>
            </p:cNvCxnSpPr>
            <p:nvPr/>
          </p:nvCxnSpPr>
          <p:spPr bwMode="auto">
            <a:xfrm>
              <a:off x="1847315" y="4517123"/>
              <a:ext cx="232042" cy="197067"/>
            </a:xfrm>
            <a:prstGeom prst="straightConnector1">
              <a:avLst/>
            </a:prstGeom>
            <a:noFill/>
            <a:ln w="6350" cap="sq" cmpd="sng" algn="ctr">
              <a:solidFill>
                <a:schemeClr val="bg1">
                  <a:lumMod val="50000"/>
                </a:schemeClr>
              </a:solidFill>
              <a:prstDash val="solid"/>
              <a:round/>
              <a:headEnd type="none" w="med" len="med"/>
              <a:tailEnd type="arrow" w="sm" len="sm"/>
            </a:ln>
            <a:effectLst/>
          </p:spPr>
        </p:cxnSp>
        <p:cxnSp>
          <p:nvCxnSpPr>
            <p:cNvPr id="36" name="Gerade Verbindung mit Pfeil 35"/>
            <p:cNvCxnSpPr>
              <a:endCxn id="33" idx="1"/>
            </p:cNvCxnSpPr>
            <p:nvPr/>
          </p:nvCxnSpPr>
          <p:spPr bwMode="auto">
            <a:xfrm flipV="1">
              <a:off x="1902336" y="3739905"/>
              <a:ext cx="149152" cy="256608"/>
            </a:xfrm>
            <a:prstGeom prst="straightConnector1">
              <a:avLst/>
            </a:prstGeom>
            <a:noFill/>
            <a:ln w="6350" cap="sq" cmpd="sng" algn="ctr">
              <a:solidFill>
                <a:schemeClr val="bg1">
                  <a:lumMod val="50000"/>
                </a:schemeClr>
              </a:solidFill>
              <a:prstDash val="solid"/>
              <a:round/>
              <a:headEnd type="none" w="med" len="med"/>
              <a:tailEnd type="arrow" w="sm" len="sm"/>
            </a:ln>
            <a:effectLst/>
          </p:spPr>
        </p:cxnSp>
      </p:grpSp>
      <p:grpSp>
        <p:nvGrpSpPr>
          <p:cNvPr id="44" name="Gruppieren 43"/>
          <p:cNvGrpSpPr/>
          <p:nvPr/>
        </p:nvGrpSpPr>
        <p:grpSpPr>
          <a:xfrm>
            <a:off x="1438732" y="5077618"/>
            <a:ext cx="3445683" cy="345588"/>
            <a:chOff x="8364464" y="3689352"/>
            <a:chExt cx="3445683" cy="345588"/>
          </a:xfrm>
        </p:grpSpPr>
        <p:cxnSp>
          <p:nvCxnSpPr>
            <p:cNvPr id="45" name="Gerader Verbinder 44"/>
            <p:cNvCxnSpPr/>
            <p:nvPr/>
          </p:nvCxnSpPr>
          <p:spPr bwMode="auto">
            <a:xfrm>
              <a:off x="8364464" y="3734196"/>
              <a:ext cx="186440" cy="115437"/>
            </a:xfrm>
            <a:prstGeom prst="line">
              <a:avLst/>
            </a:prstGeom>
            <a:noFill/>
            <a:ln w="12700" cap="flat" cmpd="sng" algn="ctr">
              <a:solidFill>
                <a:srgbClr val="FF0000"/>
              </a:solidFill>
              <a:prstDash val="solid"/>
              <a:round/>
              <a:headEnd type="none" w="med" len="med"/>
              <a:tailEnd type="none" w="med" len="med"/>
            </a:ln>
            <a:effectLst/>
          </p:spPr>
        </p:cxnSp>
        <p:cxnSp>
          <p:nvCxnSpPr>
            <p:cNvPr id="47" name="Gerader Verbinder 46"/>
            <p:cNvCxnSpPr/>
            <p:nvPr/>
          </p:nvCxnSpPr>
          <p:spPr bwMode="auto">
            <a:xfrm flipH="1">
              <a:off x="8550906" y="3814907"/>
              <a:ext cx="181812" cy="34726"/>
            </a:xfrm>
            <a:prstGeom prst="line">
              <a:avLst/>
            </a:prstGeom>
            <a:noFill/>
            <a:ln w="12700" cap="flat" cmpd="sng" algn="ctr">
              <a:solidFill>
                <a:srgbClr val="FF0000"/>
              </a:solidFill>
              <a:prstDash val="solid"/>
              <a:round/>
              <a:headEnd type="none" w="med" len="med"/>
              <a:tailEnd type="none" w="med" len="med"/>
            </a:ln>
            <a:effectLst/>
          </p:spPr>
        </p:cxnSp>
        <p:cxnSp>
          <p:nvCxnSpPr>
            <p:cNvPr id="52" name="Gerader Verbinder 51"/>
            <p:cNvCxnSpPr/>
            <p:nvPr/>
          </p:nvCxnSpPr>
          <p:spPr bwMode="auto">
            <a:xfrm flipH="1" flipV="1">
              <a:off x="8733618" y="3816372"/>
              <a:ext cx="150891" cy="60796"/>
            </a:xfrm>
            <a:prstGeom prst="line">
              <a:avLst/>
            </a:prstGeom>
            <a:noFill/>
            <a:ln w="12700" cap="flat" cmpd="sng" algn="ctr">
              <a:solidFill>
                <a:srgbClr val="FF0000"/>
              </a:solidFill>
              <a:prstDash val="solid"/>
              <a:round/>
              <a:headEnd type="none" w="med" len="med"/>
              <a:tailEnd type="none" w="med" len="med"/>
            </a:ln>
            <a:effectLst/>
          </p:spPr>
        </p:cxnSp>
        <p:cxnSp>
          <p:nvCxnSpPr>
            <p:cNvPr id="53" name="Gerader Verbinder 52"/>
            <p:cNvCxnSpPr/>
            <p:nvPr/>
          </p:nvCxnSpPr>
          <p:spPr bwMode="auto">
            <a:xfrm flipH="1">
              <a:off x="8885409" y="3808226"/>
              <a:ext cx="139192" cy="68941"/>
            </a:xfrm>
            <a:prstGeom prst="line">
              <a:avLst/>
            </a:prstGeom>
            <a:noFill/>
            <a:ln w="12700" cap="flat" cmpd="sng" algn="ctr">
              <a:solidFill>
                <a:srgbClr val="FF0000"/>
              </a:solidFill>
              <a:prstDash val="solid"/>
              <a:round/>
              <a:headEnd type="none" w="med" len="med"/>
              <a:tailEnd type="none" w="med" len="med"/>
            </a:ln>
            <a:effectLst/>
          </p:spPr>
        </p:cxnSp>
        <p:cxnSp>
          <p:nvCxnSpPr>
            <p:cNvPr id="59" name="Gerader Verbinder 58"/>
            <p:cNvCxnSpPr/>
            <p:nvPr/>
          </p:nvCxnSpPr>
          <p:spPr bwMode="auto">
            <a:xfrm flipH="1">
              <a:off x="9025501" y="3804453"/>
              <a:ext cx="187613" cy="3773"/>
            </a:xfrm>
            <a:prstGeom prst="line">
              <a:avLst/>
            </a:prstGeom>
            <a:noFill/>
            <a:ln w="12700" cap="flat" cmpd="sng" algn="ctr">
              <a:solidFill>
                <a:srgbClr val="FF0000"/>
              </a:solidFill>
              <a:prstDash val="solid"/>
              <a:round/>
              <a:headEnd type="none" w="med" len="med"/>
              <a:tailEnd type="none" w="med" len="med"/>
            </a:ln>
            <a:effectLst/>
          </p:spPr>
        </p:cxnSp>
        <p:cxnSp>
          <p:nvCxnSpPr>
            <p:cNvPr id="60" name="Gerader Verbinder 59"/>
            <p:cNvCxnSpPr/>
            <p:nvPr/>
          </p:nvCxnSpPr>
          <p:spPr bwMode="auto">
            <a:xfrm flipH="1" flipV="1">
              <a:off x="9212516" y="3808226"/>
              <a:ext cx="153001" cy="148629"/>
            </a:xfrm>
            <a:prstGeom prst="line">
              <a:avLst/>
            </a:prstGeom>
            <a:noFill/>
            <a:ln w="12700" cap="flat" cmpd="sng" algn="ctr">
              <a:solidFill>
                <a:srgbClr val="FF0000"/>
              </a:solidFill>
              <a:prstDash val="solid"/>
              <a:round/>
              <a:headEnd type="none" w="med" len="med"/>
              <a:tailEnd type="none" w="med" len="med"/>
            </a:ln>
            <a:effectLst/>
          </p:spPr>
        </p:cxnSp>
        <p:cxnSp>
          <p:nvCxnSpPr>
            <p:cNvPr id="61" name="Gerader Verbinder 60"/>
            <p:cNvCxnSpPr/>
            <p:nvPr/>
          </p:nvCxnSpPr>
          <p:spPr bwMode="auto">
            <a:xfrm flipH="1" flipV="1">
              <a:off x="9365515" y="3956761"/>
              <a:ext cx="137202" cy="57990"/>
            </a:xfrm>
            <a:prstGeom prst="line">
              <a:avLst/>
            </a:prstGeom>
            <a:noFill/>
            <a:ln w="12700" cap="flat" cmpd="sng" algn="ctr">
              <a:solidFill>
                <a:srgbClr val="FF0000"/>
              </a:solidFill>
              <a:prstDash val="solid"/>
              <a:round/>
              <a:headEnd type="none" w="med" len="med"/>
              <a:tailEnd type="none" w="med" len="med"/>
            </a:ln>
            <a:effectLst/>
          </p:spPr>
        </p:cxnSp>
        <p:cxnSp>
          <p:nvCxnSpPr>
            <p:cNvPr id="62" name="Gerader Verbinder 61"/>
            <p:cNvCxnSpPr/>
            <p:nvPr/>
          </p:nvCxnSpPr>
          <p:spPr bwMode="auto">
            <a:xfrm flipH="1" flipV="1">
              <a:off x="9502717" y="4014751"/>
              <a:ext cx="187915" cy="20189"/>
            </a:xfrm>
            <a:prstGeom prst="line">
              <a:avLst/>
            </a:prstGeom>
            <a:noFill/>
            <a:ln w="12700" cap="flat" cmpd="sng" algn="ctr">
              <a:solidFill>
                <a:srgbClr val="FF0000"/>
              </a:solidFill>
              <a:prstDash val="solid"/>
              <a:round/>
              <a:headEnd type="none" w="med" len="med"/>
              <a:tailEnd type="none" w="med" len="med"/>
            </a:ln>
            <a:effectLst/>
          </p:spPr>
        </p:cxnSp>
        <p:cxnSp>
          <p:nvCxnSpPr>
            <p:cNvPr id="63" name="Gerader Verbinder 62"/>
            <p:cNvCxnSpPr/>
            <p:nvPr/>
          </p:nvCxnSpPr>
          <p:spPr bwMode="auto">
            <a:xfrm flipH="1">
              <a:off x="9690632" y="3916964"/>
              <a:ext cx="153659" cy="117976"/>
            </a:xfrm>
            <a:prstGeom prst="line">
              <a:avLst/>
            </a:prstGeom>
            <a:noFill/>
            <a:ln w="12700" cap="flat" cmpd="sng" algn="ctr">
              <a:solidFill>
                <a:srgbClr val="FF0000"/>
              </a:solidFill>
              <a:prstDash val="solid"/>
              <a:round/>
              <a:headEnd type="none" w="med" len="med"/>
              <a:tailEnd type="none" w="med" len="med"/>
            </a:ln>
            <a:effectLst/>
          </p:spPr>
        </p:cxnSp>
        <p:cxnSp>
          <p:nvCxnSpPr>
            <p:cNvPr id="64" name="Gerader Verbinder 63"/>
            <p:cNvCxnSpPr/>
            <p:nvPr/>
          </p:nvCxnSpPr>
          <p:spPr bwMode="auto">
            <a:xfrm flipH="1" flipV="1">
              <a:off x="9844291" y="3922931"/>
              <a:ext cx="190280" cy="65202"/>
            </a:xfrm>
            <a:prstGeom prst="line">
              <a:avLst/>
            </a:prstGeom>
            <a:noFill/>
            <a:ln w="12700" cap="flat" cmpd="sng" algn="ctr">
              <a:solidFill>
                <a:srgbClr val="FF0000"/>
              </a:solidFill>
              <a:prstDash val="solid"/>
              <a:round/>
              <a:headEnd type="none" w="med" len="med"/>
              <a:tailEnd type="none" w="med" len="med"/>
            </a:ln>
            <a:effectLst/>
          </p:spPr>
        </p:cxnSp>
        <p:cxnSp>
          <p:nvCxnSpPr>
            <p:cNvPr id="65" name="Gerader Verbinder 64"/>
            <p:cNvCxnSpPr/>
            <p:nvPr/>
          </p:nvCxnSpPr>
          <p:spPr bwMode="auto">
            <a:xfrm flipH="1">
              <a:off x="10035369" y="3888147"/>
              <a:ext cx="231558" cy="99986"/>
            </a:xfrm>
            <a:prstGeom prst="line">
              <a:avLst/>
            </a:prstGeom>
            <a:noFill/>
            <a:ln w="12700" cap="flat" cmpd="sng" algn="ctr">
              <a:solidFill>
                <a:srgbClr val="FF0000"/>
              </a:solidFill>
              <a:prstDash val="solid"/>
              <a:round/>
              <a:headEnd type="none" w="med" len="med"/>
              <a:tailEnd type="none" w="med" len="med"/>
            </a:ln>
            <a:effectLst/>
          </p:spPr>
        </p:cxnSp>
        <p:sp>
          <p:nvSpPr>
            <p:cNvPr id="66" name="Textfeld 65"/>
            <p:cNvSpPr txBox="1"/>
            <p:nvPr/>
          </p:nvSpPr>
          <p:spPr>
            <a:xfrm>
              <a:off x="10406941" y="3689352"/>
              <a:ext cx="1403206" cy="276999"/>
            </a:xfrm>
            <a:prstGeom prst="rect">
              <a:avLst/>
            </a:prstGeom>
            <a:noFill/>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Corrected values</a:t>
              </a:r>
            </a:p>
          </p:txBody>
        </p:sp>
      </p:grpSp>
      <p:cxnSp>
        <p:nvCxnSpPr>
          <p:cNvPr id="67" name="Straight Arrow Connector 57">
            <a:extLst>
              <a:ext uri="{FF2B5EF4-FFF2-40B4-BE49-F238E27FC236}">
                <a16:creationId xmlns:a16="http://schemas.microsoft.com/office/drawing/2014/main" id="{84BE8559-190B-6178-58F9-DFD26DB3A845}"/>
              </a:ext>
            </a:extLst>
          </p:cNvPr>
          <p:cNvCxnSpPr/>
          <p:nvPr/>
        </p:nvCxnSpPr>
        <p:spPr>
          <a:xfrm rot="5400000" flipV="1">
            <a:off x="2219512" y="4979424"/>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Rechteck 2"/>
          <p:cNvSpPr/>
          <p:nvPr/>
        </p:nvSpPr>
        <p:spPr>
          <a:xfrm>
            <a:off x="2764900" y="1040689"/>
            <a:ext cx="9160400" cy="1785104"/>
          </a:xfrm>
          <a:prstGeom prst="rect">
            <a:avLst/>
          </a:prstGeom>
        </p:spPr>
        <p:txBody>
          <a:bodyPr wrap="square">
            <a:spAutoFit/>
          </a:bodyPr>
          <a:lstStyle/>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There are a few methodologies available to </a:t>
            </a:r>
            <a:r>
              <a:rPr lang="en-US" sz="2200" b="1" dirty="0">
                <a:latin typeface="Times New Roman" panose="02020603050405020304" pitchFamily="18" charset="0"/>
                <a:cs typeface="Times New Roman" panose="02020603050405020304" pitchFamily="18" charset="0"/>
              </a:rPr>
              <a:t>correct the residual stress</a:t>
            </a:r>
            <a:r>
              <a:rPr lang="en-US" sz="2200" dirty="0">
                <a:latin typeface="Times New Roman" panose="02020603050405020304" pitchFamily="18" charset="0"/>
                <a:cs typeface="Times New Roman" panose="02020603050405020304" pitchFamily="18" charset="0"/>
              </a:rPr>
              <a:t> in HDM measurements taking into account the </a:t>
            </a:r>
            <a:r>
              <a:rPr lang="en-US" sz="2200" b="1" dirty="0">
                <a:latin typeface="Times New Roman" panose="02020603050405020304" pitchFamily="18" charset="0"/>
                <a:cs typeface="Times New Roman" panose="02020603050405020304" pitchFamily="18" charset="0"/>
              </a:rPr>
              <a:t>plasticity effect </a:t>
            </a:r>
            <a:r>
              <a:rPr lang="en-US" sz="2200" dirty="0">
                <a:latin typeface="Times New Roman" panose="02020603050405020304" pitchFamily="18" charset="0"/>
                <a:cs typeface="Times New Roman" panose="02020603050405020304" pitchFamily="18" charset="0"/>
              </a:rPr>
              <a:t>in the uniform method (</a:t>
            </a:r>
            <a:r>
              <a:rPr lang="pt-BR" sz="2200" dirty="0">
                <a:latin typeface="Times New Roman" panose="02020603050405020304" pitchFamily="18" charset="0"/>
                <a:cs typeface="Times New Roman" panose="02020603050405020304" pitchFamily="18" charset="0"/>
              </a:rPr>
              <a:t>limited for the nonuniform method) and for equibiaxial loaded cases. </a:t>
            </a:r>
            <a:endParaRPr lang="en-US" sz="22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pt-BR" sz="2200" dirty="0">
              <a:latin typeface="Times New Roman" panose="02020603050405020304" pitchFamily="18" charset="0"/>
              <a:cs typeface="Times New Roman" panose="02020603050405020304" pitchFamily="18" charset="0"/>
            </a:endParaRPr>
          </a:p>
        </p:txBody>
      </p:sp>
      <p:sp>
        <p:nvSpPr>
          <p:cNvPr id="4" name="Rechteck 3"/>
          <p:cNvSpPr/>
          <p:nvPr/>
        </p:nvSpPr>
        <p:spPr>
          <a:xfrm>
            <a:off x="5292168" y="3904296"/>
            <a:ext cx="6671122" cy="2123658"/>
          </a:xfrm>
          <a:prstGeom prst="rect">
            <a:avLst/>
          </a:prstGeom>
        </p:spPr>
        <p:txBody>
          <a:bodyPr wrap="square">
            <a:spAutoFit/>
          </a:bodyPr>
          <a:lstStyle/>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In this context, </a:t>
            </a:r>
            <a:r>
              <a:rPr lang="en-US" sz="2200" b="1" dirty="0">
                <a:latin typeface="Times New Roman" panose="02020603050405020304" pitchFamily="18" charset="0"/>
                <a:cs typeface="Times New Roman" panose="02020603050405020304" pitchFamily="18" charset="0"/>
              </a:rPr>
              <a:t>given the limitations</a:t>
            </a:r>
            <a:r>
              <a:rPr lang="en-US" sz="2200" dirty="0">
                <a:latin typeface="Times New Roman" panose="02020603050405020304" pitchFamily="18" charset="0"/>
                <a:cs typeface="Times New Roman" panose="02020603050405020304" pitchFamily="18" charset="0"/>
              </a:rPr>
              <a:t> of the ASTM E837 – 13a [6] in the plastic regime, there </a:t>
            </a:r>
            <a:r>
              <a:rPr lang="en-US" sz="2200" b="1" dirty="0">
                <a:latin typeface="Times New Roman" panose="02020603050405020304" pitchFamily="18" charset="0"/>
                <a:cs typeface="Times New Roman" panose="02020603050405020304" pitchFamily="18" charset="0"/>
              </a:rPr>
              <a:t>is the need for a developed model </a:t>
            </a:r>
            <a:r>
              <a:rPr lang="en-US" sz="2200" dirty="0">
                <a:latin typeface="Times New Roman" panose="02020603050405020304" pitchFamily="18" charset="0"/>
                <a:cs typeface="Times New Roman" panose="02020603050405020304" pitchFamily="18" charset="0"/>
              </a:rPr>
              <a:t>(trained on data resulting from several elastoplastic numerical simulations) that seeks to </a:t>
            </a:r>
            <a:r>
              <a:rPr lang="en-US" sz="2200" b="1" dirty="0">
                <a:latin typeface="Times New Roman" panose="02020603050405020304" pitchFamily="18" charset="0"/>
                <a:cs typeface="Times New Roman" panose="02020603050405020304" pitchFamily="18" charset="0"/>
              </a:rPr>
              <a:t>correct the plasticity effects </a:t>
            </a:r>
            <a:r>
              <a:rPr lang="en-US" sz="2200" dirty="0">
                <a:latin typeface="Times New Roman" panose="02020603050405020304" pitchFamily="18" charset="0"/>
                <a:cs typeface="Times New Roman" panose="02020603050405020304" pitchFamily="18" charset="0"/>
              </a:rPr>
              <a:t>in the residual stress values presented in </a:t>
            </a:r>
            <a:r>
              <a:rPr lang="en-US" sz="2200" b="1" dirty="0">
                <a:latin typeface="Times New Roman" panose="02020603050405020304" pitchFamily="18" charset="0"/>
                <a:cs typeface="Times New Roman" panose="02020603050405020304" pitchFamily="18" charset="0"/>
              </a:rPr>
              <a:t>uniaxial</a:t>
            </a:r>
            <a:r>
              <a:rPr lang="en-US" sz="2200" dirty="0">
                <a:latin typeface="Times New Roman" panose="02020603050405020304" pitchFamily="18" charset="0"/>
                <a:cs typeface="Times New Roman" panose="02020603050405020304" pitchFamily="18" charset="0"/>
              </a:rPr>
              <a:t> loaded </a:t>
            </a:r>
            <a:r>
              <a:rPr lang="en-US" sz="2200" b="1" dirty="0">
                <a:latin typeface="Times New Roman" panose="02020603050405020304" pitchFamily="18" charset="0"/>
                <a:cs typeface="Times New Roman" panose="02020603050405020304" pitchFamily="18" charset="0"/>
              </a:rPr>
              <a:t>flexible risers</a:t>
            </a:r>
            <a:r>
              <a:rPr lang="en-US" sz="2200" dirty="0">
                <a:latin typeface="Times New Roman" panose="02020603050405020304" pitchFamily="18" charset="0"/>
                <a:cs typeface="Times New Roman" panose="02020603050405020304" pitchFamily="18" charset="0"/>
              </a:rPr>
              <a:t>.</a:t>
            </a:r>
            <a:endParaRPr lang="de-DE" sz="2200" dirty="0">
              <a:latin typeface="Times New Roman" panose="02020603050405020304" pitchFamily="18" charset="0"/>
              <a:cs typeface="Times New Roman" panose="02020603050405020304" pitchFamily="18" charset="0"/>
            </a:endParaRPr>
          </a:p>
        </p:txBody>
      </p:sp>
      <p:pic>
        <p:nvPicPr>
          <p:cNvPr id="68" name="Imagem 7">
            <a:extLst>
              <a:ext uri="{FF2B5EF4-FFF2-40B4-BE49-F238E27FC236}">
                <a16:creationId xmlns:a16="http://schemas.microsoft.com/office/drawing/2014/main" id="{6BDF33DB-0108-4D4E-91A8-FD3F075E9053}"/>
              </a:ext>
            </a:extLst>
          </p:cNvPr>
          <p:cNvPicPr>
            <a:picLocks noChangeAspect="1"/>
          </p:cNvPicPr>
          <p:nvPr/>
        </p:nvPicPr>
        <p:blipFill rotWithShape="1">
          <a:blip r:embed="rId7"/>
          <a:srcRect l="34316" t="10943" r="34976" b="11321"/>
          <a:stretch/>
        </p:blipFill>
        <p:spPr>
          <a:xfrm>
            <a:off x="4698518" y="2305324"/>
            <a:ext cx="909386" cy="1294933"/>
          </a:xfrm>
          <a:prstGeom prst="rect">
            <a:avLst/>
          </a:prstGeom>
          <a:ln>
            <a:noFill/>
          </a:ln>
          <a:effectLst>
            <a:outerShdw blurRad="292100" dist="139700" dir="2700000" algn="tl" rotWithShape="0">
              <a:srgbClr val="333333">
                <a:alpha val="65000"/>
              </a:srgbClr>
            </a:outerShdw>
          </a:effectLst>
        </p:spPr>
      </p:pic>
      <p:pic>
        <p:nvPicPr>
          <p:cNvPr id="69" name="Imagem 9">
            <a:extLst>
              <a:ext uri="{FF2B5EF4-FFF2-40B4-BE49-F238E27FC236}">
                <a16:creationId xmlns:a16="http://schemas.microsoft.com/office/drawing/2014/main" id="{A6862DB2-E656-408C-8149-46FAFDD82D1C}"/>
              </a:ext>
            </a:extLst>
          </p:cNvPr>
          <p:cNvPicPr>
            <a:picLocks noChangeAspect="1"/>
          </p:cNvPicPr>
          <p:nvPr/>
        </p:nvPicPr>
        <p:blipFill>
          <a:blip r:embed="rId8"/>
          <a:stretch>
            <a:fillRect/>
          </a:stretch>
        </p:blipFill>
        <p:spPr>
          <a:xfrm>
            <a:off x="5886271" y="2311717"/>
            <a:ext cx="2463091" cy="1382461"/>
          </a:xfrm>
          <a:prstGeom prst="rect">
            <a:avLst/>
          </a:prstGeom>
        </p:spPr>
      </p:pic>
      <p:sp>
        <p:nvSpPr>
          <p:cNvPr id="6" name="Rechteck 5"/>
          <p:cNvSpPr/>
          <p:nvPr/>
        </p:nvSpPr>
        <p:spPr>
          <a:xfrm>
            <a:off x="8627729" y="2854889"/>
            <a:ext cx="3094501" cy="338554"/>
          </a:xfrm>
          <a:prstGeom prst="rect">
            <a:avLst/>
          </a:prstGeom>
        </p:spPr>
        <p:txBody>
          <a:bodyPr wrap="none">
            <a:spAutoFit/>
          </a:bodyPr>
          <a:lstStyle/>
          <a:p>
            <a:r>
              <a:rPr lang="pt-BR" sz="1600" dirty="0">
                <a:solidFill>
                  <a:srgbClr val="000000"/>
                </a:solidFill>
                <a:latin typeface="Times New Roman" panose="02020603050405020304" pitchFamily="18" charset="0"/>
                <a:cs typeface="Times New Roman" panose="02020603050405020304" pitchFamily="18" charset="0"/>
              </a:rPr>
              <a:t>CHUPAKHIN, S., </a:t>
            </a:r>
            <a:r>
              <a:rPr lang="pt-BR" sz="1600" i="1" dirty="0">
                <a:solidFill>
                  <a:srgbClr val="000000"/>
                </a:solidFill>
                <a:latin typeface="Times New Roman" panose="02020603050405020304" pitchFamily="18" charset="0"/>
                <a:cs typeface="Times New Roman" panose="02020603050405020304" pitchFamily="18" charset="0"/>
              </a:rPr>
              <a:t>et al</a:t>
            </a:r>
            <a:r>
              <a:rPr lang="pt-BR" sz="1600" dirty="0">
                <a:solidFill>
                  <a:srgbClr val="000000"/>
                </a:solidFill>
                <a:latin typeface="Times New Roman" panose="02020603050405020304" pitchFamily="18" charset="0"/>
                <a:cs typeface="Times New Roman" panose="02020603050405020304" pitchFamily="18" charset="0"/>
              </a:rPr>
              <a:t>. (2017) [7] </a:t>
            </a:r>
            <a:endParaRPr lang="de-DE" sz="1600" dirty="0"/>
          </a:p>
        </p:txBody>
      </p:sp>
    </p:spTree>
    <p:extLst>
      <p:ext uri="{BB962C8B-B14F-4D97-AF65-F5344CB8AC3E}">
        <p14:creationId xmlns:p14="http://schemas.microsoft.com/office/powerpoint/2010/main" val="408979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fade">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8"/>
                                        </p:tgtEl>
                                        <p:attrNameLst>
                                          <p:attrName>style.visibility</p:attrName>
                                        </p:attrNameLst>
                                      </p:cBhvr>
                                      <p:to>
                                        <p:strVal val="visible"/>
                                      </p:to>
                                    </p:set>
                                    <p:animEffect transition="in" filter="fade">
                                      <p:cBhvr>
                                        <p:cTn id="25" dur="500"/>
                                        <p:tgtEl>
                                          <p:spTgt spid="68"/>
                                        </p:tgtEl>
                                      </p:cBhvr>
                                    </p:animEffect>
                                  </p:childTnLst>
                                </p:cTn>
                              </p:par>
                              <p:par>
                                <p:cTn id="26" presetID="10" presetClass="entr" presetSubtype="0" fill="hold"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fade">
                                      <p:cBhvr>
                                        <p:cTn id="36" dur="500"/>
                                        <p:tgtEl>
                                          <p:spTgt spid="6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4"/>
                                        </p:tgtEl>
                                        <p:attrNameLst>
                                          <p:attrName>style.visibility</p:attrName>
                                        </p:attrNameLst>
                                      </p:cBhvr>
                                      <p:to>
                                        <p:strVal val="visible"/>
                                      </p:to>
                                    </p:set>
                                    <p:animEffect transition="in" filter="fade">
                                      <p:cBhvr>
                                        <p:cTn id="41" dur="500"/>
                                        <p:tgtEl>
                                          <p:spTgt spid="4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3" grpId="0"/>
      <p:bldP spid="4"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1"/>
            </p:custDataLst>
            <p:extLst>
              <p:ext uri="{D42A27DB-BD31-4B8C-83A1-F6EECF244321}">
                <p14:modId xmlns:p14="http://schemas.microsoft.com/office/powerpoint/2010/main" val="52932978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4" imgH="333" progId="TCLayout.ActiveDocument.1">
                  <p:embed/>
                </p:oleObj>
              </mc:Choice>
              <mc:Fallback>
                <p:oleObj name="think-cell Folie" r:id="rId4" imgW="364" imgH="3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CaixaDeTexto 3"/>
          <p:cNvSpPr txBox="1"/>
          <p:nvPr/>
        </p:nvSpPr>
        <p:spPr>
          <a:xfrm>
            <a:off x="345046" y="1340306"/>
            <a:ext cx="11665722" cy="1785104"/>
          </a:xfrm>
          <a:prstGeom prst="rect">
            <a:avLst/>
          </a:prstGeom>
          <a:noFill/>
        </p:spPr>
        <p:txBody>
          <a:bodyPr wrap="square" rtlCol="0">
            <a:spAutoFit/>
          </a:bodyPr>
          <a:lstStyle/>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The objective of this undergraduate thesis is to develop and implement a Deep Artificial Neural Network (DANN) model, based on numerical simulations data, for the correction of plasticity effects in the HDM, that is, the Standard Test Method for Determining Residual Stresses by the Hole-Drilling Strain-Gage Method (ASTM E837 – 13a), used for measuring high levels of residual stress in flexible risers.</a:t>
            </a:r>
            <a:endParaRPr lang="pt-BR" sz="1200" dirty="0">
              <a:effectLst/>
              <a:latin typeface="Times New Roman" panose="02020603050405020304" pitchFamily="18" charset="0"/>
              <a:cs typeface="Times New Roman" panose="02020603050405020304" pitchFamily="18" charset="0"/>
            </a:endParaRPr>
          </a:p>
        </p:txBody>
      </p:sp>
      <p:sp>
        <p:nvSpPr>
          <p:cNvPr id="5" name="CaixaDeTexto 4"/>
          <p:cNvSpPr txBox="1"/>
          <p:nvPr/>
        </p:nvSpPr>
        <p:spPr>
          <a:xfrm>
            <a:off x="316359" y="835277"/>
            <a:ext cx="4429431" cy="430887"/>
          </a:xfrm>
          <a:prstGeom prst="rect">
            <a:avLst/>
          </a:prstGeom>
          <a:noFill/>
        </p:spPr>
        <p:txBody>
          <a:bodyPr wrap="square" rtlCol="0">
            <a:spAutoFit/>
          </a:bodyPr>
          <a:lstStyle/>
          <a:p>
            <a:pPr rtl="0" eaLnBrk="0" fontAlgn="base" hangingPunct="0">
              <a:spcBef>
                <a:spcPct val="0"/>
              </a:spcBef>
              <a:spcAft>
                <a:spcPct val="0"/>
              </a:spcAft>
            </a:pPr>
            <a:r>
              <a:rPr lang="en-US" sz="2200" b="1" kern="1200" dirty="0">
                <a:solidFill>
                  <a:srgbClr val="1C1C1C"/>
                </a:solidFill>
                <a:effectLst/>
                <a:latin typeface="Times New Roman" panose="02020603050405020304" pitchFamily="18" charset="0"/>
                <a:cs typeface="Times New Roman" panose="02020603050405020304" pitchFamily="18" charset="0"/>
              </a:rPr>
              <a:t>General Objective:</a:t>
            </a:r>
          </a:p>
        </p:txBody>
      </p:sp>
      <p:grpSp>
        <p:nvGrpSpPr>
          <p:cNvPr id="6" name="Gruppieren 5"/>
          <p:cNvGrpSpPr/>
          <p:nvPr/>
        </p:nvGrpSpPr>
        <p:grpSpPr>
          <a:xfrm>
            <a:off x="4559514" y="3243349"/>
            <a:ext cx="2434312" cy="2586051"/>
            <a:chOff x="4559514" y="3243349"/>
            <a:chExt cx="2434312" cy="2586051"/>
          </a:xfrm>
        </p:grpSpPr>
        <p:grpSp>
          <p:nvGrpSpPr>
            <p:cNvPr id="12" name="Agrupar 21">
              <a:extLst>
                <a:ext uri="{FF2B5EF4-FFF2-40B4-BE49-F238E27FC236}">
                  <a16:creationId xmlns:a16="http://schemas.microsoft.com/office/drawing/2014/main" id="{C3FC5272-EFA6-4C26-A8B0-B5338E0A4574}"/>
                </a:ext>
              </a:extLst>
            </p:cNvPr>
            <p:cNvGrpSpPr/>
            <p:nvPr/>
          </p:nvGrpSpPr>
          <p:grpSpPr>
            <a:xfrm>
              <a:off x="4908162" y="3243349"/>
              <a:ext cx="1692000" cy="972000"/>
              <a:chOff x="4796328" y="5087095"/>
              <a:chExt cx="1692000" cy="972000"/>
            </a:xfrm>
            <a:solidFill>
              <a:schemeClr val="tx1"/>
            </a:solidFill>
          </p:grpSpPr>
          <p:sp>
            <p:nvSpPr>
              <p:cNvPr id="13" name="Retângulo: Cantos Arredondados 4">
                <a:extLst>
                  <a:ext uri="{FF2B5EF4-FFF2-40B4-BE49-F238E27FC236}">
                    <a16:creationId xmlns:a16="http://schemas.microsoft.com/office/drawing/2014/main" id="{6325D48B-4A04-4D03-B600-BDC4DC0A684B}"/>
                  </a:ext>
                </a:extLst>
              </p:cNvPr>
              <p:cNvSpPr/>
              <p:nvPr/>
            </p:nvSpPr>
            <p:spPr>
              <a:xfrm>
                <a:off x="4796328" y="5087095"/>
                <a:ext cx="1692000" cy="972000"/>
              </a:xfrm>
              <a:prstGeom prst="roundRect">
                <a:avLst/>
              </a:pr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aixaDeTexto 20">
                <a:extLst>
                  <a:ext uri="{FF2B5EF4-FFF2-40B4-BE49-F238E27FC236}">
                    <a16:creationId xmlns:a16="http://schemas.microsoft.com/office/drawing/2014/main" id="{6A3502E1-36E4-4880-A875-55E7225E46F4}"/>
                  </a:ext>
                </a:extLst>
              </p:cNvPr>
              <p:cNvSpPr txBox="1"/>
              <p:nvPr/>
            </p:nvSpPr>
            <p:spPr>
              <a:xfrm>
                <a:off x="5066708" y="5342262"/>
                <a:ext cx="1179670" cy="461665"/>
              </a:xfrm>
              <a:prstGeom prst="rect">
                <a:avLst/>
              </a:prstGeom>
              <a:grpFill/>
              <a:ln>
                <a:solidFill>
                  <a:schemeClr val="tx1"/>
                </a:solidFill>
              </a:ln>
            </p:spPr>
            <p:txBody>
              <a:bodyPr wrap="square" rtlCol="0">
                <a:spAutoFit/>
              </a:bodyPr>
              <a:lstStyle/>
              <a:p>
                <a:pPr algn="ctr"/>
                <a:r>
                  <a:rPr lang="en-AE" sz="1200" dirty="0">
                    <a:solidFill>
                      <a:schemeClr val="bg1"/>
                    </a:solidFill>
                    <a:latin typeface="Times New Roman" panose="02020603050405020304" pitchFamily="18" charset="0"/>
                    <a:cs typeface="Times New Roman" panose="02020603050405020304" pitchFamily="18" charset="0"/>
                  </a:rPr>
                  <a:t>Trained Model (DANN)</a:t>
                </a:r>
              </a:p>
            </p:txBody>
          </p:sp>
        </p:grpSp>
        <p:grpSp>
          <p:nvGrpSpPr>
            <p:cNvPr id="151" name="Group 1">
              <a:extLst>
                <a:ext uri="{FF2B5EF4-FFF2-40B4-BE49-F238E27FC236}">
                  <a16:creationId xmlns:a16="http://schemas.microsoft.com/office/drawing/2014/main" id="{A14500C4-7125-A767-1DBE-4C68E57EE452}"/>
                </a:ext>
              </a:extLst>
            </p:cNvPr>
            <p:cNvGrpSpPr/>
            <p:nvPr/>
          </p:nvGrpSpPr>
          <p:grpSpPr>
            <a:xfrm>
              <a:off x="4559514" y="4470516"/>
              <a:ext cx="2434312" cy="1358884"/>
              <a:chOff x="8586806" y="2659116"/>
              <a:chExt cx="2499718" cy="1395395"/>
            </a:xfrm>
          </p:grpSpPr>
          <p:sp>
            <p:nvSpPr>
              <p:cNvPr id="152" name="Ellipse 123">
                <a:extLst>
                  <a:ext uri="{FF2B5EF4-FFF2-40B4-BE49-F238E27FC236}">
                    <a16:creationId xmlns:a16="http://schemas.microsoft.com/office/drawing/2014/main" id="{9DE2B8CE-781F-491A-D08D-0B62090B9969}"/>
                  </a:ext>
                </a:extLst>
              </p:cNvPr>
              <p:cNvSpPr/>
              <p:nvPr/>
            </p:nvSpPr>
            <p:spPr bwMode="auto">
              <a:xfrm>
                <a:off x="9127734" y="2849180"/>
                <a:ext cx="144000" cy="144000"/>
              </a:xfrm>
              <a:prstGeom prst="ellipse">
                <a:avLst/>
              </a:prstGeom>
              <a:solidFill>
                <a:schemeClr val="bg1"/>
              </a:solidFill>
              <a:ln w="6350"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53" name="Ellipse 124">
                <a:extLst>
                  <a:ext uri="{FF2B5EF4-FFF2-40B4-BE49-F238E27FC236}">
                    <a16:creationId xmlns:a16="http://schemas.microsoft.com/office/drawing/2014/main" id="{100D0D83-7EC1-A954-DC56-CB653920A8E1}"/>
                  </a:ext>
                </a:extLst>
              </p:cNvPr>
              <p:cNvSpPr/>
              <p:nvPr/>
            </p:nvSpPr>
            <p:spPr bwMode="auto">
              <a:xfrm>
                <a:off x="9127734" y="3107516"/>
                <a:ext cx="144000" cy="144000"/>
              </a:xfrm>
              <a:prstGeom prst="ellipse">
                <a:avLst/>
              </a:prstGeom>
              <a:solidFill>
                <a:schemeClr val="bg1"/>
              </a:solidFill>
              <a:ln w="3175"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54" name="Ellipse 125">
                <a:extLst>
                  <a:ext uri="{FF2B5EF4-FFF2-40B4-BE49-F238E27FC236}">
                    <a16:creationId xmlns:a16="http://schemas.microsoft.com/office/drawing/2014/main" id="{9D3B06E0-E414-030A-39D0-1425FC3C1FBD}"/>
                  </a:ext>
                </a:extLst>
              </p:cNvPr>
              <p:cNvSpPr/>
              <p:nvPr/>
            </p:nvSpPr>
            <p:spPr bwMode="auto">
              <a:xfrm>
                <a:off x="9127734" y="3367326"/>
                <a:ext cx="144000" cy="144000"/>
              </a:xfrm>
              <a:prstGeom prst="ellipse">
                <a:avLst/>
              </a:prstGeom>
              <a:solidFill>
                <a:schemeClr val="bg1"/>
              </a:solidFill>
              <a:ln w="10795"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55" name="Rechteck 127">
                <a:extLst>
                  <a:ext uri="{FF2B5EF4-FFF2-40B4-BE49-F238E27FC236}">
                    <a16:creationId xmlns:a16="http://schemas.microsoft.com/office/drawing/2014/main" id="{1875DC8E-A5B9-8E8C-EB57-FC2985AD2620}"/>
                  </a:ext>
                </a:extLst>
              </p:cNvPr>
              <p:cNvSpPr/>
              <p:nvPr/>
            </p:nvSpPr>
            <p:spPr>
              <a:xfrm>
                <a:off x="9141769" y="3522271"/>
                <a:ext cx="115102" cy="369332"/>
              </a:xfrm>
              <a:prstGeom prst="rect">
                <a:avLst/>
              </a:prstGeom>
              <a:ln>
                <a:noFill/>
              </a:ln>
            </p:spPr>
            <p:txBody>
              <a:bodyPr wrap="square">
                <a:spAutoFit/>
              </a:bodyPr>
              <a:lstStyle/>
              <a:p>
                <a:pPr algn="ctr"/>
                <a:r>
                  <a:rPr lang="en-US" sz="600" b="1" dirty="0"/>
                  <a:t>.</a:t>
                </a:r>
              </a:p>
              <a:p>
                <a:pPr algn="ctr"/>
                <a:r>
                  <a:rPr lang="en-US" sz="600" b="1" dirty="0"/>
                  <a:t>.</a:t>
                </a:r>
              </a:p>
              <a:p>
                <a:pPr algn="ctr"/>
                <a:r>
                  <a:rPr lang="en-US" sz="600" b="1" dirty="0"/>
                  <a:t>.</a:t>
                </a:r>
              </a:p>
            </p:txBody>
          </p:sp>
          <p:cxnSp>
            <p:nvCxnSpPr>
              <p:cNvPr id="156" name="Gerade Verbindung mit Pfeil 128">
                <a:extLst>
                  <a:ext uri="{FF2B5EF4-FFF2-40B4-BE49-F238E27FC236}">
                    <a16:creationId xmlns:a16="http://schemas.microsoft.com/office/drawing/2014/main" id="{C2E832BF-BE2A-0B4D-46B2-A7CAAF81A103}"/>
                  </a:ext>
                </a:extLst>
              </p:cNvPr>
              <p:cNvCxnSpPr>
                <a:cxnSpLocks/>
                <a:stCxn id="152" idx="2"/>
                <a:endCxn id="182" idx="6"/>
              </p:cNvCxnSpPr>
              <p:nvPr/>
            </p:nvCxnSpPr>
            <p:spPr>
              <a:xfrm flipH="1">
                <a:off x="8730806" y="2921180"/>
                <a:ext cx="396928" cy="271646"/>
              </a:xfrm>
              <a:prstGeom prst="straightConnector1">
                <a:avLst/>
              </a:prstGeom>
              <a:ln w="6350" cap="flat">
                <a:solidFill>
                  <a:schemeClr val="tx1"/>
                </a:solidFill>
                <a:miter lim="800000"/>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7" name="Gerade Verbindung mit Pfeil 129">
                <a:extLst>
                  <a:ext uri="{FF2B5EF4-FFF2-40B4-BE49-F238E27FC236}">
                    <a16:creationId xmlns:a16="http://schemas.microsoft.com/office/drawing/2014/main" id="{1DCC746D-AFE1-05EA-4ABA-7DD5E2CFC782}"/>
                  </a:ext>
                </a:extLst>
              </p:cNvPr>
              <p:cNvCxnSpPr>
                <a:cxnSpLocks/>
                <a:stCxn id="153" idx="2"/>
                <a:endCxn id="182" idx="6"/>
              </p:cNvCxnSpPr>
              <p:nvPr/>
            </p:nvCxnSpPr>
            <p:spPr>
              <a:xfrm flipH="1">
                <a:off x="8730806" y="3179516"/>
                <a:ext cx="396928" cy="13310"/>
              </a:xfrm>
              <a:prstGeom prst="straightConnector1">
                <a:avLst/>
              </a:prstGeom>
              <a:ln>
                <a:solidFill>
                  <a:schemeClr val="tx1"/>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8" name="Gerade Verbindung mit Pfeil 130">
                <a:extLst>
                  <a:ext uri="{FF2B5EF4-FFF2-40B4-BE49-F238E27FC236}">
                    <a16:creationId xmlns:a16="http://schemas.microsoft.com/office/drawing/2014/main" id="{764CB960-86C4-D483-F567-1225BC6158EF}"/>
                  </a:ext>
                </a:extLst>
              </p:cNvPr>
              <p:cNvCxnSpPr>
                <a:cxnSpLocks/>
                <a:stCxn id="154" idx="2"/>
                <a:endCxn id="182" idx="6"/>
              </p:cNvCxnSpPr>
              <p:nvPr/>
            </p:nvCxnSpPr>
            <p:spPr>
              <a:xfrm flipH="1" flipV="1">
                <a:off x="8730806" y="3192826"/>
                <a:ext cx="396928" cy="246500"/>
              </a:xfrm>
              <a:prstGeom prst="straightConnector1">
                <a:avLst/>
              </a:prstGeom>
              <a:ln>
                <a:solidFill>
                  <a:schemeClr val="tx1"/>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9" name="Gerade Verbindung mit Pfeil 131">
                <a:extLst>
                  <a:ext uri="{FF2B5EF4-FFF2-40B4-BE49-F238E27FC236}">
                    <a16:creationId xmlns:a16="http://schemas.microsoft.com/office/drawing/2014/main" id="{F69060D1-8AA3-5A2E-BF0F-035E20674C43}"/>
                  </a:ext>
                </a:extLst>
              </p:cNvPr>
              <p:cNvCxnSpPr>
                <a:cxnSpLocks/>
                <a:endCxn id="182" idx="6"/>
              </p:cNvCxnSpPr>
              <p:nvPr/>
            </p:nvCxnSpPr>
            <p:spPr>
              <a:xfrm flipH="1" flipV="1">
                <a:off x="8730806" y="3192826"/>
                <a:ext cx="413860" cy="541078"/>
              </a:xfrm>
              <a:prstGeom prst="straightConnector1">
                <a:avLst/>
              </a:prstGeom>
              <a:ln>
                <a:solidFill>
                  <a:schemeClr val="tx1"/>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0" name="Gerade Verbindung mit Pfeil 133">
                <a:extLst>
                  <a:ext uri="{FF2B5EF4-FFF2-40B4-BE49-F238E27FC236}">
                    <a16:creationId xmlns:a16="http://schemas.microsoft.com/office/drawing/2014/main" id="{6976A502-3502-128F-1F4E-CA5FA62FF27D}"/>
                  </a:ext>
                </a:extLst>
              </p:cNvPr>
              <p:cNvCxnSpPr>
                <a:cxnSpLocks/>
                <a:stCxn id="165" idx="6"/>
                <a:endCxn id="190" idx="2"/>
              </p:cNvCxnSpPr>
              <p:nvPr/>
            </p:nvCxnSpPr>
            <p:spPr>
              <a:xfrm flipV="1">
                <a:off x="9935168" y="2872726"/>
                <a:ext cx="209514" cy="21018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1" name="Gerade Verbindung mit Pfeil 134">
                <a:extLst>
                  <a:ext uri="{FF2B5EF4-FFF2-40B4-BE49-F238E27FC236}">
                    <a16:creationId xmlns:a16="http://schemas.microsoft.com/office/drawing/2014/main" id="{33B25935-551A-D135-DCBB-91708E9D6F68}"/>
                  </a:ext>
                </a:extLst>
              </p:cNvPr>
              <p:cNvCxnSpPr>
                <a:cxnSpLocks/>
                <a:stCxn id="164" idx="6"/>
                <a:endCxn id="190" idx="2"/>
              </p:cNvCxnSpPr>
              <p:nvPr/>
            </p:nvCxnSpPr>
            <p:spPr>
              <a:xfrm>
                <a:off x="9936682" y="2862490"/>
                <a:ext cx="208000" cy="10236"/>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2" name="Gerade Verbindung mit Pfeil 135">
                <a:extLst>
                  <a:ext uri="{FF2B5EF4-FFF2-40B4-BE49-F238E27FC236}">
                    <a16:creationId xmlns:a16="http://schemas.microsoft.com/office/drawing/2014/main" id="{83426815-11E8-0CAD-A11E-74A01EF727DB}"/>
                  </a:ext>
                </a:extLst>
              </p:cNvPr>
              <p:cNvCxnSpPr>
                <a:cxnSpLocks/>
                <a:stCxn id="166" idx="6"/>
                <a:endCxn id="193" idx="2"/>
              </p:cNvCxnSpPr>
              <p:nvPr/>
            </p:nvCxnSpPr>
            <p:spPr>
              <a:xfrm>
                <a:off x="9931612" y="3584170"/>
                <a:ext cx="210197" cy="25550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63" name="Gerade Verbindung mit Pfeil 136">
                <a:extLst>
                  <a:ext uri="{FF2B5EF4-FFF2-40B4-BE49-F238E27FC236}">
                    <a16:creationId xmlns:a16="http://schemas.microsoft.com/office/drawing/2014/main" id="{5B0AE772-F9FB-7CD2-06DA-C2FD708CF63B}"/>
                  </a:ext>
                </a:extLst>
              </p:cNvPr>
              <p:cNvCxnSpPr>
                <a:cxnSpLocks/>
                <a:stCxn id="167" idx="6"/>
                <a:endCxn id="193" idx="2"/>
              </p:cNvCxnSpPr>
              <p:nvPr/>
            </p:nvCxnSpPr>
            <p:spPr>
              <a:xfrm>
                <a:off x="9931612" y="3812593"/>
                <a:ext cx="210197" cy="2707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4" name="Ellipse 137">
                <a:extLst>
                  <a:ext uri="{FF2B5EF4-FFF2-40B4-BE49-F238E27FC236}">
                    <a16:creationId xmlns:a16="http://schemas.microsoft.com/office/drawing/2014/main" id="{8C75515A-3B82-AB37-69F6-416C48357892}"/>
                  </a:ext>
                </a:extLst>
              </p:cNvPr>
              <p:cNvSpPr/>
              <p:nvPr/>
            </p:nvSpPr>
            <p:spPr bwMode="auto">
              <a:xfrm>
                <a:off x="9792682" y="2790490"/>
                <a:ext cx="144000" cy="144000"/>
              </a:xfrm>
              <a:prstGeom prst="ellipse">
                <a:avLst/>
              </a:prstGeom>
              <a:solidFill>
                <a:schemeClr val="bg1"/>
              </a:solidFill>
              <a:ln w="10795"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65" name="Ellipse 138">
                <a:extLst>
                  <a:ext uri="{FF2B5EF4-FFF2-40B4-BE49-F238E27FC236}">
                    <a16:creationId xmlns:a16="http://schemas.microsoft.com/office/drawing/2014/main" id="{6CF23E25-8CAC-5DFB-B2F3-B042FF9F8E40}"/>
                  </a:ext>
                </a:extLst>
              </p:cNvPr>
              <p:cNvSpPr/>
              <p:nvPr/>
            </p:nvSpPr>
            <p:spPr bwMode="auto">
              <a:xfrm>
                <a:off x="9791168" y="3010907"/>
                <a:ext cx="144000" cy="144000"/>
              </a:xfrm>
              <a:prstGeom prst="ellipse">
                <a:avLst/>
              </a:prstGeom>
              <a:solidFill>
                <a:schemeClr val="bg1"/>
              </a:solidFill>
              <a:ln w="3175"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66" name="Ellipse 139">
                <a:extLst>
                  <a:ext uri="{FF2B5EF4-FFF2-40B4-BE49-F238E27FC236}">
                    <a16:creationId xmlns:a16="http://schemas.microsoft.com/office/drawing/2014/main" id="{90769C0C-88E5-524C-8B99-9635187775E8}"/>
                  </a:ext>
                </a:extLst>
              </p:cNvPr>
              <p:cNvSpPr/>
              <p:nvPr/>
            </p:nvSpPr>
            <p:spPr bwMode="auto">
              <a:xfrm>
                <a:off x="9787612" y="3512170"/>
                <a:ext cx="144000" cy="144000"/>
              </a:xfrm>
              <a:prstGeom prst="ellipse">
                <a:avLst/>
              </a:prstGeom>
              <a:solidFill>
                <a:schemeClr val="bg1"/>
              </a:solidFill>
              <a:ln w="10795"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67" name="Ellipse 140">
                <a:extLst>
                  <a:ext uri="{FF2B5EF4-FFF2-40B4-BE49-F238E27FC236}">
                    <a16:creationId xmlns:a16="http://schemas.microsoft.com/office/drawing/2014/main" id="{C44D5AAE-D0B8-5BB7-D98C-D6DBA7AB3397}"/>
                  </a:ext>
                </a:extLst>
              </p:cNvPr>
              <p:cNvSpPr/>
              <p:nvPr/>
            </p:nvSpPr>
            <p:spPr bwMode="auto">
              <a:xfrm>
                <a:off x="9787612" y="3740593"/>
                <a:ext cx="144000" cy="144000"/>
              </a:xfrm>
              <a:prstGeom prst="ellipse">
                <a:avLst/>
              </a:prstGeom>
              <a:solidFill>
                <a:schemeClr val="bg1"/>
              </a:solidFill>
              <a:ln w="10795"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68" name="Rechteck 141">
                <a:extLst>
                  <a:ext uri="{FF2B5EF4-FFF2-40B4-BE49-F238E27FC236}">
                    <a16:creationId xmlns:a16="http://schemas.microsoft.com/office/drawing/2014/main" id="{5172CE01-0EA0-18CD-DC30-1DFEC70C799F}"/>
                  </a:ext>
                </a:extLst>
              </p:cNvPr>
              <p:cNvSpPr/>
              <p:nvPr/>
            </p:nvSpPr>
            <p:spPr>
              <a:xfrm>
                <a:off x="9798319" y="3124697"/>
                <a:ext cx="133293" cy="369332"/>
              </a:xfrm>
              <a:prstGeom prst="rect">
                <a:avLst/>
              </a:prstGeom>
              <a:ln>
                <a:noFill/>
              </a:ln>
            </p:spPr>
            <p:txBody>
              <a:bodyPr wrap="square">
                <a:spAutoFit/>
              </a:bodyPr>
              <a:lstStyle/>
              <a:p>
                <a:pPr algn="ctr"/>
                <a:r>
                  <a:rPr lang="en-US" sz="600" b="1" dirty="0"/>
                  <a:t>.</a:t>
                </a:r>
              </a:p>
              <a:p>
                <a:pPr algn="ctr"/>
                <a:r>
                  <a:rPr lang="en-US" sz="600" b="1" dirty="0"/>
                  <a:t>.</a:t>
                </a:r>
              </a:p>
              <a:p>
                <a:pPr algn="ctr"/>
                <a:r>
                  <a:rPr lang="en-US" sz="600" b="1" dirty="0"/>
                  <a:t>.</a:t>
                </a:r>
              </a:p>
            </p:txBody>
          </p:sp>
          <p:cxnSp>
            <p:nvCxnSpPr>
              <p:cNvPr id="169" name="Gerade Verbindung mit Pfeil 142">
                <a:extLst>
                  <a:ext uri="{FF2B5EF4-FFF2-40B4-BE49-F238E27FC236}">
                    <a16:creationId xmlns:a16="http://schemas.microsoft.com/office/drawing/2014/main" id="{76EFEDEC-189D-0C8B-F377-BD36C7B0025D}"/>
                  </a:ext>
                </a:extLst>
              </p:cNvPr>
              <p:cNvCxnSpPr>
                <a:stCxn id="164" idx="2"/>
                <a:endCxn id="152" idx="6"/>
              </p:cNvCxnSpPr>
              <p:nvPr/>
            </p:nvCxnSpPr>
            <p:spPr>
              <a:xfrm flipH="1">
                <a:off x="9271734" y="2862490"/>
                <a:ext cx="520948" cy="58690"/>
              </a:xfrm>
              <a:prstGeom prst="straightConnector1">
                <a:avLst/>
              </a:prstGeom>
              <a:ln>
                <a:solidFill>
                  <a:schemeClr val="tx1"/>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0" name="Gerade Verbindung mit Pfeil 143">
                <a:extLst>
                  <a:ext uri="{FF2B5EF4-FFF2-40B4-BE49-F238E27FC236}">
                    <a16:creationId xmlns:a16="http://schemas.microsoft.com/office/drawing/2014/main" id="{F5BAEDCC-EAA2-8268-D436-5A518EB2DD5E}"/>
                  </a:ext>
                </a:extLst>
              </p:cNvPr>
              <p:cNvCxnSpPr>
                <a:stCxn id="165" idx="2"/>
                <a:endCxn id="152" idx="6"/>
              </p:cNvCxnSpPr>
              <p:nvPr/>
            </p:nvCxnSpPr>
            <p:spPr>
              <a:xfrm flipH="1" flipV="1">
                <a:off x="9271734" y="2921180"/>
                <a:ext cx="519434" cy="161727"/>
              </a:xfrm>
              <a:prstGeom prst="straightConnector1">
                <a:avLst/>
              </a:prstGeom>
              <a:ln>
                <a:solidFill>
                  <a:schemeClr val="tx1"/>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1" name="Gerade Verbindung mit Pfeil 144">
                <a:extLst>
                  <a:ext uri="{FF2B5EF4-FFF2-40B4-BE49-F238E27FC236}">
                    <a16:creationId xmlns:a16="http://schemas.microsoft.com/office/drawing/2014/main" id="{C1EE1376-3781-6B4C-5063-D138B3AEB0C8}"/>
                  </a:ext>
                </a:extLst>
              </p:cNvPr>
              <p:cNvCxnSpPr>
                <a:stCxn id="166" idx="2"/>
                <a:endCxn id="152" idx="6"/>
              </p:cNvCxnSpPr>
              <p:nvPr/>
            </p:nvCxnSpPr>
            <p:spPr>
              <a:xfrm flipH="1" flipV="1">
                <a:off x="9271734" y="2921180"/>
                <a:ext cx="515878" cy="662990"/>
              </a:xfrm>
              <a:prstGeom prst="straightConnector1">
                <a:avLst/>
              </a:prstGeom>
              <a:ln>
                <a:solidFill>
                  <a:schemeClr val="tx1"/>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2" name="Gerade Verbindung mit Pfeil 145">
                <a:extLst>
                  <a:ext uri="{FF2B5EF4-FFF2-40B4-BE49-F238E27FC236}">
                    <a16:creationId xmlns:a16="http://schemas.microsoft.com/office/drawing/2014/main" id="{7997E939-0E18-A964-DFF0-9FE256436E28}"/>
                  </a:ext>
                </a:extLst>
              </p:cNvPr>
              <p:cNvCxnSpPr>
                <a:stCxn id="167" idx="2"/>
                <a:endCxn id="152" idx="6"/>
              </p:cNvCxnSpPr>
              <p:nvPr/>
            </p:nvCxnSpPr>
            <p:spPr>
              <a:xfrm flipH="1" flipV="1">
                <a:off x="9271734" y="2921180"/>
                <a:ext cx="515878" cy="891413"/>
              </a:xfrm>
              <a:prstGeom prst="straightConnector1">
                <a:avLst/>
              </a:prstGeom>
              <a:ln>
                <a:solidFill>
                  <a:schemeClr val="tx1"/>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Gerade Verbindung mit Pfeil 146">
                <a:extLst>
                  <a:ext uri="{FF2B5EF4-FFF2-40B4-BE49-F238E27FC236}">
                    <a16:creationId xmlns:a16="http://schemas.microsoft.com/office/drawing/2014/main" id="{048AF443-4E9D-F75D-C60C-9B5B733802B2}"/>
                  </a:ext>
                </a:extLst>
              </p:cNvPr>
              <p:cNvCxnSpPr>
                <a:stCxn id="164" idx="2"/>
                <a:endCxn id="153" idx="6"/>
              </p:cNvCxnSpPr>
              <p:nvPr/>
            </p:nvCxnSpPr>
            <p:spPr>
              <a:xfrm flipH="1">
                <a:off x="9271734" y="2862490"/>
                <a:ext cx="520948" cy="317026"/>
              </a:xfrm>
              <a:prstGeom prst="straightConnector1">
                <a:avLst/>
              </a:prstGeom>
              <a:ln>
                <a:solidFill>
                  <a:schemeClr val="tx1"/>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4" name="Gerade Verbindung mit Pfeil 147">
                <a:extLst>
                  <a:ext uri="{FF2B5EF4-FFF2-40B4-BE49-F238E27FC236}">
                    <a16:creationId xmlns:a16="http://schemas.microsoft.com/office/drawing/2014/main" id="{3A0DA68D-3336-F261-E917-9C721128E4F5}"/>
                  </a:ext>
                </a:extLst>
              </p:cNvPr>
              <p:cNvCxnSpPr>
                <a:stCxn id="165" idx="2"/>
                <a:endCxn id="153" idx="6"/>
              </p:cNvCxnSpPr>
              <p:nvPr/>
            </p:nvCxnSpPr>
            <p:spPr>
              <a:xfrm flipH="1">
                <a:off x="9271734" y="3082907"/>
                <a:ext cx="519434" cy="96609"/>
              </a:xfrm>
              <a:prstGeom prst="straightConnector1">
                <a:avLst/>
              </a:prstGeom>
              <a:ln>
                <a:solidFill>
                  <a:schemeClr val="tx1"/>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5" name="Gerade Verbindung mit Pfeil 148">
                <a:extLst>
                  <a:ext uri="{FF2B5EF4-FFF2-40B4-BE49-F238E27FC236}">
                    <a16:creationId xmlns:a16="http://schemas.microsoft.com/office/drawing/2014/main" id="{1F1F6FF0-2462-8CC9-BAF2-CA5687F64F4E}"/>
                  </a:ext>
                </a:extLst>
              </p:cNvPr>
              <p:cNvCxnSpPr>
                <a:stCxn id="166" idx="2"/>
                <a:endCxn id="153" idx="6"/>
              </p:cNvCxnSpPr>
              <p:nvPr/>
            </p:nvCxnSpPr>
            <p:spPr>
              <a:xfrm flipH="1" flipV="1">
                <a:off x="9271734" y="3179516"/>
                <a:ext cx="515878" cy="404654"/>
              </a:xfrm>
              <a:prstGeom prst="straightConnector1">
                <a:avLst/>
              </a:prstGeom>
              <a:ln>
                <a:solidFill>
                  <a:schemeClr val="tx1"/>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6" name="Gerade Verbindung mit Pfeil 149">
                <a:extLst>
                  <a:ext uri="{FF2B5EF4-FFF2-40B4-BE49-F238E27FC236}">
                    <a16:creationId xmlns:a16="http://schemas.microsoft.com/office/drawing/2014/main" id="{E6E04502-9F56-1DCC-75D6-19C6C6C38FD5}"/>
                  </a:ext>
                </a:extLst>
              </p:cNvPr>
              <p:cNvCxnSpPr>
                <a:stCxn id="167" idx="2"/>
                <a:endCxn id="153" idx="6"/>
              </p:cNvCxnSpPr>
              <p:nvPr/>
            </p:nvCxnSpPr>
            <p:spPr>
              <a:xfrm flipH="1" flipV="1">
                <a:off x="9271734" y="3179516"/>
                <a:ext cx="515878" cy="633077"/>
              </a:xfrm>
              <a:prstGeom prst="straightConnector1">
                <a:avLst/>
              </a:prstGeom>
              <a:ln>
                <a:solidFill>
                  <a:schemeClr val="tx1"/>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7" name="Gerade Verbindung mit Pfeil 150">
                <a:extLst>
                  <a:ext uri="{FF2B5EF4-FFF2-40B4-BE49-F238E27FC236}">
                    <a16:creationId xmlns:a16="http://schemas.microsoft.com/office/drawing/2014/main" id="{11F9B558-EBE5-E7BA-2EC5-4E3A1D3138DB}"/>
                  </a:ext>
                </a:extLst>
              </p:cNvPr>
              <p:cNvCxnSpPr>
                <a:stCxn id="164" idx="2"/>
                <a:endCxn id="154" idx="6"/>
              </p:cNvCxnSpPr>
              <p:nvPr/>
            </p:nvCxnSpPr>
            <p:spPr>
              <a:xfrm flipH="1">
                <a:off x="9271734" y="2862490"/>
                <a:ext cx="520948" cy="576836"/>
              </a:xfrm>
              <a:prstGeom prst="straightConnector1">
                <a:avLst/>
              </a:prstGeom>
              <a:ln>
                <a:solidFill>
                  <a:schemeClr val="tx1"/>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8" name="Gerade Verbindung mit Pfeil 151">
                <a:extLst>
                  <a:ext uri="{FF2B5EF4-FFF2-40B4-BE49-F238E27FC236}">
                    <a16:creationId xmlns:a16="http://schemas.microsoft.com/office/drawing/2014/main" id="{00990B0E-69BE-137C-D711-4443DBC23E43}"/>
                  </a:ext>
                </a:extLst>
              </p:cNvPr>
              <p:cNvCxnSpPr>
                <a:stCxn id="165" idx="2"/>
                <a:endCxn id="154" idx="6"/>
              </p:cNvCxnSpPr>
              <p:nvPr/>
            </p:nvCxnSpPr>
            <p:spPr>
              <a:xfrm flipH="1">
                <a:off x="9271734" y="3082907"/>
                <a:ext cx="519434" cy="356419"/>
              </a:xfrm>
              <a:prstGeom prst="straightConnector1">
                <a:avLst/>
              </a:prstGeom>
              <a:ln>
                <a:solidFill>
                  <a:schemeClr val="tx1"/>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9" name="Gerade Verbindung mit Pfeil 153">
                <a:extLst>
                  <a:ext uri="{FF2B5EF4-FFF2-40B4-BE49-F238E27FC236}">
                    <a16:creationId xmlns:a16="http://schemas.microsoft.com/office/drawing/2014/main" id="{F58AA548-3985-1BFB-11F7-EF003EEA6A89}"/>
                  </a:ext>
                </a:extLst>
              </p:cNvPr>
              <p:cNvCxnSpPr>
                <a:stCxn id="167" idx="2"/>
                <a:endCxn id="154" idx="6"/>
              </p:cNvCxnSpPr>
              <p:nvPr/>
            </p:nvCxnSpPr>
            <p:spPr>
              <a:xfrm flipH="1" flipV="1">
                <a:off x="9271734" y="3439326"/>
                <a:ext cx="515878" cy="373267"/>
              </a:xfrm>
              <a:prstGeom prst="straightConnector1">
                <a:avLst/>
              </a:prstGeom>
              <a:ln>
                <a:solidFill>
                  <a:schemeClr val="tx1"/>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0" name="Gerade Verbindung mit Pfeil 154">
                <a:extLst>
                  <a:ext uri="{FF2B5EF4-FFF2-40B4-BE49-F238E27FC236}">
                    <a16:creationId xmlns:a16="http://schemas.microsoft.com/office/drawing/2014/main" id="{E4511E77-8070-2C23-0239-D4B34554A10D}"/>
                  </a:ext>
                </a:extLst>
              </p:cNvPr>
              <p:cNvCxnSpPr>
                <a:stCxn id="166" idx="2"/>
                <a:endCxn id="154" idx="6"/>
              </p:cNvCxnSpPr>
              <p:nvPr/>
            </p:nvCxnSpPr>
            <p:spPr>
              <a:xfrm flipH="1" flipV="1">
                <a:off x="9271734" y="3439326"/>
                <a:ext cx="515878" cy="144844"/>
              </a:xfrm>
              <a:prstGeom prst="straightConnector1">
                <a:avLst/>
              </a:prstGeom>
              <a:ln>
                <a:solidFill>
                  <a:schemeClr val="tx1"/>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sp>
            <p:nvSpPr>
              <p:cNvPr id="181" name="Ellipse 123">
                <a:extLst>
                  <a:ext uri="{FF2B5EF4-FFF2-40B4-BE49-F238E27FC236}">
                    <a16:creationId xmlns:a16="http://schemas.microsoft.com/office/drawing/2014/main" id="{D05EFFEA-A9D3-9181-C8C4-54B79393CDD0}"/>
                  </a:ext>
                </a:extLst>
              </p:cNvPr>
              <p:cNvSpPr/>
              <p:nvPr/>
            </p:nvSpPr>
            <p:spPr bwMode="auto">
              <a:xfrm>
                <a:off x="8586806" y="2862490"/>
                <a:ext cx="144000" cy="144000"/>
              </a:xfrm>
              <a:prstGeom prst="ellipse">
                <a:avLst/>
              </a:prstGeom>
              <a:solidFill>
                <a:schemeClr val="bg1"/>
              </a:solidFill>
              <a:ln w="6350"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82" name="Ellipse 124">
                <a:extLst>
                  <a:ext uri="{FF2B5EF4-FFF2-40B4-BE49-F238E27FC236}">
                    <a16:creationId xmlns:a16="http://schemas.microsoft.com/office/drawing/2014/main" id="{27C2A56C-035D-A20D-9CBC-429516D2396D}"/>
                  </a:ext>
                </a:extLst>
              </p:cNvPr>
              <p:cNvSpPr/>
              <p:nvPr/>
            </p:nvSpPr>
            <p:spPr bwMode="auto">
              <a:xfrm>
                <a:off x="8586806" y="3120826"/>
                <a:ext cx="144000" cy="144000"/>
              </a:xfrm>
              <a:prstGeom prst="ellipse">
                <a:avLst/>
              </a:prstGeom>
              <a:solidFill>
                <a:schemeClr val="bg1"/>
              </a:solidFill>
              <a:ln w="3175"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83" name="Ellipse 125">
                <a:extLst>
                  <a:ext uri="{FF2B5EF4-FFF2-40B4-BE49-F238E27FC236}">
                    <a16:creationId xmlns:a16="http://schemas.microsoft.com/office/drawing/2014/main" id="{C88E3C38-0D3C-00DC-F119-96C5EFBD2626}"/>
                  </a:ext>
                </a:extLst>
              </p:cNvPr>
              <p:cNvSpPr/>
              <p:nvPr/>
            </p:nvSpPr>
            <p:spPr bwMode="auto">
              <a:xfrm>
                <a:off x="8586806" y="3380636"/>
                <a:ext cx="144000" cy="144000"/>
              </a:xfrm>
              <a:prstGeom prst="ellipse">
                <a:avLst/>
              </a:prstGeom>
              <a:solidFill>
                <a:schemeClr val="bg1"/>
              </a:solidFill>
              <a:ln w="10795"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84" name="Ellipse 125">
                <a:extLst>
                  <a:ext uri="{FF2B5EF4-FFF2-40B4-BE49-F238E27FC236}">
                    <a16:creationId xmlns:a16="http://schemas.microsoft.com/office/drawing/2014/main" id="{FD149EAF-383B-86A6-4B14-1CF8592E8D61}"/>
                  </a:ext>
                </a:extLst>
              </p:cNvPr>
              <p:cNvSpPr/>
              <p:nvPr/>
            </p:nvSpPr>
            <p:spPr bwMode="auto">
              <a:xfrm>
                <a:off x="9127240" y="3869634"/>
                <a:ext cx="144000" cy="144000"/>
              </a:xfrm>
              <a:prstGeom prst="ellipse">
                <a:avLst/>
              </a:prstGeom>
              <a:solidFill>
                <a:schemeClr val="bg1"/>
              </a:solidFill>
              <a:ln w="10795"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85" name="Ellipse 125">
                <a:extLst>
                  <a:ext uri="{FF2B5EF4-FFF2-40B4-BE49-F238E27FC236}">
                    <a16:creationId xmlns:a16="http://schemas.microsoft.com/office/drawing/2014/main" id="{DB574160-C40D-5E25-A888-49346EBE432F}"/>
                  </a:ext>
                </a:extLst>
              </p:cNvPr>
              <p:cNvSpPr/>
              <p:nvPr/>
            </p:nvSpPr>
            <p:spPr bwMode="auto">
              <a:xfrm>
                <a:off x="8590598" y="3820277"/>
                <a:ext cx="144000" cy="144000"/>
              </a:xfrm>
              <a:prstGeom prst="ellipse">
                <a:avLst/>
              </a:prstGeom>
              <a:solidFill>
                <a:schemeClr val="bg1"/>
              </a:solidFill>
              <a:ln w="10795"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86" name="Rechteck 127">
                <a:extLst>
                  <a:ext uri="{FF2B5EF4-FFF2-40B4-BE49-F238E27FC236}">
                    <a16:creationId xmlns:a16="http://schemas.microsoft.com/office/drawing/2014/main" id="{9776957C-A7F5-49FB-A9A7-8E5B8D9BA2CF}"/>
                  </a:ext>
                </a:extLst>
              </p:cNvPr>
              <p:cNvSpPr/>
              <p:nvPr/>
            </p:nvSpPr>
            <p:spPr>
              <a:xfrm>
                <a:off x="8610067" y="3466535"/>
                <a:ext cx="115102" cy="369332"/>
              </a:xfrm>
              <a:prstGeom prst="rect">
                <a:avLst/>
              </a:prstGeom>
              <a:ln>
                <a:noFill/>
              </a:ln>
            </p:spPr>
            <p:txBody>
              <a:bodyPr wrap="square">
                <a:spAutoFit/>
              </a:bodyPr>
              <a:lstStyle/>
              <a:p>
                <a:pPr algn="ctr"/>
                <a:r>
                  <a:rPr lang="en-US" sz="600" b="1" dirty="0"/>
                  <a:t>.</a:t>
                </a:r>
              </a:p>
              <a:p>
                <a:pPr algn="ctr"/>
                <a:r>
                  <a:rPr lang="en-US" sz="600" b="1" dirty="0"/>
                  <a:t>.</a:t>
                </a:r>
              </a:p>
              <a:p>
                <a:pPr algn="ctr"/>
                <a:r>
                  <a:rPr lang="en-US" sz="600" b="1" dirty="0"/>
                  <a:t>.</a:t>
                </a:r>
              </a:p>
            </p:txBody>
          </p:sp>
          <p:cxnSp>
            <p:nvCxnSpPr>
              <p:cNvPr id="187" name="Gerade Verbindung mit Pfeil 129">
                <a:extLst>
                  <a:ext uri="{FF2B5EF4-FFF2-40B4-BE49-F238E27FC236}">
                    <a16:creationId xmlns:a16="http://schemas.microsoft.com/office/drawing/2014/main" id="{1DA59018-2F92-E5E7-E4FE-24EB0B69F6F2}"/>
                  </a:ext>
                </a:extLst>
              </p:cNvPr>
              <p:cNvCxnSpPr>
                <a:cxnSpLocks/>
                <a:stCxn id="152" idx="2"/>
                <a:endCxn id="181" idx="6"/>
              </p:cNvCxnSpPr>
              <p:nvPr/>
            </p:nvCxnSpPr>
            <p:spPr>
              <a:xfrm flipH="1">
                <a:off x="8730806" y="2921180"/>
                <a:ext cx="396928" cy="13310"/>
              </a:xfrm>
              <a:prstGeom prst="straightConnector1">
                <a:avLst/>
              </a:prstGeom>
              <a:ln>
                <a:solidFill>
                  <a:schemeClr val="tx1"/>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8" name="Gerade Verbindung mit Pfeil 130">
                <a:extLst>
                  <a:ext uri="{FF2B5EF4-FFF2-40B4-BE49-F238E27FC236}">
                    <a16:creationId xmlns:a16="http://schemas.microsoft.com/office/drawing/2014/main" id="{42F9D3A9-B924-1F9D-A3F3-4F04398CE8FC}"/>
                  </a:ext>
                </a:extLst>
              </p:cNvPr>
              <p:cNvCxnSpPr>
                <a:cxnSpLocks/>
                <a:stCxn id="153" idx="1"/>
                <a:endCxn id="181" idx="6"/>
              </p:cNvCxnSpPr>
              <p:nvPr/>
            </p:nvCxnSpPr>
            <p:spPr>
              <a:xfrm flipH="1" flipV="1">
                <a:off x="8730806" y="2934490"/>
                <a:ext cx="418016" cy="194114"/>
              </a:xfrm>
              <a:prstGeom prst="straightConnector1">
                <a:avLst/>
              </a:prstGeom>
              <a:ln>
                <a:solidFill>
                  <a:schemeClr val="tx1"/>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9" name="Gerade Verbindung mit Pfeil 131">
                <a:extLst>
                  <a:ext uri="{FF2B5EF4-FFF2-40B4-BE49-F238E27FC236}">
                    <a16:creationId xmlns:a16="http://schemas.microsoft.com/office/drawing/2014/main" id="{65C7C409-D0CC-A199-0413-AD335A1E9984}"/>
                  </a:ext>
                </a:extLst>
              </p:cNvPr>
              <p:cNvCxnSpPr>
                <a:cxnSpLocks/>
                <a:stCxn id="154" idx="1"/>
                <a:endCxn id="181" idx="6"/>
              </p:cNvCxnSpPr>
              <p:nvPr/>
            </p:nvCxnSpPr>
            <p:spPr>
              <a:xfrm flipH="1" flipV="1">
                <a:off x="8730806" y="2934490"/>
                <a:ext cx="418016" cy="453924"/>
              </a:xfrm>
              <a:prstGeom prst="straightConnector1">
                <a:avLst/>
              </a:prstGeom>
              <a:ln>
                <a:solidFill>
                  <a:schemeClr val="tx1"/>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sp>
            <p:nvSpPr>
              <p:cNvPr id="190" name="Ellipse 123">
                <a:extLst>
                  <a:ext uri="{FF2B5EF4-FFF2-40B4-BE49-F238E27FC236}">
                    <a16:creationId xmlns:a16="http://schemas.microsoft.com/office/drawing/2014/main" id="{83AE5225-6D41-1001-BA14-AB681DF7CE04}"/>
                  </a:ext>
                </a:extLst>
              </p:cNvPr>
              <p:cNvSpPr/>
              <p:nvPr/>
            </p:nvSpPr>
            <p:spPr bwMode="auto">
              <a:xfrm>
                <a:off x="10144682" y="2800726"/>
                <a:ext cx="144000" cy="144000"/>
              </a:xfrm>
              <a:prstGeom prst="ellipse">
                <a:avLst/>
              </a:prstGeom>
              <a:solidFill>
                <a:schemeClr val="bg1"/>
              </a:solidFill>
              <a:ln w="6350"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91" name="Ellipse 124">
                <a:extLst>
                  <a:ext uri="{FF2B5EF4-FFF2-40B4-BE49-F238E27FC236}">
                    <a16:creationId xmlns:a16="http://schemas.microsoft.com/office/drawing/2014/main" id="{B43EC57C-9650-366F-1454-A33FDA6DF997}"/>
                  </a:ext>
                </a:extLst>
              </p:cNvPr>
              <p:cNvSpPr/>
              <p:nvPr/>
            </p:nvSpPr>
            <p:spPr bwMode="auto">
              <a:xfrm>
                <a:off x="10144682" y="3059062"/>
                <a:ext cx="144000" cy="144000"/>
              </a:xfrm>
              <a:prstGeom prst="ellipse">
                <a:avLst/>
              </a:prstGeom>
              <a:solidFill>
                <a:schemeClr val="bg1"/>
              </a:solidFill>
              <a:ln w="3175"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92" name="Ellipse 125">
                <a:extLst>
                  <a:ext uri="{FF2B5EF4-FFF2-40B4-BE49-F238E27FC236}">
                    <a16:creationId xmlns:a16="http://schemas.microsoft.com/office/drawing/2014/main" id="{41AD2B6F-73D3-708E-FA90-F437E6AB0C0A}"/>
                  </a:ext>
                </a:extLst>
              </p:cNvPr>
              <p:cNvSpPr/>
              <p:nvPr/>
            </p:nvSpPr>
            <p:spPr bwMode="auto">
              <a:xfrm>
                <a:off x="10144682" y="3318872"/>
                <a:ext cx="144000" cy="144000"/>
              </a:xfrm>
              <a:prstGeom prst="ellipse">
                <a:avLst/>
              </a:prstGeom>
              <a:solidFill>
                <a:schemeClr val="bg1"/>
              </a:solidFill>
              <a:ln w="10795"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93" name="Ellipse 125">
                <a:extLst>
                  <a:ext uri="{FF2B5EF4-FFF2-40B4-BE49-F238E27FC236}">
                    <a16:creationId xmlns:a16="http://schemas.microsoft.com/office/drawing/2014/main" id="{161B94BF-839A-C79A-E048-AD5BC765B6AC}"/>
                  </a:ext>
                </a:extLst>
              </p:cNvPr>
              <p:cNvSpPr/>
              <p:nvPr/>
            </p:nvSpPr>
            <p:spPr bwMode="auto">
              <a:xfrm>
                <a:off x="10141809" y="3767671"/>
                <a:ext cx="144000" cy="144000"/>
              </a:xfrm>
              <a:prstGeom prst="ellipse">
                <a:avLst/>
              </a:prstGeom>
              <a:solidFill>
                <a:schemeClr val="bg1"/>
              </a:solidFill>
              <a:ln w="10795"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94" name="Rechteck 127">
                <a:extLst>
                  <a:ext uri="{FF2B5EF4-FFF2-40B4-BE49-F238E27FC236}">
                    <a16:creationId xmlns:a16="http://schemas.microsoft.com/office/drawing/2014/main" id="{153FB483-8254-6EBC-1ACC-673ABC471A08}"/>
                  </a:ext>
                </a:extLst>
              </p:cNvPr>
              <p:cNvSpPr/>
              <p:nvPr/>
            </p:nvSpPr>
            <p:spPr>
              <a:xfrm>
                <a:off x="10154198" y="3427963"/>
                <a:ext cx="115102" cy="369332"/>
              </a:xfrm>
              <a:prstGeom prst="rect">
                <a:avLst/>
              </a:prstGeom>
              <a:ln>
                <a:noFill/>
              </a:ln>
            </p:spPr>
            <p:txBody>
              <a:bodyPr wrap="square">
                <a:spAutoFit/>
              </a:bodyPr>
              <a:lstStyle/>
              <a:p>
                <a:pPr algn="ctr"/>
                <a:r>
                  <a:rPr lang="en-US" sz="600" b="1" dirty="0"/>
                  <a:t>.</a:t>
                </a:r>
              </a:p>
              <a:p>
                <a:pPr algn="ctr"/>
                <a:r>
                  <a:rPr lang="en-US" sz="600" b="1" dirty="0"/>
                  <a:t>.</a:t>
                </a:r>
              </a:p>
              <a:p>
                <a:pPr algn="ctr"/>
                <a:r>
                  <a:rPr lang="en-US" sz="600" b="1" dirty="0"/>
                  <a:t>.</a:t>
                </a:r>
              </a:p>
            </p:txBody>
          </p:sp>
          <p:sp>
            <p:nvSpPr>
              <p:cNvPr id="195" name="Ellipse 123">
                <a:extLst>
                  <a:ext uri="{FF2B5EF4-FFF2-40B4-BE49-F238E27FC236}">
                    <a16:creationId xmlns:a16="http://schemas.microsoft.com/office/drawing/2014/main" id="{E385E938-910D-D857-9514-707A4473C38A}"/>
                  </a:ext>
                </a:extLst>
              </p:cNvPr>
              <p:cNvSpPr/>
              <p:nvPr/>
            </p:nvSpPr>
            <p:spPr bwMode="auto">
              <a:xfrm>
                <a:off x="10545894" y="2809599"/>
                <a:ext cx="144000" cy="1440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96" name="Ellipse 124">
                <a:extLst>
                  <a:ext uri="{FF2B5EF4-FFF2-40B4-BE49-F238E27FC236}">
                    <a16:creationId xmlns:a16="http://schemas.microsoft.com/office/drawing/2014/main" id="{3A1BC0C2-BEEB-AC9C-F626-155AF535B635}"/>
                  </a:ext>
                </a:extLst>
              </p:cNvPr>
              <p:cNvSpPr/>
              <p:nvPr/>
            </p:nvSpPr>
            <p:spPr bwMode="auto">
              <a:xfrm>
                <a:off x="10545894" y="3060220"/>
                <a:ext cx="144000" cy="1440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97" name="Ellipse 125">
                <a:extLst>
                  <a:ext uri="{FF2B5EF4-FFF2-40B4-BE49-F238E27FC236}">
                    <a16:creationId xmlns:a16="http://schemas.microsoft.com/office/drawing/2014/main" id="{BDFE4742-3532-AEC2-0FBF-3AE9003D5BB0}"/>
                  </a:ext>
                </a:extLst>
              </p:cNvPr>
              <p:cNvSpPr/>
              <p:nvPr/>
            </p:nvSpPr>
            <p:spPr bwMode="auto">
              <a:xfrm>
                <a:off x="10545894" y="3320030"/>
                <a:ext cx="144000" cy="1440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98" name="Ellipse 125">
                <a:extLst>
                  <a:ext uri="{FF2B5EF4-FFF2-40B4-BE49-F238E27FC236}">
                    <a16:creationId xmlns:a16="http://schemas.microsoft.com/office/drawing/2014/main" id="{4BFE00D4-B007-33C1-0287-3B46EB6CC8A0}"/>
                  </a:ext>
                </a:extLst>
              </p:cNvPr>
              <p:cNvSpPr/>
              <p:nvPr/>
            </p:nvSpPr>
            <p:spPr bwMode="auto">
              <a:xfrm>
                <a:off x="10543021" y="3768829"/>
                <a:ext cx="144000" cy="144000"/>
              </a:xfrm>
              <a:prstGeom prst="ellipse">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99" name="Rechteck 127">
                <a:extLst>
                  <a:ext uri="{FF2B5EF4-FFF2-40B4-BE49-F238E27FC236}">
                    <a16:creationId xmlns:a16="http://schemas.microsoft.com/office/drawing/2014/main" id="{41153930-156E-D027-0B8E-31EE3A05B9DC}"/>
                  </a:ext>
                </a:extLst>
              </p:cNvPr>
              <p:cNvSpPr/>
              <p:nvPr/>
            </p:nvSpPr>
            <p:spPr>
              <a:xfrm>
                <a:off x="10570471" y="3442202"/>
                <a:ext cx="115102" cy="369332"/>
              </a:xfrm>
              <a:prstGeom prst="rect">
                <a:avLst/>
              </a:prstGeom>
              <a:ln>
                <a:noFill/>
              </a:ln>
            </p:spPr>
            <p:txBody>
              <a:bodyPr wrap="square">
                <a:spAutoFit/>
              </a:bodyPr>
              <a:lstStyle/>
              <a:p>
                <a:pPr algn="ctr"/>
                <a:r>
                  <a:rPr lang="en-US" sz="600" b="1" dirty="0"/>
                  <a:t>.</a:t>
                </a:r>
              </a:p>
              <a:p>
                <a:pPr algn="ctr"/>
                <a:r>
                  <a:rPr lang="en-US" sz="600" b="1" dirty="0"/>
                  <a:t>.</a:t>
                </a:r>
              </a:p>
              <a:p>
                <a:pPr algn="ctr"/>
                <a:r>
                  <a:rPr lang="en-US" sz="600" b="1" dirty="0"/>
                  <a:t>.</a:t>
                </a:r>
              </a:p>
            </p:txBody>
          </p:sp>
          <p:sp>
            <p:nvSpPr>
              <p:cNvPr id="200" name="Ellipse 123">
                <a:extLst>
                  <a:ext uri="{FF2B5EF4-FFF2-40B4-BE49-F238E27FC236}">
                    <a16:creationId xmlns:a16="http://schemas.microsoft.com/office/drawing/2014/main" id="{E6B5DCAE-5C03-276D-4992-30763C446BB9}"/>
                  </a:ext>
                </a:extLst>
              </p:cNvPr>
              <p:cNvSpPr/>
              <p:nvPr/>
            </p:nvSpPr>
            <p:spPr bwMode="auto">
              <a:xfrm>
                <a:off x="10942524" y="2815688"/>
                <a:ext cx="144000" cy="144000"/>
              </a:xfrm>
              <a:prstGeom prst="ellipse">
                <a:avLst/>
              </a:prstGeom>
              <a:solidFill>
                <a:schemeClr val="bg1"/>
              </a:solidFill>
              <a:ln w="6350"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201" name="Ellipse 124">
                <a:extLst>
                  <a:ext uri="{FF2B5EF4-FFF2-40B4-BE49-F238E27FC236}">
                    <a16:creationId xmlns:a16="http://schemas.microsoft.com/office/drawing/2014/main" id="{4BA67087-1B10-5D58-7666-A83B033901BB}"/>
                  </a:ext>
                </a:extLst>
              </p:cNvPr>
              <p:cNvSpPr/>
              <p:nvPr/>
            </p:nvSpPr>
            <p:spPr bwMode="auto">
              <a:xfrm>
                <a:off x="10942524" y="3074024"/>
                <a:ext cx="144000" cy="144000"/>
              </a:xfrm>
              <a:prstGeom prst="ellipse">
                <a:avLst/>
              </a:prstGeom>
              <a:solidFill>
                <a:schemeClr val="bg1"/>
              </a:solidFill>
              <a:ln w="3175"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202" name="Ellipse 125">
                <a:extLst>
                  <a:ext uri="{FF2B5EF4-FFF2-40B4-BE49-F238E27FC236}">
                    <a16:creationId xmlns:a16="http://schemas.microsoft.com/office/drawing/2014/main" id="{5E5A14CD-8DF8-2FE5-1B34-46A2CB2C6C4D}"/>
                  </a:ext>
                </a:extLst>
              </p:cNvPr>
              <p:cNvSpPr/>
              <p:nvPr/>
            </p:nvSpPr>
            <p:spPr bwMode="auto">
              <a:xfrm>
                <a:off x="10937705" y="3552587"/>
                <a:ext cx="144000" cy="144000"/>
              </a:xfrm>
              <a:prstGeom prst="ellipse">
                <a:avLst/>
              </a:prstGeom>
              <a:solidFill>
                <a:schemeClr val="bg1"/>
              </a:solidFill>
              <a:ln w="10795" cap="flat" cmpd="sng" algn="ctr">
                <a:solidFill>
                  <a:schemeClr val="tx1"/>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203" name="Rechteck 127">
                <a:extLst>
                  <a:ext uri="{FF2B5EF4-FFF2-40B4-BE49-F238E27FC236}">
                    <a16:creationId xmlns:a16="http://schemas.microsoft.com/office/drawing/2014/main" id="{D1246A0B-152C-5946-2E2E-A861F04257BD}"/>
                  </a:ext>
                </a:extLst>
              </p:cNvPr>
              <p:cNvSpPr/>
              <p:nvPr/>
            </p:nvSpPr>
            <p:spPr>
              <a:xfrm>
                <a:off x="10951740" y="3213211"/>
                <a:ext cx="115102" cy="369332"/>
              </a:xfrm>
              <a:prstGeom prst="rect">
                <a:avLst/>
              </a:prstGeom>
              <a:ln>
                <a:noFill/>
              </a:ln>
            </p:spPr>
            <p:txBody>
              <a:bodyPr wrap="square">
                <a:spAutoFit/>
              </a:bodyPr>
              <a:lstStyle/>
              <a:p>
                <a:pPr algn="ctr"/>
                <a:r>
                  <a:rPr lang="en-US" sz="600" b="1" dirty="0"/>
                  <a:t>.</a:t>
                </a:r>
              </a:p>
              <a:p>
                <a:pPr algn="ctr"/>
                <a:r>
                  <a:rPr lang="en-US" sz="600" b="1" dirty="0"/>
                  <a:t>.</a:t>
                </a:r>
              </a:p>
              <a:p>
                <a:pPr algn="ctr"/>
                <a:r>
                  <a:rPr lang="en-US" sz="600" b="1" dirty="0"/>
                  <a:t>.</a:t>
                </a:r>
              </a:p>
            </p:txBody>
          </p:sp>
          <p:cxnSp>
            <p:nvCxnSpPr>
              <p:cNvPr id="204" name="Gerade Verbindung mit Pfeil 134">
                <a:extLst>
                  <a:ext uri="{FF2B5EF4-FFF2-40B4-BE49-F238E27FC236}">
                    <a16:creationId xmlns:a16="http://schemas.microsoft.com/office/drawing/2014/main" id="{13D2508C-665F-010C-F6B5-C2DADDEA76A5}"/>
                  </a:ext>
                </a:extLst>
              </p:cNvPr>
              <p:cNvCxnSpPr>
                <a:cxnSpLocks/>
                <a:stCxn id="190" idx="6"/>
                <a:endCxn id="195" idx="2"/>
              </p:cNvCxnSpPr>
              <p:nvPr/>
            </p:nvCxnSpPr>
            <p:spPr>
              <a:xfrm>
                <a:off x="10288682" y="2872726"/>
                <a:ext cx="257212" cy="8873"/>
              </a:xfrm>
              <a:prstGeom prst="straightConnector1">
                <a:avLst/>
              </a:prstGeom>
              <a:ln>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205" name="Gerade Verbindung mit Pfeil 134">
                <a:extLst>
                  <a:ext uri="{FF2B5EF4-FFF2-40B4-BE49-F238E27FC236}">
                    <a16:creationId xmlns:a16="http://schemas.microsoft.com/office/drawing/2014/main" id="{99AEEFCA-5467-C30A-A59C-CA19280DF715}"/>
                  </a:ext>
                </a:extLst>
              </p:cNvPr>
              <p:cNvCxnSpPr>
                <a:cxnSpLocks/>
                <a:stCxn id="191" idx="6"/>
                <a:endCxn id="196" idx="2"/>
              </p:cNvCxnSpPr>
              <p:nvPr/>
            </p:nvCxnSpPr>
            <p:spPr>
              <a:xfrm>
                <a:off x="10288682" y="3131062"/>
                <a:ext cx="257212" cy="1158"/>
              </a:xfrm>
              <a:prstGeom prst="straightConnector1">
                <a:avLst/>
              </a:prstGeom>
              <a:ln>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206" name="Gerade Verbindung mit Pfeil 134">
                <a:extLst>
                  <a:ext uri="{FF2B5EF4-FFF2-40B4-BE49-F238E27FC236}">
                    <a16:creationId xmlns:a16="http://schemas.microsoft.com/office/drawing/2014/main" id="{86C50A60-80F1-6CF2-4CD2-79F0B02BA81E}"/>
                  </a:ext>
                </a:extLst>
              </p:cNvPr>
              <p:cNvCxnSpPr>
                <a:cxnSpLocks/>
                <a:stCxn id="192" idx="6"/>
                <a:endCxn id="197" idx="2"/>
              </p:cNvCxnSpPr>
              <p:nvPr/>
            </p:nvCxnSpPr>
            <p:spPr>
              <a:xfrm>
                <a:off x="10288682" y="3390872"/>
                <a:ext cx="257212" cy="1158"/>
              </a:xfrm>
              <a:prstGeom prst="straightConnector1">
                <a:avLst/>
              </a:prstGeom>
              <a:ln>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207" name="Gerade Verbindung mit Pfeil 134">
                <a:extLst>
                  <a:ext uri="{FF2B5EF4-FFF2-40B4-BE49-F238E27FC236}">
                    <a16:creationId xmlns:a16="http://schemas.microsoft.com/office/drawing/2014/main" id="{4A1AD3A0-7674-9ABC-2A2C-4420729E4D92}"/>
                  </a:ext>
                </a:extLst>
              </p:cNvPr>
              <p:cNvCxnSpPr>
                <a:cxnSpLocks/>
                <a:stCxn id="193" idx="6"/>
                <a:endCxn id="198" idx="2"/>
              </p:cNvCxnSpPr>
              <p:nvPr/>
            </p:nvCxnSpPr>
            <p:spPr>
              <a:xfrm>
                <a:off x="10285809" y="3839671"/>
                <a:ext cx="257212" cy="1158"/>
              </a:xfrm>
              <a:prstGeom prst="straightConnector1">
                <a:avLst/>
              </a:prstGeom>
              <a:ln>
                <a:solidFill>
                  <a:schemeClr val="tx1"/>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208" name="Gerade Verbindung mit Pfeil 135">
                <a:extLst>
                  <a:ext uri="{FF2B5EF4-FFF2-40B4-BE49-F238E27FC236}">
                    <a16:creationId xmlns:a16="http://schemas.microsoft.com/office/drawing/2014/main" id="{75B5C2AF-69D4-33EE-2E06-9B8759CF81A1}"/>
                  </a:ext>
                </a:extLst>
              </p:cNvPr>
              <p:cNvCxnSpPr>
                <a:cxnSpLocks/>
                <a:stCxn id="166" idx="6"/>
                <a:endCxn id="192" idx="2"/>
              </p:cNvCxnSpPr>
              <p:nvPr/>
            </p:nvCxnSpPr>
            <p:spPr>
              <a:xfrm flipV="1">
                <a:off x="9931612" y="3390872"/>
                <a:ext cx="213070" cy="19329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9" name="Gerade Verbindung mit Pfeil 135">
                <a:extLst>
                  <a:ext uri="{FF2B5EF4-FFF2-40B4-BE49-F238E27FC236}">
                    <a16:creationId xmlns:a16="http://schemas.microsoft.com/office/drawing/2014/main" id="{DBB59308-9EF9-1B49-B17B-CB41CB835661}"/>
                  </a:ext>
                </a:extLst>
              </p:cNvPr>
              <p:cNvCxnSpPr>
                <a:cxnSpLocks/>
                <a:stCxn id="166" idx="6"/>
                <a:endCxn id="191" idx="2"/>
              </p:cNvCxnSpPr>
              <p:nvPr/>
            </p:nvCxnSpPr>
            <p:spPr>
              <a:xfrm flipV="1">
                <a:off x="9931612" y="3131062"/>
                <a:ext cx="213070" cy="453108"/>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0" name="Gerade Verbindung mit Pfeil 135">
                <a:extLst>
                  <a:ext uri="{FF2B5EF4-FFF2-40B4-BE49-F238E27FC236}">
                    <a16:creationId xmlns:a16="http://schemas.microsoft.com/office/drawing/2014/main" id="{F73E13DE-0379-E255-6987-DBE6C3B4D173}"/>
                  </a:ext>
                </a:extLst>
              </p:cNvPr>
              <p:cNvCxnSpPr>
                <a:cxnSpLocks/>
                <a:stCxn id="166" idx="6"/>
                <a:endCxn id="190" idx="2"/>
              </p:cNvCxnSpPr>
              <p:nvPr/>
            </p:nvCxnSpPr>
            <p:spPr>
              <a:xfrm flipV="1">
                <a:off x="9931612" y="2872726"/>
                <a:ext cx="213070" cy="711444"/>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1" name="Gerade Verbindung mit Pfeil 135">
                <a:extLst>
                  <a:ext uri="{FF2B5EF4-FFF2-40B4-BE49-F238E27FC236}">
                    <a16:creationId xmlns:a16="http://schemas.microsoft.com/office/drawing/2014/main" id="{89971D6A-F5EB-6B77-F77F-40D5DE338150}"/>
                  </a:ext>
                </a:extLst>
              </p:cNvPr>
              <p:cNvCxnSpPr>
                <a:cxnSpLocks/>
                <a:stCxn id="167" idx="6"/>
                <a:endCxn id="192" idx="2"/>
              </p:cNvCxnSpPr>
              <p:nvPr/>
            </p:nvCxnSpPr>
            <p:spPr>
              <a:xfrm flipV="1">
                <a:off x="9931612" y="3390872"/>
                <a:ext cx="213070" cy="42172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2" name="Gerade Verbindung mit Pfeil 135">
                <a:extLst>
                  <a:ext uri="{FF2B5EF4-FFF2-40B4-BE49-F238E27FC236}">
                    <a16:creationId xmlns:a16="http://schemas.microsoft.com/office/drawing/2014/main" id="{C66DB18A-55DC-417B-FC2D-405F8D7793B0}"/>
                  </a:ext>
                </a:extLst>
              </p:cNvPr>
              <p:cNvCxnSpPr>
                <a:cxnSpLocks/>
                <a:stCxn id="167" idx="6"/>
                <a:endCxn id="191" idx="2"/>
              </p:cNvCxnSpPr>
              <p:nvPr/>
            </p:nvCxnSpPr>
            <p:spPr>
              <a:xfrm flipV="1">
                <a:off x="9931612" y="3131062"/>
                <a:ext cx="213070" cy="681531"/>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3" name="Gerade Verbindung mit Pfeil 134">
                <a:extLst>
                  <a:ext uri="{FF2B5EF4-FFF2-40B4-BE49-F238E27FC236}">
                    <a16:creationId xmlns:a16="http://schemas.microsoft.com/office/drawing/2014/main" id="{238F221E-DC84-F9CB-D95F-D704323485A6}"/>
                  </a:ext>
                </a:extLst>
              </p:cNvPr>
              <p:cNvCxnSpPr>
                <a:cxnSpLocks/>
                <a:stCxn id="164" idx="6"/>
                <a:endCxn id="191" idx="2"/>
              </p:cNvCxnSpPr>
              <p:nvPr/>
            </p:nvCxnSpPr>
            <p:spPr>
              <a:xfrm>
                <a:off x="9936682" y="2862490"/>
                <a:ext cx="208000" cy="268572"/>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4" name="Gerade Verbindung mit Pfeil 133">
                <a:extLst>
                  <a:ext uri="{FF2B5EF4-FFF2-40B4-BE49-F238E27FC236}">
                    <a16:creationId xmlns:a16="http://schemas.microsoft.com/office/drawing/2014/main" id="{9E1D4EB0-2BD5-92AE-6349-33015B03042F}"/>
                  </a:ext>
                </a:extLst>
              </p:cNvPr>
              <p:cNvCxnSpPr>
                <a:cxnSpLocks/>
                <a:stCxn id="165" idx="6"/>
                <a:endCxn id="191" idx="2"/>
              </p:cNvCxnSpPr>
              <p:nvPr/>
            </p:nvCxnSpPr>
            <p:spPr>
              <a:xfrm>
                <a:off x="9935168" y="3082907"/>
                <a:ext cx="209514" cy="48155"/>
              </a:xfrm>
              <a:prstGeom prst="straightConnector1">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15" name="Gerade Verbindung mit Pfeil 134">
                <a:extLst>
                  <a:ext uri="{FF2B5EF4-FFF2-40B4-BE49-F238E27FC236}">
                    <a16:creationId xmlns:a16="http://schemas.microsoft.com/office/drawing/2014/main" id="{C35E70EB-1AEC-7721-26BE-BB62379CCE8C}"/>
                  </a:ext>
                </a:extLst>
              </p:cNvPr>
              <p:cNvCxnSpPr>
                <a:cxnSpLocks/>
                <a:stCxn id="195" idx="6"/>
                <a:endCxn id="200" idx="2"/>
              </p:cNvCxnSpPr>
              <p:nvPr/>
            </p:nvCxnSpPr>
            <p:spPr>
              <a:xfrm>
                <a:off x="10689894" y="2881599"/>
                <a:ext cx="252630" cy="6089"/>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6" name="Gerade Verbindung mit Pfeil 134">
                <a:extLst>
                  <a:ext uri="{FF2B5EF4-FFF2-40B4-BE49-F238E27FC236}">
                    <a16:creationId xmlns:a16="http://schemas.microsoft.com/office/drawing/2014/main" id="{328DF623-ACF7-9527-BBEF-2DB6886FE260}"/>
                  </a:ext>
                </a:extLst>
              </p:cNvPr>
              <p:cNvCxnSpPr>
                <a:cxnSpLocks/>
                <a:stCxn id="196" idx="6"/>
                <a:endCxn id="201" idx="2"/>
              </p:cNvCxnSpPr>
              <p:nvPr/>
            </p:nvCxnSpPr>
            <p:spPr>
              <a:xfrm>
                <a:off x="10689894" y="3132220"/>
                <a:ext cx="252630" cy="13804"/>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217" name="Gerade Verbindung mit Pfeil 134">
                <a:extLst>
                  <a:ext uri="{FF2B5EF4-FFF2-40B4-BE49-F238E27FC236}">
                    <a16:creationId xmlns:a16="http://schemas.microsoft.com/office/drawing/2014/main" id="{7AF3439D-AE33-CAB9-1B76-792B4EA512F8}"/>
                  </a:ext>
                </a:extLst>
              </p:cNvPr>
              <p:cNvCxnSpPr>
                <a:cxnSpLocks/>
                <a:stCxn id="198" idx="6"/>
                <a:endCxn id="202" idx="3"/>
              </p:cNvCxnSpPr>
              <p:nvPr/>
            </p:nvCxnSpPr>
            <p:spPr>
              <a:xfrm flipV="1">
                <a:off x="10687021" y="3675499"/>
                <a:ext cx="271772" cy="165330"/>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18" name="Chave Direita 241">
                <a:extLst>
                  <a:ext uri="{FF2B5EF4-FFF2-40B4-BE49-F238E27FC236}">
                    <a16:creationId xmlns:a16="http://schemas.microsoft.com/office/drawing/2014/main" id="{5BC88E0B-CCCE-A164-9593-680B7E066586}"/>
                  </a:ext>
                </a:extLst>
              </p:cNvPr>
              <p:cNvSpPr/>
              <p:nvPr/>
            </p:nvSpPr>
            <p:spPr>
              <a:xfrm rot="5400000">
                <a:off x="10561021" y="3874511"/>
                <a:ext cx="108000" cy="2520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219" name="Chave Direita 242">
                <a:extLst>
                  <a:ext uri="{FF2B5EF4-FFF2-40B4-BE49-F238E27FC236}">
                    <a16:creationId xmlns:a16="http://schemas.microsoft.com/office/drawing/2014/main" id="{F59DD372-73B5-47A6-58D1-AEC0919320AA}"/>
                  </a:ext>
                </a:extLst>
              </p:cNvPr>
              <p:cNvSpPr/>
              <p:nvPr/>
            </p:nvSpPr>
            <p:spPr>
              <a:xfrm rot="16200000">
                <a:off x="10555734" y="2587116"/>
                <a:ext cx="108000" cy="252000"/>
              </a:xfrm>
              <a:prstGeom prst="righ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220" name="Gerade Verbindung mit Pfeil 134">
                <a:extLst>
                  <a:ext uri="{FF2B5EF4-FFF2-40B4-BE49-F238E27FC236}">
                    <a16:creationId xmlns:a16="http://schemas.microsoft.com/office/drawing/2014/main" id="{2198660D-B061-BD4D-25D0-BDD5BE22254F}"/>
                  </a:ext>
                </a:extLst>
              </p:cNvPr>
              <p:cNvCxnSpPr>
                <a:cxnSpLocks/>
                <a:stCxn id="197" idx="6"/>
                <a:endCxn id="203" idx="1"/>
              </p:cNvCxnSpPr>
              <p:nvPr/>
            </p:nvCxnSpPr>
            <p:spPr>
              <a:xfrm>
                <a:off x="10689894" y="3392030"/>
                <a:ext cx="261846" cy="5847"/>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cxnSp>
        <p:nvCxnSpPr>
          <p:cNvPr id="221" name="Straight Arrow Connector 57">
            <a:extLst>
              <a:ext uri="{FF2B5EF4-FFF2-40B4-BE49-F238E27FC236}">
                <a16:creationId xmlns:a16="http://schemas.microsoft.com/office/drawing/2014/main" id="{84BE8559-190B-6178-58F9-DFD26DB3A845}"/>
              </a:ext>
            </a:extLst>
          </p:cNvPr>
          <p:cNvCxnSpPr/>
          <p:nvPr/>
        </p:nvCxnSpPr>
        <p:spPr>
          <a:xfrm flipV="1">
            <a:off x="6989007" y="4053034"/>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57">
            <a:extLst>
              <a:ext uri="{FF2B5EF4-FFF2-40B4-BE49-F238E27FC236}">
                <a16:creationId xmlns:a16="http://schemas.microsoft.com/office/drawing/2014/main" id="{84BE8559-190B-6178-58F9-DFD26DB3A845}"/>
              </a:ext>
            </a:extLst>
          </p:cNvPr>
          <p:cNvCxnSpPr/>
          <p:nvPr/>
        </p:nvCxnSpPr>
        <p:spPr>
          <a:xfrm flipV="1">
            <a:off x="4157369" y="4046755"/>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uppieren 27"/>
          <p:cNvGrpSpPr/>
          <p:nvPr/>
        </p:nvGrpSpPr>
        <p:grpSpPr>
          <a:xfrm>
            <a:off x="498482" y="3428291"/>
            <a:ext cx="3710229" cy="2198635"/>
            <a:chOff x="498482" y="3428291"/>
            <a:chExt cx="3710229" cy="2198635"/>
          </a:xfrm>
        </p:grpSpPr>
        <p:cxnSp>
          <p:nvCxnSpPr>
            <p:cNvPr id="7" name="Gerade Verbindung mit Pfeil 6"/>
            <p:cNvCxnSpPr/>
            <p:nvPr/>
          </p:nvCxnSpPr>
          <p:spPr bwMode="auto">
            <a:xfrm flipH="1" flipV="1">
              <a:off x="1489224" y="3428291"/>
              <a:ext cx="0" cy="1620000"/>
            </a:xfrm>
            <a:prstGeom prst="straightConnector1">
              <a:avLst/>
            </a:prstGeom>
            <a:noFill/>
            <a:ln w="12700" cap="flat" cmpd="sng" algn="ctr">
              <a:solidFill>
                <a:schemeClr val="tx1"/>
              </a:solidFill>
              <a:prstDash val="solid"/>
              <a:round/>
              <a:headEnd type="none" w="med" len="med"/>
              <a:tailEnd type="triangle"/>
            </a:ln>
            <a:effectLst/>
          </p:spPr>
        </p:cxnSp>
        <p:cxnSp>
          <p:nvCxnSpPr>
            <p:cNvPr id="10" name="Gerade Verbindung mit Pfeil 9"/>
            <p:cNvCxnSpPr/>
            <p:nvPr/>
          </p:nvCxnSpPr>
          <p:spPr bwMode="auto">
            <a:xfrm rot="5400000" flipH="1" flipV="1">
              <a:off x="2525634" y="3762952"/>
              <a:ext cx="0" cy="2340000"/>
            </a:xfrm>
            <a:prstGeom prst="straightConnector1">
              <a:avLst/>
            </a:prstGeom>
            <a:noFill/>
            <a:ln w="12700" cap="flat" cmpd="sng" algn="ctr">
              <a:solidFill>
                <a:schemeClr val="tx1"/>
              </a:solidFill>
              <a:prstDash val="solid"/>
              <a:round/>
              <a:headEnd type="none" w="med" len="med"/>
              <a:tailEnd type="triangle"/>
            </a:ln>
            <a:effectLst/>
          </p:spPr>
        </p:cxnSp>
        <p:cxnSp>
          <p:nvCxnSpPr>
            <p:cNvPr id="16" name="Gerader Verbinder 15"/>
            <p:cNvCxnSpPr/>
            <p:nvPr/>
          </p:nvCxnSpPr>
          <p:spPr bwMode="auto">
            <a:xfrm>
              <a:off x="1648711" y="4932952"/>
              <a:ext cx="0" cy="115339"/>
            </a:xfrm>
            <a:prstGeom prst="line">
              <a:avLst/>
            </a:prstGeom>
            <a:noFill/>
            <a:ln w="12700" cap="flat" cmpd="sng" algn="ctr">
              <a:solidFill>
                <a:schemeClr val="tx1"/>
              </a:solidFill>
              <a:prstDash val="solid"/>
              <a:round/>
              <a:headEnd type="none" w="med" len="med"/>
              <a:tailEnd type="none" w="med" len="med"/>
            </a:ln>
            <a:effectLst/>
          </p:spPr>
        </p:cxnSp>
        <p:cxnSp>
          <p:nvCxnSpPr>
            <p:cNvPr id="17" name="Gerader Verbinder 16"/>
            <p:cNvCxnSpPr/>
            <p:nvPr/>
          </p:nvCxnSpPr>
          <p:spPr bwMode="auto">
            <a:xfrm>
              <a:off x="3318761" y="4932952"/>
              <a:ext cx="0" cy="115339"/>
            </a:xfrm>
            <a:prstGeom prst="line">
              <a:avLst/>
            </a:prstGeom>
            <a:noFill/>
            <a:ln w="12700" cap="flat" cmpd="sng" algn="ctr">
              <a:solidFill>
                <a:schemeClr val="tx1"/>
              </a:solidFill>
              <a:prstDash val="solid"/>
              <a:round/>
              <a:headEnd type="none" w="med" len="med"/>
              <a:tailEnd type="none" w="med" len="med"/>
            </a:ln>
            <a:effectLst/>
          </p:spPr>
        </p:cxnSp>
        <p:cxnSp>
          <p:nvCxnSpPr>
            <p:cNvPr id="18" name="Gerader Verbinder 17"/>
            <p:cNvCxnSpPr/>
            <p:nvPr/>
          </p:nvCxnSpPr>
          <p:spPr bwMode="auto">
            <a:xfrm>
              <a:off x="2347211" y="4936726"/>
              <a:ext cx="0" cy="115339"/>
            </a:xfrm>
            <a:prstGeom prst="line">
              <a:avLst/>
            </a:prstGeom>
            <a:noFill/>
            <a:ln w="12700" cap="flat" cmpd="sng" algn="ctr">
              <a:solidFill>
                <a:schemeClr val="tx1"/>
              </a:solidFill>
              <a:prstDash val="solid"/>
              <a:round/>
              <a:headEnd type="none" w="med" len="med"/>
              <a:tailEnd type="none" w="med" len="med"/>
            </a:ln>
            <a:effectLst/>
          </p:spPr>
        </p:cxnSp>
        <p:sp>
          <p:nvSpPr>
            <p:cNvPr id="19" name="Textfeld 18"/>
            <p:cNvSpPr txBox="1"/>
            <p:nvPr/>
          </p:nvSpPr>
          <p:spPr>
            <a:xfrm>
              <a:off x="1486398" y="5048291"/>
              <a:ext cx="377026" cy="276999"/>
            </a:xfrm>
            <a:prstGeom prst="rect">
              <a:avLst/>
            </a:prstGeom>
            <a:noFill/>
          </p:spPr>
          <p:txBody>
            <a:bodyPr wrap="none" rtlCol="0">
              <a:spAutoFit/>
            </a:bodyPr>
            <a:lstStyle/>
            <a:p>
              <a:r>
                <a:rPr lang="de-DE" sz="1200" dirty="0">
                  <a:latin typeface="Times New Roman" panose="02020603050405020304" pitchFamily="18" charset="0"/>
                  <a:cs typeface="Times New Roman" panose="02020603050405020304" pitchFamily="18" charset="0"/>
                </a:rPr>
                <a:t>0.1</a:t>
              </a:r>
            </a:p>
          </p:txBody>
        </p:sp>
        <p:sp>
          <p:nvSpPr>
            <p:cNvPr id="20" name="Textfeld 19"/>
            <p:cNvSpPr txBox="1"/>
            <p:nvPr/>
          </p:nvSpPr>
          <p:spPr>
            <a:xfrm>
              <a:off x="3158577" y="5048291"/>
              <a:ext cx="377026" cy="276999"/>
            </a:xfrm>
            <a:prstGeom prst="rect">
              <a:avLst/>
            </a:prstGeom>
            <a:noFill/>
          </p:spPr>
          <p:txBody>
            <a:bodyPr wrap="none" rtlCol="0">
              <a:spAutoFit/>
            </a:bodyPr>
            <a:lstStyle/>
            <a:p>
              <a:r>
                <a:rPr lang="de-DE" sz="1200" dirty="0">
                  <a:latin typeface="Times New Roman" panose="02020603050405020304" pitchFamily="18" charset="0"/>
                  <a:cs typeface="Times New Roman" panose="02020603050405020304" pitchFamily="18" charset="0"/>
                </a:rPr>
                <a:t>1.0</a:t>
              </a:r>
            </a:p>
          </p:txBody>
        </p:sp>
        <p:sp>
          <p:nvSpPr>
            <p:cNvPr id="21" name="Textfeld 20"/>
            <p:cNvSpPr txBox="1"/>
            <p:nvPr/>
          </p:nvSpPr>
          <p:spPr>
            <a:xfrm>
              <a:off x="2148608" y="5048290"/>
              <a:ext cx="377026" cy="276999"/>
            </a:xfrm>
            <a:prstGeom prst="rect">
              <a:avLst/>
            </a:prstGeom>
            <a:noFill/>
          </p:spPr>
          <p:txBody>
            <a:bodyPr wrap="none" rtlCol="0">
              <a:spAutoFit/>
            </a:bodyPr>
            <a:lstStyle/>
            <a:p>
              <a:r>
                <a:rPr lang="de-DE" sz="1200" dirty="0">
                  <a:latin typeface="Times New Roman" panose="02020603050405020304" pitchFamily="18" charset="0"/>
                  <a:cs typeface="Times New Roman" panose="02020603050405020304" pitchFamily="18" charset="0"/>
                </a:rPr>
                <a:t>0.5</a:t>
              </a:r>
            </a:p>
          </p:txBody>
        </p:sp>
        <p:grpSp>
          <p:nvGrpSpPr>
            <p:cNvPr id="23" name="Gruppieren 22"/>
            <p:cNvGrpSpPr/>
            <p:nvPr/>
          </p:nvGrpSpPr>
          <p:grpSpPr>
            <a:xfrm>
              <a:off x="1487659" y="3956761"/>
              <a:ext cx="1877393" cy="350576"/>
              <a:chOff x="1487659" y="3956761"/>
              <a:chExt cx="1877393" cy="350576"/>
            </a:xfrm>
          </p:grpSpPr>
          <p:cxnSp>
            <p:nvCxnSpPr>
              <p:cNvPr id="29" name="Gerader Verbinder 28"/>
              <p:cNvCxnSpPr/>
              <p:nvPr/>
            </p:nvCxnSpPr>
            <p:spPr bwMode="auto">
              <a:xfrm>
                <a:off x="1487659" y="3956761"/>
                <a:ext cx="195124" cy="87182"/>
              </a:xfrm>
              <a:prstGeom prst="line">
                <a:avLst/>
              </a:prstGeom>
              <a:noFill/>
              <a:ln w="12700" cap="flat" cmpd="sng" algn="ctr">
                <a:solidFill>
                  <a:schemeClr val="tx1"/>
                </a:solidFill>
                <a:prstDash val="sysDash"/>
                <a:round/>
                <a:headEnd type="none" w="med" len="med"/>
                <a:tailEnd type="none" w="med" len="med"/>
              </a:ln>
              <a:effectLst/>
            </p:spPr>
          </p:cxnSp>
          <p:cxnSp>
            <p:nvCxnSpPr>
              <p:cNvPr id="32" name="Gerader Verbinder 31"/>
              <p:cNvCxnSpPr/>
              <p:nvPr/>
            </p:nvCxnSpPr>
            <p:spPr bwMode="auto">
              <a:xfrm flipH="1">
                <a:off x="1682783" y="4006308"/>
                <a:ext cx="188513" cy="37635"/>
              </a:xfrm>
              <a:prstGeom prst="line">
                <a:avLst/>
              </a:prstGeom>
              <a:noFill/>
              <a:ln w="12700" cap="flat" cmpd="sng" algn="ctr">
                <a:solidFill>
                  <a:schemeClr val="tx1"/>
                </a:solidFill>
                <a:prstDash val="sysDash"/>
                <a:round/>
                <a:headEnd type="none" w="med" len="med"/>
                <a:tailEnd type="none" w="med" len="med"/>
              </a:ln>
              <a:effectLst/>
            </p:spPr>
          </p:cxnSp>
          <p:cxnSp>
            <p:nvCxnSpPr>
              <p:cNvPr id="35" name="Gerader Verbinder 34"/>
              <p:cNvCxnSpPr/>
              <p:nvPr/>
            </p:nvCxnSpPr>
            <p:spPr bwMode="auto">
              <a:xfrm flipH="1" flipV="1">
                <a:off x="1871297" y="4002536"/>
                <a:ext cx="135901" cy="117568"/>
              </a:xfrm>
              <a:prstGeom prst="line">
                <a:avLst/>
              </a:prstGeom>
              <a:noFill/>
              <a:ln w="12700" cap="flat" cmpd="sng" algn="ctr">
                <a:solidFill>
                  <a:schemeClr val="tx1"/>
                </a:solidFill>
                <a:prstDash val="sysDash"/>
                <a:round/>
                <a:headEnd type="none" w="med" len="med"/>
                <a:tailEnd type="none" w="med" len="med"/>
              </a:ln>
              <a:effectLst/>
            </p:spPr>
          </p:cxnSp>
          <p:cxnSp>
            <p:nvCxnSpPr>
              <p:cNvPr id="38" name="Gerader Verbinder 37"/>
              <p:cNvCxnSpPr/>
              <p:nvPr/>
            </p:nvCxnSpPr>
            <p:spPr bwMode="auto">
              <a:xfrm flipH="1">
                <a:off x="2007198" y="4002536"/>
                <a:ext cx="149282" cy="117568"/>
              </a:xfrm>
              <a:prstGeom prst="line">
                <a:avLst/>
              </a:prstGeom>
              <a:noFill/>
              <a:ln w="12700" cap="flat" cmpd="sng" algn="ctr">
                <a:solidFill>
                  <a:schemeClr val="tx1"/>
                </a:solidFill>
                <a:prstDash val="sysDash"/>
                <a:round/>
                <a:headEnd type="none" w="med" len="med"/>
                <a:tailEnd type="none" w="med" len="med"/>
              </a:ln>
              <a:effectLst/>
            </p:spPr>
          </p:cxnSp>
          <p:cxnSp>
            <p:nvCxnSpPr>
              <p:cNvPr id="41" name="Gerader Verbinder 40"/>
              <p:cNvCxnSpPr/>
              <p:nvPr/>
            </p:nvCxnSpPr>
            <p:spPr bwMode="auto">
              <a:xfrm flipH="1">
                <a:off x="2157380" y="3998763"/>
                <a:ext cx="187613" cy="3773"/>
              </a:xfrm>
              <a:prstGeom prst="line">
                <a:avLst/>
              </a:prstGeom>
              <a:noFill/>
              <a:ln w="12700" cap="flat" cmpd="sng" algn="ctr">
                <a:solidFill>
                  <a:schemeClr val="tx1"/>
                </a:solidFill>
                <a:prstDash val="sysDash"/>
                <a:round/>
                <a:headEnd type="none" w="med" len="med"/>
                <a:tailEnd type="none" w="med" len="med"/>
              </a:ln>
              <a:effectLst/>
            </p:spPr>
          </p:cxnSp>
          <p:cxnSp>
            <p:nvCxnSpPr>
              <p:cNvPr id="44" name="Gerader Verbinder 43"/>
              <p:cNvCxnSpPr/>
              <p:nvPr/>
            </p:nvCxnSpPr>
            <p:spPr bwMode="auto">
              <a:xfrm flipH="1" flipV="1">
                <a:off x="2355083" y="4002536"/>
                <a:ext cx="142311" cy="148627"/>
              </a:xfrm>
              <a:prstGeom prst="line">
                <a:avLst/>
              </a:prstGeom>
              <a:noFill/>
              <a:ln w="12700" cap="flat" cmpd="sng" algn="ctr">
                <a:solidFill>
                  <a:schemeClr val="tx1"/>
                </a:solidFill>
                <a:prstDash val="sysDash"/>
                <a:round/>
                <a:headEnd type="none" w="med" len="med"/>
                <a:tailEnd type="none" w="med" len="med"/>
              </a:ln>
              <a:effectLst/>
            </p:spPr>
          </p:cxnSp>
          <p:cxnSp>
            <p:nvCxnSpPr>
              <p:cNvPr id="46" name="Gerader Verbinder 45"/>
              <p:cNvCxnSpPr/>
              <p:nvPr/>
            </p:nvCxnSpPr>
            <p:spPr bwMode="auto">
              <a:xfrm flipH="1" flipV="1">
                <a:off x="2507483" y="4154936"/>
                <a:ext cx="142311" cy="148627"/>
              </a:xfrm>
              <a:prstGeom prst="line">
                <a:avLst/>
              </a:prstGeom>
              <a:noFill/>
              <a:ln w="12700" cap="flat" cmpd="sng" algn="ctr">
                <a:solidFill>
                  <a:schemeClr val="tx1"/>
                </a:solidFill>
                <a:prstDash val="sysDash"/>
                <a:round/>
                <a:headEnd type="none" w="med" len="med"/>
                <a:tailEnd type="none" w="med" len="med"/>
              </a:ln>
              <a:effectLst/>
            </p:spPr>
          </p:cxnSp>
          <p:cxnSp>
            <p:nvCxnSpPr>
              <p:cNvPr id="47" name="Gerader Verbinder 46"/>
              <p:cNvCxnSpPr/>
              <p:nvPr/>
            </p:nvCxnSpPr>
            <p:spPr bwMode="auto">
              <a:xfrm flipH="1">
                <a:off x="2659884" y="4229249"/>
                <a:ext cx="162626" cy="78088"/>
              </a:xfrm>
              <a:prstGeom prst="line">
                <a:avLst/>
              </a:prstGeom>
              <a:noFill/>
              <a:ln w="12700" cap="flat" cmpd="sng" algn="ctr">
                <a:solidFill>
                  <a:schemeClr val="tx1"/>
                </a:solidFill>
                <a:prstDash val="sysDash"/>
                <a:round/>
                <a:headEnd type="none" w="med" len="med"/>
                <a:tailEnd type="none" w="med" len="med"/>
              </a:ln>
              <a:effectLst/>
            </p:spPr>
          </p:cxnSp>
          <p:cxnSp>
            <p:nvCxnSpPr>
              <p:cNvPr id="49" name="Gerader Verbinder 48"/>
              <p:cNvCxnSpPr/>
              <p:nvPr/>
            </p:nvCxnSpPr>
            <p:spPr bwMode="auto">
              <a:xfrm flipH="1">
                <a:off x="2822511" y="4229249"/>
                <a:ext cx="180974" cy="1"/>
              </a:xfrm>
              <a:prstGeom prst="line">
                <a:avLst/>
              </a:prstGeom>
              <a:noFill/>
              <a:ln w="12700" cap="flat" cmpd="sng" algn="ctr">
                <a:solidFill>
                  <a:schemeClr val="tx1"/>
                </a:solidFill>
                <a:prstDash val="sysDash"/>
                <a:round/>
                <a:headEnd type="none" w="med" len="med"/>
                <a:tailEnd type="none" w="med" len="med"/>
              </a:ln>
              <a:effectLst/>
            </p:spPr>
          </p:cxnSp>
          <p:cxnSp>
            <p:nvCxnSpPr>
              <p:cNvPr id="51" name="Gerader Verbinder 50"/>
              <p:cNvCxnSpPr/>
              <p:nvPr/>
            </p:nvCxnSpPr>
            <p:spPr bwMode="auto">
              <a:xfrm flipH="1">
                <a:off x="2988302" y="4182443"/>
                <a:ext cx="178147" cy="46807"/>
              </a:xfrm>
              <a:prstGeom prst="line">
                <a:avLst/>
              </a:prstGeom>
              <a:noFill/>
              <a:ln w="12700" cap="flat" cmpd="sng" algn="ctr">
                <a:solidFill>
                  <a:schemeClr val="tx1"/>
                </a:solidFill>
                <a:prstDash val="sysDash"/>
                <a:round/>
                <a:headEnd type="none" w="med" len="med"/>
                <a:tailEnd type="none" w="med" len="med"/>
              </a:ln>
              <a:effectLst/>
            </p:spPr>
          </p:cxnSp>
          <p:cxnSp>
            <p:nvCxnSpPr>
              <p:cNvPr id="53" name="Gerader Verbinder 52"/>
              <p:cNvCxnSpPr/>
              <p:nvPr/>
            </p:nvCxnSpPr>
            <p:spPr bwMode="auto">
              <a:xfrm flipH="1">
                <a:off x="3173046" y="4034940"/>
                <a:ext cx="192006" cy="143731"/>
              </a:xfrm>
              <a:prstGeom prst="line">
                <a:avLst/>
              </a:prstGeom>
              <a:noFill/>
              <a:ln w="12700" cap="flat" cmpd="sng" algn="ctr">
                <a:solidFill>
                  <a:schemeClr val="tx1"/>
                </a:solidFill>
                <a:prstDash val="sysDash"/>
                <a:round/>
                <a:headEnd type="none" w="med" len="med"/>
                <a:tailEnd type="none" w="med" len="med"/>
              </a:ln>
              <a:effectLst/>
            </p:spPr>
          </p:cxnSp>
        </p:grpSp>
        <p:cxnSp>
          <p:nvCxnSpPr>
            <p:cNvPr id="57" name="Gerader Verbinder 56"/>
            <p:cNvCxnSpPr/>
            <p:nvPr/>
          </p:nvCxnSpPr>
          <p:spPr bwMode="auto">
            <a:xfrm>
              <a:off x="1486398" y="4470515"/>
              <a:ext cx="1860692" cy="0"/>
            </a:xfrm>
            <a:prstGeom prst="line">
              <a:avLst/>
            </a:prstGeom>
            <a:noFill/>
            <a:ln w="19050" cap="flat" cmpd="sng" algn="ctr">
              <a:solidFill>
                <a:schemeClr val="tx1"/>
              </a:solidFill>
              <a:prstDash val="solid"/>
              <a:round/>
              <a:headEnd type="none" w="med" len="med"/>
              <a:tailEnd type="none" w="med" len="med"/>
            </a:ln>
            <a:effectLst/>
          </p:spPr>
        </p:cxnSp>
        <p:sp>
          <p:nvSpPr>
            <p:cNvPr id="223" name="Textfeld 222"/>
            <p:cNvSpPr txBox="1"/>
            <p:nvPr/>
          </p:nvSpPr>
          <p:spPr>
            <a:xfrm>
              <a:off x="498482" y="3590848"/>
              <a:ext cx="918841" cy="276999"/>
            </a:xfrm>
            <a:prstGeom prst="rect">
              <a:avLst/>
            </a:prstGeom>
            <a:noFill/>
          </p:spPr>
          <p:txBody>
            <a:bodyPr wrap="none" rtlCol="0">
              <a:spAutoFit/>
            </a:bodyPr>
            <a:lstStyle/>
            <a:p>
              <a:r>
                <a:rPr lang="de-DE" sz="1200" dirty="0">
                  <a:latin typeface="Times New Roman" panose="02020603050405020304" pitchFamily="18" charset="0"/>
                  <a:cs typeface="Times New Roman" panose="02020603050405020304" pitchFamily="18" charset="0"/>
                </a:rPr>
                <a:t>Stress, MPa</a:t>
              </a:r>
            </a:p>
          </p:txBody>
        </p:sp>
        <p:sp>
          <p:nvSpPr>
            <p:cNvPr id="224" name="Textfeld 223"/>
            <p:cNvSpPr txBox="1"/>
            <p:nvPr/>
          </p:nvSpPr>
          <p:spPr>
            <a:xfrm>
              <a:off x="1863424" y="5349927"/>
              <a:ext cx="121700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Hole Depth, mm</a:t>
              </a:r>
            </a:p>
          </p:txBody>
        </p:sp>
        <p:sp>
          <p:nvSpPr>
            <p:cNvPr id="229" name="Textfeld 228"/>
            <p:cNvSpPr txBox="1"/>
            <p:nvPr/>
          </p:nvSpPr>
          <p:spPr>
            <a:xfrm>
              <a:off x="2051488" y="3601405"/>
              <a:ext cx="1795235" cy="276999"/>
            </a:xfrm>
            <a:prstGeom prst="rect">
              <a:avLst/>
            </a:prstGeom>
            <a:noFill/>
          </p:spPr>
          <p:txBody>
            <a:bodyPr wrap="none" rtlCol="0">
              <a:spAutoFit/>
            </a:bodyPr>
            <a:lstStyle/>
            <a:p>
              <a:r>
                <a:rPr lang="de-DE" sz="1200" dirty="0">
                  <a:latin typeface="Times New Roman" panose="02020603050405020304" pitchFamily="18" charset="0"/>
                  <a:cs typeface="Times New Roman" panose="02020603050405020304" pitchFamily="18" charset="0"/>
                </a:rPr>
                <a:t>HDM / ASTM E837 -13a </a:t>
              </a:r>
            </a:p>
          </p:txBody>
        </p:sp>
        <p:sp>
          <p:nvSpPr>
            <p:cNvPr id="233" name="Textfeld 232"/>
            <p:cNvSpPr txBox="1"/>
            <p:nvPr/>
          </p:nvSpPr>
          <p:spPr>
            <a:xfrm>
              <a:off x="2079357" y="4575690"/>
              <a:ext cx="21293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Target values for the correction</a:t>
              </a:r>
            </a:p>
          </p:txBody>
        </p:sp>
        <p:cxnSp>
          <p:nvCxnSpPr>
            <p:cNvPr id="253" name="Gerade Verbindung mit Pfeil 252"/>
            <p:cNvCxnSpPr>
              <a:endCxn id="233" idx="1"/>
            </p:cNvCxnSpPr>
            <p:nvPr/>
          </p:nvCxnSpPr>
          <p:spPr bwMode="auto">
            <a:xfrm>
              <a:off x="1847315" y="4517123"/>
              <a:ext cx="232042" cy="197067"/>
            </a:xfrm>
            <a:prstGeom prst="straightConnector1">
              <a:avLst/>
            </a:prstGeom>
            <a:noFill/>
            <a:ln w="6350" cap="sq" cmpd="sng" algn="ctr">
              <a:solidFill>
                <a:schemeClr val="bg1">
                  <a:lumMod val="50000"/>
                </a:schemeClr>
              </a:solidFill>
              <a:prstDash val="solid"/>
              <a:round/>
              <a:headEnd type="none" w="med" len="med"/>
              <a:tailEnd type="arrow" w="sm" len="sm"/>
            </a:ln>
            <a:effectLst/>
          </p:spPr>
        </p:cxnSp>
        <p:cxnSp>
          <p:nvCxnSpPr>
            <p:cNvPr id="256" name="Gerade Verbindung mit Pfeil 255"/>
            <p:cNvCxnSpPr>
              <a:endCxn id="229" idx="1"/>
            </p:cNvCxnSpPr>
            <p:nvPr/>
          </p:nvCxnSpPr>
          <p:spPr bwMode="auto">
            <a:xfrm flipV="1">
              <a:off x="1902336" y="3739905"/>
              <a:ext cx="149152" cy="256607"/>
            </a:xfrm>
            <a:prstGeom prst="straightConnector1">
              <a:avLst/>
            </a:prstGeom>
            <a:noFill/>
            <a:ln w="6350" cap="sq" cmpd="sng" algn="ctr">
              <a:solidFill>
                <a:schemeClr val="bg1">
                  <a:lumMod val="50000"/>
                </a:schemeClr>
              </a:solidFill>
              <a:prstDash val="solid"/>
              <a:round/>
              <a:headEnd type="none" w="med" len="med"/>
              <a:tailEnd type="arrow" w="sm" len="sm"/>
            </a:ln>
            <a:effectLst/>
          </p:spPr>
        </p:cxnSp>
      </p:grpSp>
      <p:grpSp>
        <p:nvGrpSpPr>
          <p:cNvPr id="8" name="Gruppieren 7"/>
          <p:cNvGrpSpPr/>
          <p:nvPr/>
        </p:nvGrpSpPr>
        <p:grpSpPr>
          <a:xfrm>
            <a:off x="8359418" y="4182722"/>
            <a:ext cx="3445683" cy="345588"/>
            <a:chOff x="8364464" y="3689352"/>
            <a:chExt cx="3445683" cy="345588"/>
          </a:xfrm>
        </p:grpSpPr>
        <p:cxnSp>
          <p:nvCxnSpPr>
            <p:cNvPr id="112" name="Gerader Verbinder 111"/>
            <p:cNvCxnSpPr/>
            <p:nvPr/>
          </p:nvCxnSpPr>
          <p:spPr bwMode="auto">
            <a:xfrm>
              <a:off x="8364464" y="3734196"/>
              <a:ext cx="186440" cy="115437"/>
            </a:xfrm>
            <a:prstGeom prst="line">
              <a:avLst/>
            </a:prstGeom>
            <a:noFill/>
            <a:ln w="12700" cap="flat" cmpd="sng" algn="ctr">
              <a:solidFill>
                <a:srgbClr val="FF0000"/>
              </a:solidFill>
              <a:prstDash val="solid"/>
              <a:round/>
              <a:headEnd type="none" w="med" len="med"/>
              <a:tailEnd type="none" w="med" len="med"/>
            </a:ln>
            <a:effectLst/>
          </p:spPr>
        </p:cxnSp>
        <p:cxnSp>
          <p:nvCxnSpPr>
            <p:cNvPr id="113" name="Gerader Verbinder 112"/>
            <p:cNvCxnSpPr/>
            <p:nvPr/>
          </p:nvCxnSpPr>
          <p:spPr bwMode="auto">
            <a:xfrm flipH="1">
              <a:off x="8550906" y="3814907"/>
              <a:ext cx="181812" cy="34726"/>
            </a:xfrm>
            <a:prstGeom prst="line">
              <a:avLst/>
            </a:prstGeom>
            <a:noFill/>
            <a:ln w="12700" cap="flat" cmpd="sng" algn="ctr">
              <a:solidFill>
                <a:srgbClr val="FF0000"/>
              </a:solidFill>
              <a:prstDash val="solid"/>
              <a:round/>
              <a:headEnd type="none" w="med" len="med"/>
              <a:tailEnd type="none" w="med" len="med"/>
            </a:ln>
            <a:effectLst/>
          </p:spPr>
        </p:cxnSp>
        <p:cxnSp>
          <p:nvCxnSpPr>
            <p:cNvPr id="114" name="Gerader Verbinder 113"/>
            <p:cNvCxnSpPr/>
            <p:nvPr/>
          </p:nvCxnSpPr>
          <p:spPr bwMode="auto">
            <a:xfrm flipH="1" flipV="1">
              <a:off x="8733618" y="3816372"/>
              <a:ext cx="150891" cy="60796"/>
            </a:xfrm>
            <a:prstGeom prst="line">
              <a:avLst/>
            </a:prstGeom>
            <a:noFill/>
            <a:ln w="12700" cap="flat" cmpd="sng" algn="ctr">
              <a:solidFill>
                <a:srgbClr val="FF0000"/>
              </a:solidFill>
              <a:prstDash val="solid"/>
              <a:round/>
              <a:headEnd type="none" w="med" len="med"/>
              <a:tailEnd type="none" w="med" len="med"/>
            </a:ln>
            <a:effectLst/>
          </p:spPr>
        </p:cxnSp>
        <p:cxnSp>
          <p:nvCxnSpPr>
            <p:cNvPr id="115" name="Gerader Verbinder 114"/>
            <p:cNvCxnSpPr/>
            <p:nvPr/>
          </p:nvCxnSpPr>
          <p:spPr bwMode="auto">
            <a:xfrm flipH="1">
              <a:off x="8885409" y="3808226"/>
              <a:ext cx="139192" cy="68941"/>
            </a:xfrm>
            <a:prstGeom prst="line">
              <a:avLst/>
            </a:prstGeom>
            <a:noFill/>
            <a:ln w="12700" cap="flat" cmpd="sng" algn="ctr">
              <a:solidFill>
                <a:srgbClr val="FF0000"/>
              </a:solidFill>
              <a:prstDash val="solid"/>
              <a:round/>
              <a:headEnd type="none" w="med" len="med"/>
              <a:tailEnd type="none" w="med" len="med"/>
            </a:ln>
            <a:effectLst/>
          </p:spPr>
        </p:cxnSp>
        <p:cxnSp>
          <p:nvCxnSpPr>
            <p:cNvPr id="116" name="Gerader Verbinder 115"/>
            <p:cNvCxnSpPr/>
            <p:nvPr/>
          </p:nvCxnSpPr>
          <p:spPr bwMode="auto">
            <a:xfrm flipH="1">
              <a:off x="9025501" y="3804453"/>
              <a:ext cx="187613" cy="3773"/>
            </a:xfrm>
            <a:prstGeom prst="line">
              <a:avLst/>
            </a:prstGeom>
            <a:noFill/>
            <a:ln w="12700" cap="flat" cmpd="sng" algn="ctr">
              <a:solidFill>
                <a:srgbClr val="FF0000"/>
              </a:solidFill>
              <a:prstDash val="solid"/>
              <a:round/>
              <a:headEnd type="none" w="med" len="med"/>
              <a:tailEnd type="none" w="med" len="med"/>
            </a:ln>
            <a:effectLst/>
          </p:spPr>
        </p:cxnSp>
        <p:cxnSp>
          <p:nvCxnSpPr>
            <p:cNvPr id="117" name="Gerader Verbinder 116"/>
            <p:cNvCxnSpPr/>
            <p:nvPr/>
          </p:nvCxnSpPr>
          <p:spPr bwMode="auto">
            <a:xfrm flipH="1" flipV="1">
              <a:off x="9212516" y="3808226"/>
              <a:ext cx="153001" cy="148629"/>
            </a:xfrm>
            <a:prstGeom prst="line">
              <a:avLst/>
            </a:prstGeom>
            <a:noFill/>
            <a:ln w="12700" cap="flat" cmpd="sng" algn="ctr">
              <a:solidFill>
                <a:srgbClr val="FF0000"/>
              </a:solidFill>
              <a:prstDash val="solid"/>
              <a:round/>
              <a:headEnd type="none" w="med" len="med"/>
              <a:tailEnd type="none" w="med" len="med"/>
            </a:ln>
            <a:effectLst/>
          </p:spPr>
        </p:cxnSp>
        <p:cxnSp>
          <p:nvCxnSpPr>
            <p:cNvPr id="118" name="Gerader Verbinder 117"/>
            <p:cNvCxnSpPr/>
            <p:nvPr/>
          </p:nvCxnSpPr>
          <p:spPr bwMode="auto">
            <a:xfrm flipH="1" flipV="1">
              <a:off x="9365515" y="3956761"/>
              <a:ext cx="137202" cy="57990"/>
            </a:xfrm>
            <a:prstGeom prst="line">
              <a:avLst/>
            </a:prstGeom>
            <a:noFill/>
            <a:ln w="12700" cap="flat" cmpd="sng" algn="ctr">
              <a:solidFill>
                <a:srgbClr val="FF0000"/>
              </a:solidFill>
              <a:prstDash val="solid"/>
              <a:round/>
              <a:headEnd type="none" w="med" len="med"/>
              <a:tailEnd type="none" w="med" len="med"/>
            </a:ln>
            <a:effectLst/>
          </p:spPr>
        </p:cxnSp>
        <p:cxnSp>
          <p:nvCxnSpPr>
            <p:cNvPr id="119" name="Gerader Verbinder 118"/>
            <p:cNvCxnSpPr/>
            <p:nvPr/>
          </p:nvCxnSpPr>
          <p:spPr bwMode="auto">
            <a:xfrm flipH="1" flipV="1">
              <a:off x="9502717" y="4014751"/>
              <a:ext cx="187915" cy="20189"/>
            </a:xfrm>
            <a:prstGeom prst="line">
              <a:avLst/>
            </a:prstGeom>
            <a:noFill/>
            <a:ln w="12700" cap="flat" cmpd="sng" algn="ctr">
              <a:solidFill>
                <a:srgbClr val="FF0000"/>
              </a:solidFill>
              <a:prstDash val="solid"/>
              <a:round/>
              <a:headEnd type="none" w="med" len="med"/>
              <a:tailEnd type="none" w="med" len="med"/>
            </a:ln>
            <a:effectLst/>
          </p:spPr>
        </p:cxnSp>
        <p:cxnSp>
          <p:nvCxnSpPr>
            <p:cNvPr id="120" name="Gerader Verbinder 119"/>
            <p:cNvCxnSpPr/>
            <p:nvPr/>
          </p:nvCxnSpPr>
          <p:spPr bwMode="auto">
            <a:xfrm flipH="1">
              <a:off x="9690632" y="3916964"/>
              <a:ext cx="153659" cy="117976"/>
            </a:xfrm>
            <a:prstGeom prst="line">
              <a:avLst/>
            </a:prstGeom>
            <a:noFill/>
            <a:ln w="12700" cap="flat" cmpd="sng" algn="ctr">
              <a:solidFill>
                <a:srgbClr val="FF0000"/>
              </a:solidFill>
              <a:prstDash val="solid"/>
              <a:round/>
              <a:headEnd type="none" w="med" len="med"/>
              <a:tailEnd type="none" w="med" len="med"/>
            </a:ln>
            <a:effectLst/>
          </p:spPr>
        </p:cxnSp>
        <p:cxnSp>
          <p:nvCxnSpPr>
            <p:cNvPr id="121" name="Gerader Verbinder 120"/>
            <p:cNvCxnSpPr/>
            <p:nvPr/>
          </p:nvCxnSpPr>
          <p:spPr bwMode="auto">
            <a:xfrm flipH="1" flipV="1">
              <a:off x="9844291" y="3922931"/>
              <a:ext cx="190280" cy="65202"/>
            </a:xfrm>
            <a:prstGeom prst="line">
              <a:avLst/>
            </a:prstGeom>
            <a:noFill/>
            <a:ln w="12700" cap="flat" cmpd="sng" algn="ctr">
              <a:solidFill>
                <a:srgbClr val="FF0000"/>
              </a:solidFill>
              <a:prstDash val="solid"/>
              <a:round/>
              <a:headEnd type="none" w="med" len="med"/>
              <a:tailEnd type="none" w="med" len="med"/>
            </a:ln>
            <a:effectLst/>
          </p:spPr>
        </p:cxnSp>
        <p:cxnSp>
          <p:nvCxnSpPr>
            <p:cNvPr id="122" name="Gerader Verbinder 121"/>
            <p:cNvCxnSpPr/>
            <p:nvPr/>
          </p:nvCxnSpPr>
          <p:spPr bwMode="auto">
            <a:xfrm flipH="1">
              <a:off x="10035369" y="3888147"/>
              <a:ext cx="231558" cy="99986"/>
            </a:xfrm>
            <a:prstGeom prst="line">
              <a:avLst/>
            </a:prstGeom>
            <a:noFill/>
            <a:ln w="12700" cap="flat" cmpd="sng" algn="ctr">
              <a:solidFill>
                <a:srgbClr val="FF0000"/>
              </a:solidFill>
              <a:prstDash val="solid"/>
              <a:round/>
              <a:headEnd type="none" w="med" len="med"/>
              <a:tailEnd type="none" w="med" len="med"/>
            </a:ln>
            <a:effectLst/>
          </p:spPr>
        </p:cxnSp>
        <p:sp>
          <p:nvSpPr>
            <p:cNvPr id="263" name="Textfeld 262"/>
            <p:cNvSpPr txBox="1"/>
            <p:nvPr/>
          </p:nvSpPr>
          <p:spPr>
            <a:xfrm>
              <a:off x="10406941" y="3689352"/>
              <a:ext cx="1403206" cy="276999"/>
            </a:xfrm>
            <a:prstGeom prst="rect">
              <a:avLst/>
            </a:prstGeom>
            <a:noFill/>
          </p:spPr>
          <p:txBody>
            <a:bodyPr wrap="square" rtlCol="0">
              <a:spAutoFit/>
            </a:bodyPr>
            <a:lstStyle/>
            <a:p>
              <a:r>
                <a:rPr lang="en-US" sz="1200" dirty="0">
                  <a:solidFill>
                    <a:srgbClr val="FF0000"/>
                  </a:solidFill>
                  <a:latin typeface="Times New Roman" panose="02020603050405020304" pitchFamily="18" charset="0"/>
                  <a:cs typeface="Times New Roman" panose="02020603050405020304" pitchFamily="18" charset="0"/>
                </a:rPr>
                <a:t>Corrected values</a:t>
              </a:r>
            </a:p>
          </p:txBody>
        </p:sp>
      </p:grpSp>
      <p:grpSp>
        <p:nvGrpSpPr>
          <p:cNvPr id="30" name="Gruppieren 29"/>
          <p:cNvGrpSpPr/>
          <p:nvPr/>
        </p:nvGrpSpPr>
        <p:grpSpPr>
          <a:xfrm>
            <a:off x="7377837" y="3410196"/>
            <a:ext cx="3700887" cy="2216730"/>
            <a:chOff x="7377837" y="3410196"/>
            <a:chExt cx="3700887" cy="2216730"/>
          </a:xfrm>
        </p:grpSpPr>
        <p:cxnSp>
          <p:nvCxnSpPr>
            <p:cNvPr id="92" name="Gerade Verbindung mit Pfeil 91"/>
            <p:cNvCxnSpPr/>
            <p:nvPr/>
          </p:nvCxnSpPr>
          <p:spPr bwMode="auto">
            <a:xfrm flipH="1" flipV="1">
              <a:off x="8359418" y="3410196"/>
              <a:ext cx="0" cy="1620000"/>
            </a:xfrm>
            <a:prstGeom prst="straightConnector1">
              <a:avLst/>
            </a:prstGeom>
            <a:noFill/>
            <a:ln w="12700" cap="flat" cmpd="sng" algn="ctr">
              <a:solidFill>
                <a:schemeClr val="tx1"/>
              </a:solidFill>
              <a:prstDash val="solid"/>
              <a:round/>
              <a:headEnd type="none" w="med" len="med"/>
              <a:tailEnd type="triangle"/>
            </a:ln>
            <a:effectLst/>
          </p:spPr>
        </p:cxnSp>
        <p:cxnSp>
          <p:nvCxnSpPr>
            <p:cNvPr id="93" name="Gerade Verbindung mit Pfeil 92"/>
            <p:cNvCxnSpPr/>
            <p:nvPr/>
          </p:nvCxnSpPr>
          <p:spPr bwMode="auto">
            <a:xfrm rot="5400000" flipH="1" flipV="1">
              <a:off x="9395828" y="3744857"/>
              <a:ext cx="0" cy="2340000"/>
            </a:xfrm>
            <a:prstGeom prst="straightConnector1">
              <a:avLst/>
            </a:prstGeom>
            <a:noFill/>
            <a:ln w="12700" cap="flat" cmpd="sng" algn="ctr">
              <a:solidFill>
                <a:schemeClr val="tx1"/>
              </a:solidFill>
              <a:prstDash val="solid"/>
              <a:round/>
              <a:headEnd type="none" w="med" len="med"/>
              <a:tailEnd type="triangle"/>
            </a:ln>
            <a:effectLst/>
          </p:spPr>
        </p:cxnSp>
        <p:cxnSp>
          <p:nvCxnSpPr>
            <p:cNvPr id="94" name="Gerader Verbinder 93"/>
            <p:cNvCxnSpPr/>
            <p:nvPr/>
          </p:nvCxnSpPr>
          <p:spPr bwMode="auto">
            <a:xfrm>
              <a:off x="8518905" y="4914857"/>
              <a:ext cx="0" cy="115339"/>
            </a:xfrm>
            <a:prstGeom prst="line">
              <a:avLst/>
            </a:prstGeom>
            <a:noFill/>
            <a:ln w="12700" cap="flat" cmpd="sng" algn="ctr">
              <a:solidFill>
                <a:schemeClr val="tx1"/>
              </a:solidFill>
              <a:prstDash val="solid"/>
              <a:round/>
              <a:headEnd type="none" w="med" len="med"/>
              <a:tailEnd type="none" w="med" len="med"/>
            </a:ln>
            <a:effectLst/>
          </p:spPr>
        </p:cxnSp>
        <p:cxnSp>
          <p:nvCxnSpPr>
            <p:cNvPr id="95" name="Gerader Verbinder 94"/>
            <p:cNvCxnSpPr/>
            <p:nvPr/>
          </p:nvCxnSpPr>
          <p:spPr bwMode="auto">
            <a:xfrm>
              <a:off x="10188955" y="4914857"/>
              <a:ext cx="0" cy="115339"/>
            </a:xfrm>
            <a:prstGeom prst="line">
              <a:avLst/>
            </a:prstGeom>
            <a:noFill/>
            <a:ln w="12700" cap="flat" cmpd="sng" algn="ctr">
              <a:solidFill>
                <a:schemeClr val="tx1"/>
              </a:solidFill>
              <a:prstDash val="solid"/>
              <a:round/>
              <a:headEnd type="none" w="med" len="med"/>
              <a:tailEnd type="none" w="med" len="med"/>
            </a:ln>
            <a:effectLst/>
          </p:spPr>
        </p:cxnSp>
        <p:cxnSp>
          <p:nvCxnSpPr>
            <p:cNvPr id="96" name="Gerader Verbinder 95"/>
            <p:cNvCxnSpPr/>
            <p:nvPr/>
          </p:nvCxnSpPr>
          <p:spPr bwMode="auto">
            <a:xfrm>
              <a:off x="9217405" y="4918631"/>
              <a:ext cx="0" cy="115339"/>
            </a:xfrm>
            <a:prstGeom prst="line">
              <a:avLst/>
            </a:prstGeom>
            <a:noFill/>
            <a:ln w="12700" cap="flat" cmpd="sng" algn="ctr">
              <a:solidFill>
                <a:schemeClr val="tx1"/>
              </a:solidFill>
              <a:prstDash val="solid"/>
              <a:round/>
              <a:headEnd type="none" w="med" len="med"/>
              <a:tailEnd type="none" w="med" len="med"/>
            </a:ln>
            <a:effectLst/>
          </p:spPr>
        </p:cxnSp>
        <p:sp>
          <p:nvSpPr>
            <p:cNvPr id="97" name="Textfeld 96"/>
            <p:cNvSpPr txBox="1"/>
            <p:nvPr/>
          </p:nvSpPr>
          <p:spPr>
            <a:xfrm>
              <a:off x="8356592" y="5030196"/>
              <a:ext cx="377026" cy="276999"/>
            </a:xfrm>
            <a:prstGeom prst="rect">
              <a:avLst/>
            </a:prstGeom>
            <a:noFill/>
          </p:spPr>
          <p:txBody>
            <a:bodyPr wrap="none" rtlCol="0">
              <a:spAutoFit/>
            </a:bodyPr>
            <a:lstStyle/>
            <a:p>
              <a:r>
                <a:rPr lang="de-DE" sz="1200" dirty="0">
                  <a:latin typeface="Times New Roman" panose="02020603050405020304" pitchFamily="18" charset="0"/>
                  <a:cs typeface="Times New Roman" panose="02020603050405020304" pitchFamily="18" charset="0"/>
                </a:rPr>
                <a:t>0.1</a:t>
              </a:r>
            </a:p>
          </p:txBody>
        </p:sp>
        <p:sp>
          <p:nvSpPr>
            <p:cNvPr id="98" name="Textfeld 97"/>
            <p:cNvSpPr txBox="1"/>
            <p:nvPr/>
          </p:nvSpPr>
          <p:spPr>
            <a:xfrm>
              <a:off x="10028771" y="5030196"/>
              <a:ext cx="377026" cy="276999"/>
            </a:xfrm>
            <a:prstGeom prst="rect">
              <a:avLst/>
            </a:prstGeom>
            <a:noFill/>
          </p:spPr>
          <p:txBody>
            <a:bodyPr wrap="none" rtlCol="0">
              <a:spAutoFit/>
            </a:bodyPr>
            <a:lstStyle/>
            <a:p>
              <a:r>
                <a:rPr lang="de-DE" sz="1200" dirty="0">
                  <a:latin typeface="Times New Roman" panose="02020603050405020304" pitchFamily="18" charset="0"/>
                  <a:cs typeface="Times New Roman" panose="02020603050405020304" pitchFamily="18" charset="0"/>
                </a:rPr>
                <a:t>1.0</a:t>
              </a:r>
            </a:p>
          </p:txBody>
        </p:sp>
        <p:sp>
          <p:nvSpPr>
            <p:cNvPr id="99" name="Textfeld 98"/>
            <p:cNvSpPr txBox="1"/>
            <p:nvPr/>
          </p:nvSpPr>
          <p:spPr>
            <a:xfrm>
              <a:off x="9018802" y="5030195"/>
              <a:ext cx="377026" cy="276999"/>
            </a:xfrm>
            <a:prstGeom prst="rect">
              <a:avLst/>
            </a:prstGeom>
            <a:noFill/>
          </p:spPr>
          <p:txBody>
            <a:bodyPr wrap="none" rtlCol="0">
              <a:spAutoFit/>
            </a:bodyPr>
            <a:lstStyle/>
            <a:p>
              <a:r>
                <a:rPr lang="de-DE" sz="1200" dirty="0">
                  <a:latin typeface="Times New Roman" panose="02020603050405020304" pitchFamily="18" charset="0"/>
                  <a:cs typeface="Times New Roman" panose="02020603050405020304" pitchFamily="18" charset="0"/>
                </a:rPr>
                <a:t>0.5</a:t>
              </a:r>
            </a:p>
          </p:txBody>
        </p:sp>
        <p:sp>
          <p:nvSpPr>
            <p:cNvPr id="230" name="Textfeld 229"/>
            <p:cNvSpPr txBox="1"/>
            <p:nvPr/>
          </p:nvSpPr>
          <p:spPr>
            <a:xfrm>
              <a:off x="7377837" y="3452349"/>
              <a:ext cx="918841" cy="276999"/>
            </a:xfrm>
            <a:prstGeom prst="rect">
              <a:avLst/>
            </a:prstGeom>
            <a:noFill/>
          </p:spPr>
          <p:txBody>
            <a:bodyPr wrap="none" rtlCol="0">
              <a:spAutoFit/>
            </a:bodyPr>
            <a:lstStyle/>
            <a:p>
              <a:r>
                <a:rPr lang="de-DE" sz="1200" dirty="0">
                  <a:latin typeface="Times New Roman" panose="02020603050405020304" pitchFamily="18" charset="0"/>
                  <a:cs typeface="Times New Roman" panose="02020603050405020304" pitchFamily="18" charset="0"/>
                </a:rPr>
                <a:t>Stress, MPa</a:t>
              </a:r>
            </a:p>
          </p:txBody>
        </p:sp>
        <p:sp>
          <p:nvSpPr>
            <p:cNvPr id="231" name="Textfeld 230"/>
            <p:cNvSpPr txBox="1"/>
            <p:nvPr/>
          </p:nvSpPr>
          <p:spPr>
            <a:xfrm>
              <a:off x="8737673" y="5349927"/>
              <a:ext cx="121700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Hole Depth, mm</a:t>
              </a:r>
            </a:p>
          </p:txBody>
        </p:sp>
        <p:cxnSp>
          <p:nvCxnSpPr>
            <p:cNvPr id="251" name="Straight Arrow Connector 57">
              <a:extLst>
                <a:ext uri="{FF2B5EF4-FFF2-40B4-BE49-F238E27FC236}">
                  <a16:creationId xmlns:a16="http://schemas.microsoft.com/office/drawing/2014/main" id="{84BE8559-190B-6178-58F9-DFD26DB3A845}"/>
                </a:ext>
              </a:extLst>
            </p:cNvPr>
            <p:cNvCxnSpPr/>
            <p:nvPr/>
          </p:nvCxnSpPr>
          <p:spPr>
            <a:xfrm rot="5400000" flipV="1">
              <a:off x="9208510" y="4156066"/>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61" name="Gruppieren 260"/>
            <p:cNvGrpSpPr/>
            <p:nvPr/>
          </p:nvGrpSpPr>
          <p:grpSpPr>
            <a:xfrm>
              <a:off x="8368686" y="3955639"/>
              <a:ext cx="1877393" cy="350576"/>
              <a:chOff x="1487659" y="3956761"/>
              <a:chExt cx="1877393" cy="350576"/>
            </a:xfrm>
          </p:grpSpPr>
          <p:cxnSp>
            <p:nvCxnSpPr>
              <p:cNvPr id="264" name="Gerader Verbinder 263"/>
              <p:cNvCxnSpPr/>
              <p:nvPr/>
            </p:nvCxnSpPr>
            <p:spPr bwMode="auto">
              <a:xfrm>
                <a:off x="1487659" y="3956761"/>
                <a:ext cx="195124" cy="87182"/>
              </a:xfrm>
              <a:prstGeom prst="line">
                <a:avLst/>
              </a:prstGeom>
              <a:noFill/>
              <a:ln w="12700" cap="flat" cmpd="sng" algn="ctr">
                <a:solidFill>
                  <a:schemeClr val="tx1"/>
                </a:solidFill>
                <a:prstDash val="sysDash"/>
                <a:round/>
                <a:headEnd type="none" w="med" len="med"/>
                <a:tailEnd type="none" w="med" len="med"/>
              </a:ln>
              <a:effectLst/>
            </p:spPr>
          </p:cxnSp>
          <p:cxnSp>
            <p:nvCxnSpPr>
              <p:cNvPr id="265" name="Gerader Verbinder 264"/>
              <p:cNvCxnSpPr/>
              <p:nvPr/>
            </p:nvCxnSpPr>
            <p:spPr bwMode="auto">
              <a:xfrm flipH="1">
                <a:off x="1682783" y="4006308"/>
                <a:ext cx="188513" cy="37635"/>
              </a:xfrm>
              <a:prstGeom prst="line">
                <a:avLst/>
              </a:prstGeom>
              <a:noFill/>
              <a:ln w="12700" cap="flat" cmpd="sng" algn="ctr">
                <a:solidFill>
                  <a:schemeClr val="tx1"/>
                </a:solidFill>
                <a:prstDash val="sysDash"/>
                <a:round/>
                <a:headEnd type="none" w="med" len="med"/>
                <a:tailEnd type="none" w="med" len="med"/>
              </a:ln>
              <a:effectLst/>
            </p:spPr>
          </p:cxnSp>
          <p:cxnSp>
            <p:nvCxnSpPr>
              <p:cNvPr id="266" name="Gerader Verbinder 265"/>
              <p:cNvCxnSpPr/>
              <p:nvPr/>
            </p:nvCxnSpPr>
            <p:spPr bwMode="auto">
              <a:xfrm flipH="1" flipV="1">
                <a:off x="1871297" y="4002536"/>
                <a:ext cx="135901" cy="117568"/>
              </a:xfrm>
              <a:prstGeom prst="line">
                <a:avLst/>
              </a:prstGeom>
              <a:noFill/>
              <a:ln w="12700" cap="flat" cmpd="sng" algn="ctr">
                <a:solidFill>
                  <a:schemeClr val="tx1"/>
                </a:solidFill>
                <a:prstDash val="sysDash"/>
                <a:round/>
                <a:headEnd type="none" w="med" len="med"/>
                <a:tailEnd type="none" w="med" len="med"/>
              </a:ln>
              <a:effectLst/>
            </p:spPr>
          </p:cxnSp>
          <p:cxnSp>
            <p:nvCxnSpPr>
              <p:cNvPr id="267" name="Gerader Verbinder 266"/>
              <p:cNvCxnSpPr/>
              <p:nvPr/>
            </p:nvCxnSpPr>
            <p:spPr bwMode="auto">
              <a:xfrm flipH="1">
                <a:off x="2007198" y="4002536"/>
                <a:ext cx="149282" cy="117568"/>
              </a:xfrm>
              <a:prstGeom prst="line">
                <a:avLst/>
              </a:prstGeom>
              <a:noFill/>
              <a:ln w="12700" cap="flat" cmpd="sng" algn="ctr">
                <a:solidFill>
                  <a:schemeClr val="tx1"/>
                </a:solidFill>
                <a:prstDash val="sysDash"/>
                <a:round/>
                <a:headEnd type="none" w="med" len="med"/>
                <a:tailEnd type="none" w="med" len="med"/>
              </a:ln>
              <a:effectLst/>
            </p:spPr>
          </p:cxnSp>
          <p:cxnSp>
            <p:nvCxnSpPr>
              <p:cNvPr id="268" name="Gerader Verbinder 267"/>
              <p:cNvCxnSpPr/>
              <p:nvPr/>
            </p:nvCxnSpPr>
            <p:spPr bwMode="auto">
              <a:xfrm flipH="1">
                <a:off x="2157380" y="3998763"/>
                <a:ext cx="187613" cy="3773"/>
              </a:xfrm>
              <a:prstGeom prst="line">
                <a:avLst/>
              </a:prstGeom>
              <a:noFill/>
              <a:ln w="12700" cap="flat" cmpd="sng" algn="ctr">
                <a:solidFill>
                  <a:schemeClr val="tx1"/>
                </a:solidFill>
                <a:prstDash val="sysDash"/>
                <a:round/>
                <a:headEnd type="none" w="med" len="med"/>
                <a:tailEnd type="none" w="med" len="med"/>
              </a:ln>
              <a:effectLst/>
            </p:spPr>
          </p:cxnSp>
          <p:cxnSp>
            <p:nvCxnSpPr>
              <p:cNvPr id="269" name="Gerader Verbinder 268"/>
              <p:cNvCxnSpPr/>
              <p:nvPr/>
            </p:nvCxnSpPr>
            <p:spPr bwMode="auto">
              <a:xfrm flipH="1" flipV="1">
                <a:off x="2355083" y="4002536"/>
                <a:ext cx="142311" cy="148627"/>
              </a:xfrm>
              <a:prstGeom prst="line">
                <a:avLst/>
              </a:prstGeom>
              <a:noFill/>
              <a:ln w="12700" cap="flat" cmpd="sng" algn="ctr">
                <a:solidFill>
                  <a:schemeClr val="tx1"/>
                </a:solidFill>
                <a:prstDash val="sysDash"/>
                <a:round/>
                <a:headEnd type="none" w="med" len="med"/>
                <a:tailEnd type="none" w="med" len="med"/>
              </a:ln>
              <a:effectLst/>
            </p:spPr>
          </p:cxnSp>
          <p:cxnSp>
            <p:nvCxnSpPr>
              <p:cNvPr id="270" name="Gerader Verbinder 269"/>
              <p:cNvCxnSpPr/>
              <p:nvPr/>
            </p:nvCxnSpPr>
            <p:spPr bwMode="auto">
              <a:xfrm flipH="1" flipV="1">
                <a:off x="2507483" y="4154936"/>
                <a:ext cx="142311" cy="148627"/>
              </a:xfrm>
              <a:prstGeom prst="line">
                <a:avLst/>
              </a:prstGeom>
              <a:noFill/>
              <a:ln w="12700" cap="flat" cmpd="sng" algn="ctr">
                <a:solidFill>
                  <a:schemeClr val="tx1"/>
                </a:solidFill>
                <a:prstDash val="sysDash"/>
                <a:round/>
                <a:headEnd type="none" w="med" len="med"/>
                <a:tailEnd type="none" w="med" len="med"/>
              </a:ln>
              <a:effectLst/>
            </p:spPr>
          </p:cxnSp>
          <p:cxnSp>
            <p:nvCxnSpPr>
              <p:cNvPr id="271" name="Gerader Verbinder 270"/>
              <p:cNvCxnSpPr/>
              <p:nvPr/>
            </p:nvCxnSpPr>
            <p:spPr bwMode="auto">
              <a:xfrm flipH="1">
                <a:off x="2659884" y="4229249"/>
                <a:ext cx="162626" cy="78088"/>
              </a:xfrm>
              <a:prstGeom prst="line">
                <a:avLst/>
              </a:prstGeom>
              <a:noFill/>
              <a:ln w="12700" cap="flat" cmpd="sng" algn="ctr">
                <a:solidFill>
                  <a:schemeClr val="tx1"/>
                </a:solidFill>
                <a:prstDash val="sysDash"/>
                <a:round/>
                <a:headEnd type="none" w="med" len="med"/>
                <a:tailEnd type="none" w="med" len="med"/>
              </a:ln>
              <a:effectLst/>
            </p:spPr>
          </p:cxnSp>
          <p:cxnSp>
            <p:nvCxnSpPr>
              <p:cNvPr id="272" name="Gerader Verbinder 271"/>
              <p:cNvCxnSpPr/>
              <p:nvPr/>
            </p:nvCxnSpPr>
            <p:spPr bwMode="auto">
              <a:xfrm flipH="1">
                <a:off x="2822511" y="4229249"/>
                <a:ext cx="180974" cy="1"/>
              </a:xfrm>
              <a:prstGeom prst="line">
                <a:avLst/>
              </a:prstGeom>
              <a:noFill/>
              <a:ln w="12700" cap="flat" cmpd="sng" algn="ctr">
                <a:solidFill>
                  <a:schemeClr val="tx1"/>
                </a:solidFill>
                <a:prstDash val="sysDash"/>
                <a:round/>
                <a:headEnd type="none" w="med" len="med"/>
                <a:tailEnd type="none" w="med" len="med"/>
              </a:ln>
              <a:effectLst/>
            </p:spPr>
          </p:cxnSp>
          <p:cxnSp>
            <p:nvCxnSpPr>
              <p:cNvPr id="273" name="Gerader Verbinder 272"/>
              <p:cNvCxnSpPr/>
              <p:nvPr/>
            </p:nvCxnSpPr>
            <p:spPr bwMode="auto">
              <a:xfrm flipH="1">
                <a:off x="2988302" y="4182443"/>
                <a:ext cx="178147" cy="46807"/>
              </a:xfrm>
              <a:prstGeom prst="line">
                <a:avLst/>
              </a:prstGeom>
              <a:noFill/>
              <a:ln w="12700" cap="flat" cmpd="sng" algn="ctr">
                <a:solidFill>
                  <a:schemeClr val="tx1"/>
                </a:solidFill>
                <a:prstDash val="sysDash"/>
                <a:round/>
                <a:headEnd type="none" w="med" len="med"/>
                <a:tailEnd type="none" w="med" len="med"/>
              </a:ln>
              <a:effectLst/>
            </p:spPr>
          </p:cxnSp>
          <p:cxnSp>
            <p:nvCxnSpPr>
              <p:cNvPr id="274" name="Gerader Verbinder 273"/>
              <p:cNvCxnSpPr/>
              <p:nvPr/>
            </p:nvCxnSpPr>
            <p:spPr bwMode="auto">
              <a:xfrm flipH="1">
                <a:off x="3173046" y="4034940"/>
                <a:ext cx="192006" cy="143731"/>
              </a:xfrm>
              <a:prstGeom prst="line">
                <a:avLst/>
              </a:prstGeom>
              <a:noFill/>
              <a:ln w="12700" cap="flat" cmpd="sng" algn="ctr">
                <a:solidFill>
                  <a:schemeClr val="tx1"/>
                </a:solidFill>
                <a:prstDash val="sysDash"/>
                <a:round/>
                <a:headEnd type="none" w="med" len="med"/>
                <a:tailEnd type="none" w="med" len="med"/>
              </a:ln>
              <a:effectLst/>
            </p:spPr>
          </p:cxnSp>
        </p:grpSp>
        <p:cxnSp>
          <p:nvCxnSpPr>
            <p:cNvPr id="275" name="Gerader Verbinder 274"/>
            <p:cNvCxnSpPr/>
            <p:nvPr/>
          </p:nvCxnSpPr>
          <p:spPr bwMode="auto">
            <a:xfrm>
              <a:off x="8356411" y="4459562"/>
              <a:ext cx="1860692" cy="0"/>
            </a:xfrm>
            <a:prstGeom prst="line">
              <a:avLst/>
            </a:prstGeom>
            <a:noFill/>
            <a:ln w="19050" cap="flat" cmpd="sng" algn="ctr">
              <a:solidFill>
                <a:schemeClr val="tx1"/>
              </a:solidFill>
              <a:prstDash val="solid"/>
              <a:round/>
              <a:headEnd type="none" w="med" len="med"/>
              <a:tailEnd type="none" w="med" len="med"/>
            </a:ln>
            <a:effectLst/>
          </p:spPr>
        </p:cxnSp>
        <p:sp>
          <p:nvSpPr>
            <p:cNvPr id="276" name="Textfeld 275"/>
            <p:cNvSpPr txBox="1"/>
            <p:nvPr/>
          </p:nvSpPr>
          <p:spPr>
            <a:xfrm>
              <a:off x="8907836" y="3597451"/>
              <a:ext cx="1795235" cy="276999"/>
            </a:xfrm>
            <a:prstGeom prst="rect">
              <a:avLst/>
            </a:prstGeom>
            <a:noFill/>
          </p:spPr>
          <p:txBody>
            <a:bodyPr wrap="none" rtlCol="0">
              <a:spAutoFit/>
            </a:bodyPr>
            <a:lstStyle/>
            <a:p>
              <a:r>
                <a:rPr lang="de-DE" sz="1200" dirty="0">
                  <a:latin typeface="Times New Roman" panose="02020603050405020304" pitchFamily="18" charset="0"/>
                  <a:cs typeface="Times New Roman" panose="02020603050405020304" pitchFamily="18" charset="0"/>
                </a:rPr>
                <a:t>HDM / ASTM E837 -13a </a:t>
              </a:r>
            </a:p>
          </p:txBody>
        </p:sp>
        <p:sp>
          <p:nvSpPr>
            <p:cNvPr id="277" name="Textfeld 276"/>
            <p:cNvSpPr txBox="1"/>
            <p:nvPr/>
          </p:nvSpPr>
          <p:spPr>
            <a:xfrm>
              <a:off x="8949370" y="4564737"/>
              <a:ext cx="21293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Target values for the correction</a:t>
              </a:r>
            </a:p>
          </p:txBody>
        </p:sp>
      </p:grpSp>
    </p:spTree>
    <p:extLst>
      <p:ext uri="{BB962C8B-B14F-4D97-AF65-F5344CB8AC3E}">
        <p14:creationId xmlns:p14="http://schemas.microsoft.com/office/powerpoint/2010/main" val="184331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8"/>
                                        </p:tgtEl>
                                        <p:attrNameLst>
                                          <p:attrName>style.visibility</p:attrName>
                                        </p:attrNameLst>
                                      </p:cBhvr>
                                      <p:to>
                                        <p:strVal val="visible"/>
                                      </p:to>
                                    </p:set>
                                    <p:animEffect transition="in" filter="fade">
                                      <p:cBhvr>
                                        <p:cTn id="12" dur="500"/>
                                        <p:tgtEl>
                                          <p:spTgt spid="2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2"/>
                                        </p:tgtEl>
                                        <p:attrNameLst>
                                          <p:attrName>style.visibility</p:attrName>
                                        </p:attrNameLst>
                                      </p:cBhvr>
                                      <p:to>
                                        <p:strVal val="visible"/>
                                      </p:to>
                                    </p:set>
                                    <p:animEffect transition="in" filter="fade">
                                      <p:cBhvr>
                                        <p:cTn id="17" dur="500"/>
                                        <p:tgtEl>
                                          <p:spTgt spid="2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1"/>
                                        </p:tgtEl>
                                        <p:attrNameLst>
                                          <p:attrName>style.visibility</p:attrName>
                                        </p:attrNameLst>
                                      </p:cBhvr>
                                      <p:to>
                                        <p:strVal val="visible"/>
                                      </p:to>
                                    </p:set>
                                    <p:animEffect transition="in" filter="fade">
                                      <p:cBhvr>
                                        <p:cTn id="27" dur="500"/>
                                        <p:tgtEl>
                                          <p:spTgt spid="22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fad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1"/>
            </p:custDataLst>
            <p:extLst>
              <p:ext uri="{D42A27DB-BD31-4B8C-83A1-F6EECF244321}">
                <p14:modId xmlns:p14="http://schemas.microsoft.com/office/powerpoint/2010/main" val="12336075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4" imgH="333" progId="TCLayout.ActiveDocument.1">
                  <p:embed/>
                </p:oleObj>
              </mc:Choice>
              <mc:Fallback>
                <p:oleObj name="think-cell Folie" r:id="rId4" imgW="364" imgH="3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4" name="CaixaDeTexto 3"/>
          <p:cNvSpPr txBox="1"/>
          <p:nvPr/>
        </p:nvSpPr>
        <p:spPr>
          <a:xfrm>
            <a:off x="345046" y="1340306"/>
            <a:ext cx="11542154" cy="4832092"/>
          </a:xfrm>
          <a:prstGeom prst="rect">
            <a:avLst/>
          </a:prstGeom>
          <a:noFill/>
        </p:spPr>
        <p:txBody>
          <a:bodyPr wrap="square" rtlCol="0">
            <a:spAutoFit/>
          </a:bodyPr>
          <a:lstStyle/>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Deepen the study of the ASTM E837 – 13a [6] and its limitations regarding the effects of plasticity through a Literature review, as well as a reproduction of similar models found in the literature.</a:t>
            </a: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Develop a Finite Element (FE) model in </a:t>
            </a:r>
            <a:r>
              <a:rPr lang="en-US" sz="2200" dirty="0" err="1">
                <a:latin typeface="Times New Roman" panose="02020603050405020304" pitchFamily="18" charset="0"/>
                <a:cs typeface="Times New Roman" panose="02020603050405020304" pitchFamily="18" charset="0"/>
              </a:rPr>
              <a:t>Ansys</a:t>
            </a:r>
            <a:r>
              <a:rPr lang="en-US" sz="2200" dirty="0">
                <a:latin typeface="Times New Roman" panose="02020603050405020304" pitchFamily="18" charset="0"/>
                <a:cs typeface="Times New Roman" panose="02020603050405020304" pitchFamily="18" charset="0"/>
              </a:rPr>
              <a:t> Mechanical APDL for the execution of the needed numerical simulations, considering the most appropriate boundary conditions for working with elastoplastic analysis available in the literature.</a:t>
            </a: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Execute several numerical simulations with the developed FE model and compute the summarized numerical results values via the IM.</a:t>
            </a: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 Analyze, filter, and establish different datasets from the summarized results in order to build the Deep ANN model. </a:t>
            </a: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Train, validate, test, and implement the Deep ANN model for the correction of plasticity effects in the HDM. </a:t>
            </a: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Analyze the model correction performance by means of comparison with a classic multivariate linear regression model and implement the necessary changes to the final model.</a:t>
            </a:r>
          </a:p>
        </p:txBody>
      </p:sp>
      <p:sp>
        <p:nvSpPr>
          <p:cNvPr id="5" name="CaixaDeTexto 4"/>
          <p:cNvSpPr txBox="1"/>
          <p:nvPr/>
        </p:nvSpPr>
        <p:spPr>
          <a:xfrm>
            <a:off x="316359" y="835277"/>
            <a:ext cx="4429431" cy="430887"/>
          </a:xfrm>
          <a:prstGeom prst="rect">
            <a:avLst/>
          </a:prstGeom>
          <a:noFill/>
        </p:spPr>
        <p:txBody>
          <a:bodyPr wrap="square" rtlCol="0">
            <a:spAutoFit/>
          </a:bodyPr>
          <a:lstStyle/>
          <a:p>
            <a:pPr rtl="0" eaLnBrk="0" fontAlgn="base" hangingPunct="0">
              <a:spcBef>
                <a:spcPct val="0"/>
              </a:spcBef>
              <a:spcAft>
                <a:spcPct val="0"/>
              </a:spcAft>
            </a:pPr>
            <a:r>
              <a:rPr lang="en-US" sz="2200" b="1" kern="1200" dirty="0">
                <a:solidFill>
                  <a:srgbClr val="1C1C1C"/>
                </a:solidFill>
                <a:effectLst/>
                <a:latin typeface="Times New Roman" panose="02020603050405020304" pitchFamily="18" charset="0"/>
                <a:cs typeface="Times New Roman" panose="02020603050405020304" pitchFamily="18" charset="0"/>
              </a:rPr>
              <a:t>Specific Objectives:</a:t>
            </a:r>
          </a:p>
        </p:txBody>
      </p:sp>
    </p:spTree>
    <p:extLst>
      <p:ext uri="{BB962C8B-B14F-4D97-AF65-F5344CB8AC3E}">
        <p14:creationId xmlns:p14="http://schemas.microsoft.com/office/powerpoint/2010/main" val="670222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fade">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fade">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fade">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fade">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4"/>
          <p:cNvSpPr txBox="1"/>
          <p:nvPr/>
        </p:nvSpPr>
        <p:spPr>
          <a:xfrm>
            <a:off x="1208521" y="2066567"/>
            <a:ext cx="7045439" cy="2631490"/>
          </a:xfrm>
          <a:prstGeom prst="rect">
            <a:avLst/>
          </a:prstGeom>
          <a:solidFill>
            <a:schemeClr val="bg1"/>
          </a:solidFill>
        </p:spPr>
        <p:txBody>
          <a:bodyPr wrap="square" rtlCol="0">
            <a:spAutoFit/>
          </a:bodyPr>
          <a:lstStyle/>
          <a:p>
            <a:pPr marL="457200" indent="-457200">
              <a:lnSpc>
                <a:spcPct val="150000"/>
              </a:lnSpc>
              <a:buFont typeface="+mj-lt"/>
              <a:buAutoNum type="arabicPeriod"/>
            </a:pPr>
            <a:r>
              <a:rPr lang="en-US" sz="2200" dirty="0">
                <a:solidFill>
                  <a:srgbClr val="1C1C1C"/>
                </a:solidFill>
                <a:effectLst/>
                <a:latin typeface="Times New Roman" panose="02020603050405020304" pitchFamily="18" charset="0"/>
                <a:cs typeface="Times New Roman" panose="02020603050405020304" pitchFamily="18" charset="0"/>
              </a:rPr>
              <a:t>Introduction</a:t>
            </a:r>
          </a:p>
          <a:p>
            <a:pPr marL="457200" indent="-457200">
              <a:lnSpc>
                <a:spcPct val="150000"/>
              </a:lnSpc>
              <a:buFont typeface="+mj-lt"/>
              <a:buAutoNum type="arabicPeriod"/>
            </a:pPr>
            <a:r>
              <a:rPr lang="en-US" sz="2200" b="1" dirty="0">
                <a:solidFill>
                  <a:srgbClr val="1C1C1C"/>
                </a:solidFill>
                <a:effectLst/>
                <a:latin typeface="Times New Roman" panose="02020603050405020304" pitchFamily="18" charset="0"/>
                <a:cs typeface="Times New Roman" panose="02020603050405020304" pitchFamily="18" charset="0"/>
              </a:rPr>
              <a:t>State of the Art</a:t>
            </a:r>
          </a:p>
          <a:p>
            <a:pPr marL="457200" indent="-457200">
              <a:lnSpc>
                <a:spcPct val="150000"/>
              </a:lnSpc>
              <a:buFont typeface="+mj-lt"/>
              <a:buAutoNum type="arabicPeriod"/>
            </a:pPr>
            <a:r>
              <a:rPr lang="en-US" sz="2200" dirty="0">
                <a:solidFill>
                  <a:srgbClr val="1C1C1C"/>
                </a:solidFill>
                <a:latin typeface="Times New Roman" panose="02020603050405020304" pitchFamily="18" charset="0"/>
                <a:cs typeface="Times New Roman" panose="02020603050405020304" pitchFamily="18" charset="0"/>
              </a:rPr>
              <a:t>Methodology</a:t>
            </a:r>
          </a:p>
          <a:p>
            <a:pPr marL="457200" indent="-457200">
              <a:lnSpc>
                <a:spcPct val="150000"/>
              </a:lnSpc>
              <a:buFont typeface="+mj-lt"/>
              <a:buAutoNum type="arabicPeriod"/>
            </a:pPr>
            <a:r>
              <a:rPr lang="en-US" sz="2200" dirty="0">
                <a:solidFill>
                  <a:srgbClr val="1C1C1C"/>
                </a:solidFill>
                <a:latin typeface="Times New Roman" panose="02020603050405020304" pitchFamily="18" charset="0"/>
                <a:cs typeface="Times New Roman" panose="02020603050405020304" pitchFamily="18" charset="0"/>
              </a:rPr>
              <a:t>Results and Discussions </a:t>
            </a:r>
          </a:p>
          <a:p>
            <a:pPr marL="457200" indent="-457200">
              <a:lnSpc>
                <a:spcPct val="150000"/>
              </a:lnSpc>
              <a:buFont typeface="+mj-lt"/>
              <a:buAutoNum type="arabicPeriod"/>
            </a:pPr>
            <a:r>
              <a:rPr lang="en-US" sz="2200" dirty="0">
                <a:solidFill>
                  <a:srgbClr val="1C1C1C"/>
                </a:solidFill>
                <a:latin typeface="Times New Roman" panose="02020603050405020304" pitchFamily="18" charset="0"/>
                <a:cs typeface="Times New Roman" panose="02020603050405020304" pitchFamily="18" charset="0"/>
              </a:rPr>
              <a:t>Conclusions and Suggestions for Future Works</a:t>
            </a:r>
            <a:endParaRPr lang="en-US" sz="22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6884058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 name="Objekt 118" hidden="1"/>
          <p:cNvGraphicFramePr>
            <a:graphicFrameLocks noChangeAspect="1"/>
          </p:cNvGraphicFramePr>
          <p:nvPr>
            <p:custDataLst>
              <p:tags r:id="rId1"/>
            </p:custDataLst>
            <p:extLst>
              <p:ext uri="{D42A27DB-BD31-4B8C-83A1-F6EECF244321}">
                <p14:modId xmlns:p14="http://schemas.microsoft.com/office/powerpoint/2010/main" val="41851059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4" imgH="333" progId="TCLayout.ActiveDocument.1">
                  <p:embed/>
                </p:oleObj>
              </mc:Choice>
              <mc:Fallback>
                <p:oleObj name="think-cell Folie" r:id="rId4" imgW="364" imgH="3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18" name="Rechteck 117"/>
          <p:cNvSpPr/>
          <p:nvPr/>
        </p:nvSpPr>
        <p:spPr bwMode="auto">
          <a:xfrm>
            <a:off x="573075" y="6261200"/>
            <a:ext cx="1556235" cy="521472"/>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6" name="CaixaDeTexto 5"/>
          <p:cNvSpPr txBox="1"/>
          <p:nvPr/>
        </p:nvSpPr>
        <p:spPr>
          <a:xfrm>
            <a:off x="316359" y="835277"/>
            <a:ext cx="7196549" cy="430887"/>
          </a:xfrm>
          <a:prstGeom prst="rect">
            <a:avLst/>
          </a:prstGeom>
          <a:noFill/>
        </p:spPr>
        <p:txBody>
          <a:bodyPr wrap="square" rtlCol="0">
            <a:spAutoFit/>
          </a:bodyPr>
          <a:lstStyle/>
          <a:p>
            <a:pPr eaLnBrk="0" fontAlgn="base" hangingPunct="0">
              <a:spcBef>
                <a:spcPct val="0"/>
              </a:spcBef>
              <a:spcAft>
                <a:spcPct val="0"/>
              </a:spcAft>
            </a:pPr>
            <a:r>
              <a:rPr lang="en-US" sz="2200" b="1" dirty="0">
                <a:solidFill>
                  <a:srgbClr val="1C1C1C"/>
                </a:solidFill>
                <a:latin typeface="Times New Roman" panose="02020603050405020304" pitchFamily="18" charset="0"/>
                <a:cs typeface="Times New Roman" panose="02020603050405020304" pitchFamily="18" charset="0"/>
              </a:rPr>
              <a:t>Stress</a:t>
            </a:r>
            <a:endParaRPr lang="pt-BR" sz="2200" b="1" kern="1200" dirty="0">
              <a:solidFill>
                <a:srgbClr val="1C1C1C"/>
              </a:solidFill>
              <a:effectLst/>
              <a:latin typeface="Times New Roman" panose="02020603050405020304" pitchFamily="18" charset="0"/>
              <a:cs typeface="Times New Roman" panose="02020603050405020304" pitchFamily="18" charset="0"/>
            </a:endParaRPr>
          </a:p>
        </p:txBody>
      </p:sp>
      <p:sp>
        <p:nvSpPr>
          <p:cNvPr id="7" name="CaixaDeTexto 6"/>
          <p:cNvSpPr txBox="1"/>
          <p:nvPr/>
        </p:nvSpPr>
        <p:spPr>
          <a:xfrm>
            <a:off x="375266" y="1235379"/>
            <a:ext cx="5906848" cy="2462213"/>
          </a:xfrm>
          <a:prstGeom prst="rect">
            <a:avLst/>
          </a:prstGeom>
          <a:noFill/>
        </p:spPr>
        <p:txBody>
          <a:bodyPr wrap="square" rtlCol="0">
            <a:spAutoFit/>
          </a:bodyPr>
          <a:lstStyle/>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Applied force or system of forces that tends to </a:t>
            </a:r>
            <a:r>
              <a:rPr lang="en-US" sz="2200" b="1" dirty="0">
                <a:latin typeface="Times New Roman" panose="02020603050405020304" pitchFamily="18" charset="0"/>
                <a:cs typeface="Times New Roman" panose="02020603050405020304" pitchFamily="18" charset="0"/>
              </a:rPr>
              <a:t>deform</a:t>
            </a:r>
            <a:r>
              <a:rPr lang="en-US" sz="2200" dirty="0">
                <a:latin typeface="Times New Roman" panose="02020603050405020304" pitchFamily="18" charset="0"/>
                <a:cs typeface="Times New Roman" panose="02020603050405020304" pitchFamily="18" charset="0"/>
              </a:rPr>
              <a:t> a body. From the perspective of what is happening within it, stress is the </a:t>
            </a:r>
            <a:r>
              <a:rPr lang="en-US" sz="2200" b="1" dirty="0">
                <a:latin typeface="Times New Roman" panose="02020603050405020304" pitchFamily="18" charset="0"/>
                <a:cs typeface="Times New Roman" panose="02020603050405020304" pitchFamily="18" charset="0"/>
              </a:rPr>
              <a:t>internal distribution of forces </a:t>
            </a:r>
            <a:r>
              <a:rPr lang="en-US" sz="2200" dirty="0">
                <a:latin typeface="Times New Roman" panose="02020603050405020304" pitchFamily="18" charset="0"/>
                <a:cs typeface="Times New Roman" panose="02020603050405020304" pitchFamily="18" charset="0"/>
              </a:rPr>
              <a:t>within a body that </a:t>
            </a:r>
            <a:r>
              <a:rPr lang="en-US" sz="2200" b="1" dirty="0">
                <a:latin typeface="Times New Roman" panose="02020603050405020304" pitchFamily="18" charset="0"/>
                <a:cs typeface="Times New Roman" panose="02020603050405020304" pitchFamily="18" charset="0"/>
              </a:rPr>
              <a:t>balance</a:t>
            </a:r>
            <a:r>
              <a:rPr lang="en-US" sz="2200" dirty="0">
                <a:latin typeface="Times New Roman" panose="02020603050405020304" pitchFamily="18" charset="0"/>
                <a:cs typeface="Times New Roman" panose="02020603050405020304" pitchFamily="18" charset="0"/>
              </a:rPr>
              <a:t> and react to the loads given to it.</a:t>
            </a:r>
            <a:endParaRPr lang="pt-BR" sz="22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pt-BR" sz="2200" dirty="0">
              <a:effectLst/>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en-US" sz="2200" dirty="0">
              <a:effectLst/>
              <a:latin typeface="Times New Roman" panose="02020603050405020304" pitchFamily="18" charset="0"/>
              <a:cs typeface="Times New Roman" panose="02020603050405020304" pitchFamily="18" charset="0"/>
            </a:endParaRPr>
          </a:p>
        </p:txBody>
      </p:sp>
      <p:sp>
        <p:nvSpPr>
          <p:cNvPr id="3" name="Rechteck 2"/>
          <p:cNvSpPr/>
          <p:nvPr/>
        </p:nvSpPr>
        <p:spPr>
          <a:xfrm>
            <a:off x="5784747" y="3891888"/>
            <a:ext cx="6268403" cy="2462213"/>
          </a:xfrm>
          <a:prstGeom prst="rect">
            <a:avLst/>
          </a:prstGeom>
        </p:spPr>
        <p:txBody>
          <a:bodyPr wrap="square">
            <a:spAutoFit/>
          </a:bodyPr>
          <a:lstStyle/>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Stresses in most 2-D or 3-D solids are considerably more complex.</a:t>
            </a:r>
            <a:endParaRPr lang="pt-BR" sz="22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The stress tensor comprises </a:t>
            </a:r>
            <a:r>
              <a:rPr lang="en-US" sz="2200" b="1" dirty="0">
                <a:latin typeface="Times New Roman" panose="02020603050405020304" pitchFamily="18" charset="0"/>
                <a:cs typeface="Times New Roman" panose="02020603050405020304" pitchFamily="18" charset="0"/>
              </a:rPr>
              <a:t>nine stress components</a:t>
            </a:r>
            <a:r>
              <a:rPr lang="en-US" sz="2200" dirty="0">
                <a:latin typeface="Times New Roman" panose="02020603050405020304" pitchFamily="18" charset="0"/>
                <a:cs typeface="Times New Roman" panose="02020603050405020304" pitchFamily="18" charset="0"/>
              </a:rPr>
              <a:t>, which entirely characterize the </a:t>
            </a:r>
            <a:r>
              <a:rPr lang="en-US" sz="2200" b="1" dirty="0">
                <a:latin typeface="Times New Roman" panose="02020603050405020304" pitchFamily="18" charset="0"/>
                <a:cs typeface="Times New Roman" panose="02020603050405020304" pitchFamily="18" charset="0"/>
              </a:rPr>
              <a:t>state</a:t>
            </a:r>
            <a:r>
              <a:rPr lang="en-US" sz="2200" dirty="0">
                <a:latin typeface="Times New Roman" panose="02020603050405020304" pitchFamily="18" charset="0"/>
                <a:cs typeface="Times New Roman" panose="02020603050405020304" pitchFamily="18" charset="0"/>
              </a:rPr>
              <a:t> of stress at any point inside a material.</a:t>
            </a:r>
            <a:endParaRPr lang="pt-BR" sz="22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Tensor is a </a:t>
            </a:r>
            <a:r>
              <a:rPr lang="en-US" sz="2200" b="1" dirty="0">
                <a:latin typeface="Times New Roman" panose="02020603050405020304" pitchFamily="18" charset="0"/>
                <a:cs typeface="Times New Roman" panose="02020603050405020304" pitchFamily="18" charset="0"/>
              </a:rPr>
              <a:t>Symmetric matrix </a:t>
            </a: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SI unit - MPa</a:t>
            </a:r>
            <a:endParaRPr lang="pt-BR" sz="2200" dirty="0">
              <a:latin typeface="Times New Roman" panose="02020603050405020304" pitchFamily="18" charset="0"/>
              <a:cs typeface="Times New Roman" panose="02020603050405020304" pitchFamily="18" charset="0"/>
            </a:endParaRPr>
          </a:p>
        </p:txBody>
      </p:sp>
      <p:sp>
        <p:nvSpPr>
          <p:cNvPr id="10" name="Freeform: Shape 55">
            <a:extLst>
              <a:ext uri="{FF2B5EF4-FFF2-40B4-BE49-F238E27FC236}">
                <a16:creationId xmlns:a16="http://schemas.microsoft.com/office/drawing/2014/main" id="{66CFA50B-7C6E-1904-8718-DD5CD3700B09}"/>
              </a:ext>
            </a:extLst>
          </p:cNvPr>
          <p:cNvSpPr/>
          <p:nvPr/>
        </p:nvSpPr>
        <p:spPr>
          <a:xfrm>
            <a:off x="1835638" y="3358572"/>
            <a:ext cx="2219960" cy="1249680"/>
          </a:xfrm>
          <a:custGeom>
            <a:avLst/>
            <a:gdLst>
              <a:gd name="connsiteX0" fmla="*/ 0 w 2219960"/>
              <a:gd name="connsiteY0" fmla="*/ 467360 h 1249680"/>
              <a:gd name="connsiteX1" fmla="*/ 594360 w 2219960"/>
              <a:gd name="connsiteY1" fmla="*/ 939800 h 1249680"/>
              <a:gd name="connsiteX2" fmla="*/ 1219200 w 2219960"/>
              <a:gd name="connsiteY2" fmla="*/ 985520 h 1249680"/>
              <a:gd name="connsiteX3" fmla="*/ 1686560 w 2219960"/>
              <a:gd name="connsiteY3" fmla="*/ 1249680 h 1249680"/>
              <a:gd name="connsiteX4" fmla="*/ 2219960 w 2219960"/>
              <a:gd name="connsiteY4" fmla="*/ 685800 h 1249680"/>
              <a:gd name="connsiteX5" fmla="*/ 1767840 w 2219960"/>
              <a:gd name="connsiteY5" fmla="*/ 269240 h 1249680"/>
              <a:gd name="connsiteX6" fmla="*/ 1234440 w 2219960"/>
              <a:gd name="connsiteY6" fmla="*/ 325120 h 1249680"/>
              <a:gd name="connsiteX7" fmla="*/ 899160 w 2219960"/>
              <a:gd name="connsiteY7" fmla="*/ 127000 h 1249680"/>
              <a:gd name="connsiteX8" fmla="*/ 340360 w 2219960"/>
              <a:gd name="connsiteY8" fmla="*/ 0 h 1249680"/>
              <a:gd name="connsiteX9" fmla="*/ 0 w 2219960"/>
              <a:gd name="connsiteY9" fmla="*/ 467360 h 1249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19960" h="1249680">
                <a:moveTo>
                  <a:pt x="0" y="467360"/>
                </a:moveTo>
                <a:lnTo>
                  <a:pt x="594360" y="939800"/>
                </a:lnTo>
                <a:lnTo>
                  <a:pt x="1219200" y="985520"/>
                </a:lnTo>
                <a:lnTo>
                  <a:pt x="1686560" y="1249680"/>
                </a:lnTo>
                <a:lnTo>
                  <a:pt x="2219960" y="685800"/>
                </a:lnTo>
                <a:lnTo>
                  <a:pt x="1767840" y="269240"/>
                </a:lnTo>
                <a:lnTo>
                  <a:pt x="1234440" y="325120"/>
                </a:lnTo>
                <a:lnTo>
                  <a:pt x="899160" y="127000"/>
                </a:lnTo>
                <a:lnTo>
                  <a:pt x="340360" y="0"/>
                </a:lnTo>
                <a:lnTo>
                  <a:pt x="0" y="467360"/>
                </a:lnTo>
                <a:close/>
              </a:path>
            </a:pathLst>
          </a:custGeom>
          <a:solidFill>
            <a:schemeClr val="bg1">
              <a:lumMod val="50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126" name="Gruppieren 125"/>
          <p:cNvGrpSpPr/>
          <p:nvPr/>
        </p:nvGrpSpPr>
        <p:grpSpPr>
          <a:xfrm>
            <a:off x="1373358" y="3081573"/>
            <a:ext cx="3467735" cy="1515056"/>
            <a:chOff x="1373358" y="3081573"/>
            <a:chExt cx="3467735" cy="1515056"/>
          </a:xfrm>
        </p:grpSpPr>
        <p:cxnSp>
          <p:nvCxnSpPr>
            <p:cNvPr id="11" name="Straight Arrow Connector 57">
              <a:extLst>
                <a:ext uri="{FF2B5EF4-FFF2-40B4-BE49-F238E27FC236}">
                  <a16:creationId xmlns:a16="http://schemas.microsoft.com/office/drawing/2014/main" id="{9DDDA26F-D00F-96BF-4EC0-8BEF45650643}"/>
                </a:ext>
              </a:extLst>
            </p:cNvPr>
            <p:cNvCxnSpPr/>
            <p:nvPr/>
          </p:nvCxnSpPr>
          <p:spPr>
            <a:xfrm>
              <a:off x="3804773" y="4304335"/>
              <a:ext cx="355600" cy="2922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58">
              <a:extLst>
                <a:ext uri="{FF2B5EF4-FFF2-40B4-BE49-F238E27FC236}">
                  <a16:creationId xmlns:a16="http://schemas.microsoft.com/office/drawing/2014/main" id="{D31EFD82-340F-AF3E-0129-A7817CD47B50}"/>
                </a:ext>
              </a:extLst>
            </p:cNvPr>
            <p:cNvCxnSpPr>
              <a:cxnSpLocks/>
            </p:cNvCxnSpPr>
            <p:nvPr/>
          </p:nvCxnSpPr>
          <p:spPr>
            <a:xfrm rot="10800000">
              <a:off x="1657838" y="3279638"/>
              <a:ext cx="355600" cy="29229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59">
              <a:extLst>
                <a:ext uri="{FF2B5EF4-FFF2-40B4-BE49-F238E27FC236}">
                  <a16:creationId xmlns:a16="http://schemas.microsoft.com/office/drawing/2014/main" id="{64228933-7C94-EB66-6845-44A59C8BB8C5}"/>
                </a:ext>
              </a:extLst>
            </p:cNvPr>
            <p:cNvSpPr txBox="1"/>
            <p:nvPr/>
          </p:nvSpPr>
          <p:spPr>
            <a:xfrm>
              <a:off x="1373358" y="3081573"/>
              <a:ext cx="746760" cy="276999"/>
            </a:xfrm>
            <a:prstGeom prst="rect">
              <a:avLst/>
            </a:prstGeom>
            <a:noFill/>
          </p:spPr>
          <p:txBody>
            <a:bodyPr wrap="square" rtlCol="0">
              <a:spAutoFit/>
            </a:bodyPr>
            <a:lstStyle/>
            <a:p>
              <a:r>
                <a:rPr lang="en-DE" sz="1200" dirty="0">
                  <a:latin typeface="Times New Roman" panose="02020603050405020304" pitchFamily="18" charset="0"/>
                  <a:cs typeface="Times New Roman" panose="02020603050405020304" pitchFamily="18" charset="0"/>
                </a:rPr>
                <a:t>F</a:t>
              </a:r>
              <a:r>
                <a:rPr lang="en-DE" sz="1200" baseline="-25000" dirty="0">
                  <a:latin typeface="Times New Roman" panose="02020603050405020304" pitchFamily="18" charset="0"/>
                  <a:cs typeface="Times New Roman" panose="02020603050405020304" pitchFamily="18" charset="0"/>
                </a:rPr>
                <a:t>1</a:t>
              </a:r>
              <a:endParaRPr lang="en-DE" sz="1200" dirty="0">
                <a:latin typeface="Times New Roman" panose="02020603050405020304" pitchFamily="18" charset="0"/>
                <a:cs typeface="Times New Roman" panose="02020603050405020304" pitchFamily="18" charset="0"/>
              </a:endParaRPr>
            </a:p>
          </p:txBody>
        </p:sp>
        <p:sp>
          <p:nvSpPr>
            <p:cNvPr id="14" name="TextBox 60">
              <a:extLst>
                <a:ext uri="{FF2B5EF4-FFF2-40B4-BE49-F238E27FC236}">
                  <a16:creationId xmlns:a16="http://schemas.microsoft.com/office/drawing/2014/main" id="{65FAC28A-3966-5E1F-B10C-A3A62990FA3A}"/>
                </a:ext>
              </a:extLst>
            </p:cNvPr>
            <p:cNvSpPr txBox="1"/>
            <p:nvPr/>
          </p:nvSpPr>
          <p:spPr>
            <a:xfrm>
              <a:off x="4094333" y="4280575"/>
              <a:ext cx="746760" cy="276999"/>
            </a:xfrm>
            <a:prstGeom prst="rect">
              <a:avLst/>
            </a:prstGeom>
            <a:noFill/>
          </p:spPr>
          <p:txBody>
            <a:bodyPr wrap="square" rtlCol="0">
              <a:spAutoFit/>
            </a:bodyPr>
            <a:lstStyle/>
            <a:p>
              <a:r>
                <a:rPr lang="en-DE" sz="1200" dirty="0">
                  <a:latin typeface="Times New Roman" panose="02020603050405020304" pitchFamily="18" charset="0"/>
                  <a:cs typeface="Times New Roman" panose="02020603050405020304" pitchFamily="18" charset="0"/>
                </a:rPr>
                <a:t>F</a:t>
              </a:r>
              <a:r>
                <a:rPr lang="en-DE" sz="1200" baseline="-25000" dirty="0">
                  <a:latin typeface="Times New Roman" panose="02020603050405020304" pitchFamily="18" charset="0"/>
                  <a:cs typeface="Times New Roman" panose="02020603050405020304" pitchFamily="18" charset="0"/>
                </a:rPr>
                <a:t>2</a:t>
              </a:r>
              <a:endParaRPr lang="en-DE" sz="1200" dirty="0">
                <a:latin typeface="Times New Roman" panose="02020603050405020304" pitchFamily="18" charset="0"/>
                <a:cs typeface="Times New Roman" panose="02020603050405020304" pitchFamily="18" charset="0"/>
              </a:endParaRPr>
            </a:p>
          </p:txBody>
        </p:sp>
      </p:grpSp>
      <p:sp>
        <p:nvSpPr>
          <p:cNvPr id="16" name="Cube 15">
            <a:extLst>
              <a:ext uri="{FF2B5EF4-FFF2-40B4-BE49-F238E27FC236}">
                <a16:creationId xmlns:a16="http://schemas.microsoft.com/office/drawing/2014/main" id="{6EA6E78D-231D-1D1C-A41F-18331795ED90}"/>
              </a:ext>
            </a:extLst>
          </p:cNvPr>
          <p:cNvSpPr/>
          <p:nvPr/>
        </p:nvSpPr>
        <p:spPr>
          <a:xfrm>
            <a:off x="2633753" y="4061958"/>
            <a:ext cx="116448" cy="112289"/>
          </a:xfrm>
          <a:prstGeom prst="cube">
            <a:avLst>
              <a:gd name="adj" fmla="val 30655"/>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nvGrpSpPr>
          <p:cNvPr id="5" name="Gruppieren 4"/>
          <p:cNvGrpSpPr/>
          <p:nvPr/>
        </p:nvGrpSpPr>
        <p:grpSpPr>
          <a:xfrm>
            <a:off x="1523097" y="4061958"/>
            <a:ext cx="1227104" cy="1849120"/>
            <a:chOff x="1101151" y="3646113"/>
            <a:chExt cx="1227104" cy="1849120"/>
          </a:xfrm>
        </p:grpSpPr>
        <p:cxnSp>
          <p:nvCxnSpPr>
            <p:cNvPr id="17" name="Straight Connector 64">
              <a:extLst>
                <a:ext uri="{FF2B5EF4-FFF2-40B4-BE49-F238E27FC236}">
                  <a16:creationId xmlns:a16="http://schemas.microsoft.com/office/drawing/2014/main" id="{472C7266-941D-441C-0AA7-53151346FB38}"/>
                </a:ext>
              </a:extLst>
            </p:cNvPr>
            <p:cNvCxnSpPr>
              <a:cxnSpLocks/>
            </p:cNvCxnSpPr>
            <p:nvPr/>
          </p:nvCxnSpPr>
          <p:spPr>
            <a:xfrm flipH="1">
              <a:off x="1101151" y="3690246"/>
              <a:ext cx="1094861" cy="902494"/>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70">
              <a:extLst>
                <a:ext uri="{FF2B5EF4-FFF2-40B4-BE49-F238E27FC236}">
                  <a16:creationId xmlns:a16="http://schemas.microsoft.com/office/drawing/2014/main" id="{F54A12FD-CCA9-648B-774B-81F20D743F4B}"/>
                </a:ext>
              </a:extLst>
            </p:cNvPr>
            <p:cNvCxnSpPr>
              <a:cxnSpLocks/>
            </p:cNvCxnSpPr>
            <p:nvPr/>
          </p:nvCxnSpPr>
          <p:spPr>
            <a:xfrm flipH="1">
              <a:off x="2030156" y="3733108"/>
              <a:ext cx="298099" cy="1762125"/>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Straight Connector 76">
              <a:extLst>
                <a:ext uri="{FF2B5EF4-FFF2-40B4-BE49-F238E27FC236}">
                  <a16:creationId xmlns:a16="http://schemas.microsoft.com/office/drawing/2014/main" id="{C22C91B7-D724-A32C-9FFC-A49F3FC0F380}"/>
                </a:ext>
              </a:extLst>
            </p:cNvPr>
            <p:cNvCxnSpPr>
              <a:cxnSpLocks/>
            </p:cNvCxnSpPr>
            <p:nvPr/>
          </p:nvCxnSpPr>
          <p:spPr>
            <a:xfrm flipH="1">
              <a:off x="2035992" y="3646113"/>
              <a:ext cx="286427" cy="946627"/>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20" name="Group 3">
            <a:extLst>
              <a:ext uri="{FF2B5EF4-FFF2-40B4-BE49-F238E27FC236}">
                <a16:creationId xmlns:a16="http://schemas.microsoft.com/office/drawing/2014/main" id="{3799DD40-6801-B000-78EB-5D19D4C36A05}"/>
              </a:ext>
            </a:extLst>
          </p:cNvPr>
          <p:cNvGrpSpPr/>
          <p:nvPr/>
        </p:nvGrpSpPr>
        <p:grpSpPr>
          <a:xfrm>
            <a:off x="3459483" y="5008585"/>
            <a:ext cx="1866900" cy="1267247"/>
            <a:chOff x="4286250" y="2805907"/>
            <a:chExt cx="1866900" cy="1267247"/>
          </a:xfrm>
        </p:grpSpPr>
        <p:sp>
          <p:nvSpPr>
            <p:cNvPr id="21" name="Rectangle 87">
              <a:extLst>
                <a:ext uri="{FF2B5EF4-FFF2-40B4-BE49-F238E27FC236}">
                  <a16:creationId xmlns:a16="http://schemas.microsoft.com/office/drawing/2014/main" id="{FFAE9C4A-86F2-3A89-CDD2-411426B5CA41}"/>
                </a:ext>
              </a:extLst>
            </p:cNvPr>
            <p:cNvSpPr/>
            <p:nvPr/>
          </p:nvSpPr>
          <p:spPr>
            <a:xfrm>
              <a:off x="4286250" y="2893803"/>
              <a:ext cx="1866900" cy="1135272"/>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22" name="Rectangle 88">
              <a:extLst>
                <a:ext uri="{FF2B5EF4-FFF2-40B4-BE49-F238E27FC236}">
                  <a16:creationId xmlns:a16="http://schemas.microsoft.com/office/drawing/2014/main" id="{91ECC880-7315-85F7-2313-7F8634969485}"/>
                </a:ext>
              </a:extLst>
            </p:cNvPr>
            <p:cNvSpPr/>
            <p:nvPr/>
          </p:nvSpPr>
          <p:spPr>
            <a:xfrm>
              <a:off x="4461272" y="2805907"/>
              <a:ext cx="1514645" cy="1267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mc:AlternateContent xmlns:mc="http://schemas.openxmlformats.org/markup-compatibility/2006" xmlns:a14="http://schemas.microsoft.com/office/drawing/2010/main">
          <mc:Choice Requires="a14">
            <p:sp>
              <p:nvSpPr>
                <p:cNvPr id="23" name="TextBox 84">
                  <a:extLst>
                    <a:ext uri="{FF2B5EF4-FFF2-40B4-BE49-F238E27FC236}">
                      <a16:creationId xmlns:a16="http://schemas.microsoft.com/office/drawing/2014/main" id="{5BA476F9-1451-372E-38A0-DC4372A19147}"/>
                    </a:ext>
                  </a:extLst>
                </p:cNvPr>
                <p:cNvSpPr txBox="1"/>
                <p:nvPr/>
              </p:nvSpPr>
              <p:spPr>
                <a:xfrm>
                  <a:off x="4461272" y="3051685"/>
                  <a:ext cx="1514645" cy="76238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m>
                          <m:mPr>
                            <m:mcs>
                              <m:mc>
                                <m:mcPr>
                                  <m:count m:val="3"/>
                                  <m:mcJc m:val="center"/>
                                </m:mcPr>
                              </m:mc>
                            </m:mcs>
                            <m:ctrlPr>
                              <a:rPr lang="en-DE" i="1" smtClean="0">
                                <a:latin typeface="Cambria Math" panose="02040503050406030204" pitchFamily="18" charset="0"/>
                              </a:rPr>
                            </m:ctrlPr>
                          </m:mPr>
                          <m:mr>
                            <m:e>
                              <m:sSub>
                                <m:sSubPr>
                                  <m:ctrlPr>
                                    <a:rPr lang="en-DE" b="0" i="1" smtClean="0">
                                      <a:latin typeface="Cambria Math" panose="02040503050406030204" pitchFamily="18" charset="0"/>
                                      <a:ea typeface="Cambria Math" panose="02040503050406030204" pitchFamily="18" charset="0"/>
                                    </a:rPr>
                                  </m:ctrlPr>
                                </m:sSubPr>
                                <m:e>
                                  <m:r>
                                    <m:rPr>
                                      <m:sty m:val="p"/>
                                      <m:brk m:alnAt="7"/>
                                    </m:rPr>
                                    <a:rPr lang="en-DE" i="0" smtClean="0">
                                      <a:latin typeface="Cambria Math" panose="02040503050406030204" pitchFamily="18" charset="0"/>
                                      <a:ea typeface="Cambria Math" panose="02040503050406030204" pitchFamily="18" charset="0"/>
                                    </a:rPr>
                                    <m:t>σ</m:t>
                                  </m:r>
                                </m:e>
                                <m:sub>
                                  <m:r>
                                    <m:rPr>
                                      <m:sty m:val="p"/>
                                      <m:brk m:alnAt="7"/>
                                    </m:rPr>
                                    <a:rPr lang="en-DE" b="0" i="0" smtClean="0">
                                      <a:latin typeface="Cambria Math" panose="02040503050406030204" pitchFamily="18" charset="0"/>
                                      <a:ea typeface="Cambria Math" panose="02040503050406030204" pitchFamily="18" charset="0"/>
                                    </a:rPr>
                                    <m:t>x</m:t>
                                  </m:r>
                                  <m:r>
                                    <m:rPr>
                                      <m:sty m:val="p"/>
                                    </m:rPr>
                                    <a:rPr lang="en-DE" b="0" i="0" smtClean="0">
                                      <a:latin typeface="Cambria Math" panose="02040503050406030204" pitchFamily="18" charset="0"/>
                                      <a:ea typeface="Cambria Math" panose="02040503050406030204" pitchFamily="18" charset="0"/>
                                    </a:rPr>
                                    <m:t>x</m:t>
                                  </m:r>
                                </m:sub>
                              </m:sSub>
                            </m:e>
                            <m:e>
                              <m:sSub>
                                <m:sSubPr>
                                  <m:ctrlPr>
                                    <a:rPr lang="en-DE" b="0" i="1" smtClean="0">
                                      <a:latin typeface="Cambria Math" panose="02040503050406030204" pitchFamily="18" charset="0"/>
                                      <a:ea typeface="Cambria Math" panose="02040503050406030204" pitchFamily="18" charset="0"/>
                                    </a:rPr>
                                  </m:ctrlPr>
                                </m:sSubPr>
                                <m:e>
                                  <m:r>
                                    <m:rPr>
                                      <m:sty m:val="p"/>
                                    </m:rPr>
                                    <a:rPr lang="en-DE" i="0" smtClean="0">
                                      <a:latin typeface="Cambria Math" panose="02040503050406030204" pitchFamily="18" charset="0"/>
                                      <a:ea typeface="Cambria Math" panose="02040503050406030204" pitchFamily="18" charset="0"/>
                                    </a:rPr>
                                    <m:t>τ</m:t>
                                  </m:r>
                                </m:e>
                                <m:sub>
                                  <m:r>
                                    <m:rPr>
                                      <m:sty m:val="p"/>
                                    </m:rPr>
                                    <a:rPr lang="en-DE" b="0" i="0" smtClean="0">
                                      <a:latin typeface="Cambria Math" panose="02040503050406030204" pitchFamily="18" charset="0"/>
                                      <a:ea typeface="Cambria Math" panose="02040503050406030204" pitchFamily="18" charset="0"/>
                                    </a:rPr>
                                    <m:t>xy</m:t>
                                  </m:r>
                                </m:sub>
                              </m:sSub>
                            </m:e>
                            <m:e>
                              <m:sSub>
                                <m:sSubPr>
                                  <m:ctrlPr>
                                    <a:rPr lang="en-DE" i="1">
                                      <a:latin typeface="Cambria Math" panose="02040503050406030204" pitchFamily="18" charset="0"/>
                                      <a:ea typeface="Cambria Math" panose="02040503050406030204" pitchFamily="18" charset="0"/>
                                    </a:rPr>
                                  </m:ctrlPr>
                                </m:sSubPr>
                                <m:e>
                                  <m:r>
                                    <m:rPr>
                                      <m:sty m:val="p"/>
                                    </m:rPr>
                                    <a:rPr lang="en-DE" i="0">
                                      <a:latin typeface="Cambria Math" panose="02040503050406030204" pitchFamily="18" charset="0"/>
                                      <a:ea typeface="Cambria Math" panose="02040503050406030204" pitchFamily="18" charset="0"/>
                                    </a:rPr>
                                    <m:t>τ</m:t>
                                  </m:r>
                                </m:e>
                                <m:sub>
                                  <m:r>
                                    <m:rPr>
                                      <m:sty m:val="p"/>
                                    </m:rPr>
                                    <a:rPr lang="en-DE" i="0">
                                      <a:latin typeface="Cambria Math" panose="02040503050406030204" pitchFamily="18" charset="0"/>
                                      <a:ea typeface="Cambria Math" panose="02040503050406030204" pitchFamily="18" charset="0"/>
                                    </a:rPr>
                                    <m:t>x</m:t>
                                  </m:r>
                                  <m:r>
                                    <m:rPr>
                                      <m:sty m:val="p"/>
                                    </m:rPr>
                                    <a:rPr lang="en-DE" b="0" i="0" smtClean="0">
                                      <a:latin typeface="Cambria Math" panose="02040503050406030204" pitchFamily="18" charset="0"/>
                                      <a:ea typeface="Cambria Math" panose="02040503050406030204" pitchFamily="18" charset="0"/>
                                    </a:rPr>
                                    <m:t>z</m:t>
                                  </m:r>
                                </m:sub>
                              </m:sSub>
                            </m:e>
                          </m:mr>
                          <m:mr>
                            <m:e>
                              <m:sSub>
                                <m:sSubPr>
                                  <m:ctrlPr>
                                    <a:rPr lang="en-DE" i="1">
                                      <a:latin typeface="Cambria Math" panose="02040503050406030204" pitchFamily="18" charset="0"/>
                                      <a:ea typeface="Cambria Math" panose="02040503050406030204" pitchFamily="18" charset="0"/>
                                    </a:rPr>
                                  </m:ctrlPr>
                                </m:sSubPr>
                                <m:e>
                                  <m:r>
                                    <m:rPr>
                                      <m:sty m:val="p"/>
                                    </m:rPr>
                                    <a:rPr lang="en-DE" i="0">
                                      <a:latin typeface="Cambria Math" panose="02040503050406030204" pitchFamily="18" charset="0"/>
                                      <a:ea typeface="Cambria Math" panose="02040503050406030204" pitchFamily="18" charset="0"/>
                                    </a:rPr>
                                    <m:t>τ</m:t>
                                  </m:r>
                                </m:e>
                                <m:sub>
                                  <m:r>
                                    <m:rPr>
                                      <m:sty m:val="p"/>
                                    </m:rPr>
                                    <a:rPr lang="en-DE" i="0">
                                      <a:latin typeface="Cambria Math" panose="02040503050406030204" pitchFamily="18" charset="0"/>
                                      <a:ea typeface="Cambria Math" panose="02040503050406030204" pitchFamily="18" charset="0"/>
                                    </a:rPr>
                                    <m:t>y</m:t>
                                  </m:r>
                                  <m:r>
                                    <m:rPr>
                                      <m:sty m:val="p"/>
                                    </m:rPr>
                                    <a:rPr lang="en-DE" b="0" i="0" smtClean="0">
                                      <a:latin typeface="Cambria Math" panose="02040503050406030204" pitchFamily="18" charset="0"/>
                                      <a:ea typeface="Cambria Math" panose="02040503050406030204" pitchFamily="18" charset="0"/>
                                    </a:rPr>
                                    <m:t>x</m:t>
                                  </m:r>
                                </m:sub>
                              </m:sSub>
                            </m:e>
                            <m:e>
                              <m:sSub>
                                <m:sSubPr>
                                  <m:ctrlPr>
                                    <a:rPr lang="en-DE" i="1">
                                      <a:latin typeface="Cambria Math" panose="02040503050406030204" pitchFamily="18" charset="0"/>
                                      <a:ea typeface="Cambria Math" panose="02040503050406030204" pitchFamily="18" charset="0"/>
                                    </a:rPr>
                                  </m:ctrlPr>
                                </m:sSubPr>
                                <m:e>
                                  <m:r>
                                    <m:rPr>
                                      <m:sty m:val="p"/>
                                      <m:brk m:alnAt="7"/>
                                    </m:rPr>
                                    <a:rPr lang="en-DE" i="0">
                                      <a:latin typeface="Cambria Math" panose="02040503050406030204" pitchFamily="18" charset="0"/>
                                      <a:ea typeface="Cambria Math" panose="02040503050406030204" pitchFamily="18" charset="0"/>
                                    </a:rPr>
                                    <m:t>σ</m:t>
                                  </m:r>
                                </m:e>
                                <m:sub>
                                  <m:r>
                                    <m:rPr>
                                      <m:sty m:val="p"/>
                                    </m:rPr>
                                    <a:rPr lang="en-DE" b="0" i="0" smtClean="0">
                                      <a:latin typeface="Cambria Math" panose="02040503050406030204" pitchFamily="18" charset="0"/>
                                      <a:ea typeface="Cambria Math" panose="02040503050406030204" pitchFamily="18" charset="0"/>
                                    </a:rPr>
                                    <m:t>yy</m:t>
                                  </m:r>
                                </m:sub>
                              </m:sSub>
                            </m:e>
                            <m:e>
                              <m:sSub>
                                <m:sSubPr>
                                  <m:ctrlPr>
                                    <a:rPr lang="en-DE" i="1">
                                      <a:latin typeface="Cambria Math" panose="02040503050406030204" pitchFamily="18" charset="0"/>
                                      <a:ea typeface="Cambria Math" panose="02040503050406030204" pitchFamily="18" charset="0"/>
                                    </a:rPr>
                                  </m:ctrlPr>
                                </m:sSubPr>
                                <m:e>
                                  <m:r>
                                    <m:rPr>
                                      <m:sty m:val="p"/>
                                    </m:rPr>
                                    <a:rPr lang="en-DE" i="0">
                                      <a:latin typeface="Cambria Math" panose="02040503050406030204" pitchFamily="18" charset="0"/>
                                      <a:ea typeface="Cambria Math" panose="02040503050406030204" pitchFamily="18" charset="0"/>
                                    </a:rPr>
                                    <m:t>τ</m:t>
                                  </m:r>
                                </m:e>
                                <m:sub>
                                  <m:r>
                                    <m:rPr>
                                      <m:sty m:val="p"/>
                                    </m:rPr>
                                    <a:rPr lang="en-DE" i="0">
                                      <a:latin typeface="Cambria Math" panose="02040503050406030204" pitchFamily="18" charset="0"/>
                                      <a:ea typeface="Cambria Math" panose="02040503050406030204" pitchFamily="18" charset="0"/>
                                    </a:rPr>
                                    <m:t>y</m:t>
                                  </m:r>
                                  <m:r>
                                    <m:rPr>
                                      <m:sty m:val="p"/>
                                    </m:rPr>
                                    <a:rPr lang="en-DE" b="0" i="0" smtClean="0">
                                      <a:latin typeface="Cambria Math" panose="02040503050406030204" pitchFamily="18" charset="0"/>
                                      <a:ea typeface="Cambria Math" panose="02040503050406030204" pitchFamily="18" charset="0"/>
                                    </a:rPr>
                                    <m:t>z</m:t>
                                  </m:r>
                                </m:sub>
                              </m:sSub>
                            </m:e>
                          </m:mr>
                          <m:mr>
                            <m:e>
                              <m:sSub>
                                <m:sSubPr>
                                  <m:ctrlPr>
                                    <a:rPr lang="en-DE" i="1">
                                      <a:latin typeface="Cambria Math" panose="02040503050406030204" pitchFamily="18" charset="0"/>
                                      <a:ea typeface="Cambria Math" panose="02040503050406030204" pitchFamily="18" charset="0"/>
                                    </a:rPr>
                                  </m:ctrlPr>
                                </m:sSubPr>
                                <m:e>
                                  <m:r>
                                    <m:rPr>
                                      <m:sty m:val="p"/>
                                    </m:rPr>
                                    <a:rPr lang="en-DE" i="0">
                                      <a:latin typeface="Cambria Math" panose="02040503050406030204" pitchFamily="18" charset="0"/>
                                      <a:ea typeface="Cambria Math" panose="02040503050406030204" pitchFamily="18" charset="0"/>
                                    </a:rPr>
                                    <m:t>τ</m:t>
                                  </m:r>
                                </m:e>
                                <m:sub>
                                  <m:r>
                                    <m:rPr>
                                      <m:sty m:val="p"/>
                                    </m:rPr>
                                    <a:rPr lang="en-DE" b="0" i="0" smtClean="0">
                                      <a:latin typeface="Cambria Math" panose="02040503050406030204" pitchFamily="18" charset="0"/>
                                      <a:ea typeface="Cambria Math" panose="02040503050406030204" pitchFamily="18" charset="0"/>
                                    </a:rPr>
                                    <m:t>z</m:t>
                                  </m:r>
                                  <m:r>
                                    <m:rPr>
                                      <m:sty m:val="p"/>
                                    </m:rPr>
                                    <a:rPr lang="en-DE" i="0">
                                      <a:latin typeface="Cambria Math" panose="02040503050406030204" pitchFamily="18" charset="0"/>
                                      <a:ea typeface="Cambria Math" panose="02040503050406030204" pitchFamily="18" charset="0"/>
                                    </a:rPr>
                                    <m:t>x</m:t>
                                  </m:r>
                                </m:sub>
                              </m:sSub>
                            </m:e>
                            <m:e>
                              <m:sSub>
                                <m:sSubPr>
                                  <m:ctrlPr>
                                    <a:rPr lang="en-DE" i="1">
                                      <a:latin typeface="Cambria Math" panose="02040503050406030204" pitchFamily="18" charset="0"/>
                                      <a:ea typeface="Cambria Math" panose="02040503050406030204" pitchFamily="18" charset="0"/>
                                    </a:rPr>
                                  </m:ctrlPr>
                                </m:sSubPr>
                                <m:e>
                                  <m:r>
                                    <m:rPr>
                                      <m:sty m:val="p"/>
                                    </m:rPr>
                                    <a:rPr lang="en-DE" i="0">
                                      <a:latin typeface="Cambria Math" panose="02040503050406030204" pitchFamily="18" charset="0"/>
                                      <a:ea typeface="Cambria Math" panose="02040503050406030204" pitchFamily="18" charset="0"/>
                                    </a:rPr>
                                    <m:t>τ</m:t>
                                  </m:r>
                                </m:e>
                                <m:sub>
                                  <m:r>
                                    <m:rPr>
                                      <m:sty m:val="p"/>
                                    </m:rPr>
                                    <a:rPr lang="en-DE" b="0" i="0" smtClean="0">
                                      <a:latin typeface="Cambria Math" panose="02040503050406030204" pitchFamily="18" charset="0"/>
                                      <a:ea typeface="Cambria Math" panose="02040503050406030204" pitchFamily="18" charset="0"/>
                                    </a:rPr>
                                    <m:t>z</m:t>
                                  </m:r>
                                  <m:r>
                                    <m:rPr>
                                      <m:sty m:val="p"/>
                                    </m:rPr>
                                    <a:rPr lang="en-DE" i="0">
                                      <a:latin typeface="Cambria Math" panose="02040503050406030204" pitchFamily="18" charset="0"/>
                                      <a:ea typeface="Cambria Math" panose="02040503050406030204" pitchFamily="18" charset="0"/>
                                    </a:rPr>
                                    <m:t>y</m:t>
                                  </m:r>
                                </m:sub>
                              </m:sSub>
                            </m:e>
                            <m:e>
                              <m:sSub>
                                <m:sSubPr>
                                  <m:ctrlPr>
                                    <a:rPr lang="en-DE" i="1">
                                      <a:latin typeface="Cambria Math" panose="02040503050406030204" pitchFamily="18" charset="0"/>
                                      <a:ea typeface="Cambria Math" panose="02040503050406030204" pitchFamily="18" charset="0"/>
                                    </a:rPr>
                                  </m:ctrlPr>
                                </m:sSubPr>
                                <m:e>
                                  <m:r>
                                    <m:rPr>
                                      <m:sty m:val="p"/>
                                      <m:brk m:alnAt="7"/>
                                    </m:rPr>
                                    <a:rPr lang="en-DE" i="0">
                                      <a:latin typeface="Cambria Math" panose="02040503050406030204" pitchFamily="18" charset="0"/>
                                      <a:ea typeface="Cambria Math" panose="02040503050406030204" pitchFamily="18" charset="0"/>
                                    </a:rPr>
                                    <m:t>σ</m:t>
                                  </m:r>
                                </m:e>
                                <m:sub>
                                  <m:r>
                                    <m:rPr>
                                      <m:sty m:val="p"/>
                                    </m:rPr>
                                    <a:rPr lang="en-DE" b="0" i="0" smtClean="0">
                                      <a:latin typeface="Cambria Math" panose="02040503050406030204" pitchFamily="18" charset="0"/>
                                      <a:ea typeface="Cambria Math" panose="02040503050406030204" pitchFamily="18" charset="0"/>
                                    </a:rPr>
                                    <m:t>zz</m:t>
                                  </m:r>
                                </m:sub>
                              </m:sSub>
                            </m:e>
                          </m:mr>
                        </m:m>
                      </m:oMath>
                    </m:oMathPara>
                  </a14:m>
                  <a:endParaRPr lang="en-DE" dirty="0">
                    <a:latin typeface="Times New Roman" panose="02020603050405020304" pitchFamily="18" charset="0"/>
                    <a:cs typeface="Times New Roman" panose="02020603050405020304" pitchFamily="18" charset="0"/>
                  </a:endParaRPr>
                </a:p>
              </p:txBody>
            </p:sp>
          </mc:Choice>
          <mc:Fallback xmlns="">
            <p:sp>
              <p:nvSpPr>
                <p:cNvPr id="85" name="TextBox 84">
                  <a:extLst>
                    <a:ext uri="{FF2B5EF4-FFF2-40B4-BE49-F238E27FC236}">
                      <a16:creationId xmlns:a16="http://schemas.microsoft.com/office/drawing/2014/main" id="{5BA476F9-1451-372E-38A0-DC4372A19147}"/>
                    </a:ext>
                  </a:extLst>
                </p:cNvPr>
                <p:cNvSpPr txBox="1">
                  <a:spLocks noRot="1" noChangeAspect="1" noMove="1" noResize="1" noEditPoints="1" noAdjustHandles="1" noChangeArrowheads="1" noChangeShapeType="1" noTextEdit="1"/>
                </p:cNvSpPr>
                <p:nvPr/>
              </p:nvSpPr>
              <p:spPr>
                <a:xfrm>
                  <a:off x="4461272" y="3051685"/>
                  <a:ext cx="1514645" cy="762388"/>
                </a:xfrm>
                <a:prstGeom prst="rect">
                  <a:avLst/>
                </a:prstGeom>
                <a:blipFill>
                  <a:blip r:embed="rId7"/>
                  <a:stretch>
                    <a:fillRect/>
                  </a:stretch>
                </a:blipFill>
              </p:spPr>
              <p:txBody>
                <a:bodyPr/>
                <a:lstStyle/>
                <a:p>
                  <a:r>
                    <a:rPr lang="en-DE">
                      <a:noFill/>
                    </a:rPr>
                    <a:t> </a:t>
                  </a:r>
                </a:p>
              </p:txBody>
            </p:sp>
          </mc:Fallback>
        </mc:AlternateContent>
      </p:grpSp>
      <p:grpSp>
        <p:nvGrpSpPr>
          <p:cNvPr id="117" name="Gruppieren 116"/>
          <p:cNvGrpSpPr/>
          <p:nvPr/>
        </p:nvGrpSpPr>
        <p:grpSpPr>
          <a:xfrm>
            <a:off x="776336" y="4531419"/>
            <a:ext cx="2672883" cy="2138748"/>
            <a:chOff x="354390" y="4115574"/>
            <a:chExt cx="2672883" cy="2138748"/>
          </a:xfrm>
        </p:grpSpPr>
        <p:sp>
          <p:nvSpPr>
            <p:cNvPr id="15" name="Cube 14">
              <a:extLst>
                <a:ext uri="{FF2B5EF4-FFF2-40B4-BE49-F238E27FC236}">
                  <a16:creationId xmlns:a16="http://schemas.microsoft.com/office/drawing/2014/main" id="{EC3007EA-DA6D-266C-1059-FA1DCC1B3011}"/>
                </a:ext>
              </a:extLst>
            </p:cNvPr>
            <p:cNvSpPr/>
            <p:nvPr/>
          </p:nvSpPr>
          <p:spPr>
            <a:xfrm>
              <a:off x="791392" y="4615758"/>
              <a:ext cx="1244600" cy="1200150"/>
            </a:xfrm>
            <a:prstGeom prst="cube">
              <a:avLst>
                <a:gd name="adj" fmla="val 26058"/>
              </a:avLst>
            </a:prstGeom>
            <a:solidFill>
              <a:schemeClr val="bg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24" name="Straight Connector 90">
              <a:extLst>
                <a:ext uri="{FF2B5EF4-FFF2-40B4-BE49-F238E27FC236}">
                  <a16:creationId xmlns:a16="http://schemas.microsoft.com/office/drawing/2014/main" id="{99F51429-ED3D-2C5E-BFB1-09F6E5363FF0}"/>
                </a:ext>
              </a:extLst>
            </p:cNvPr>
            <p:cNvCxnSpPr>
              <a:cxnSpLocks/>
            </p:cNvCxnSpPr>
            <p:nvPr/>
          </p:nvCxnSpPr>
          <p:spPr>
            <a:xfrm flipH="1">
              <a:off x="571893" y="5859987"/>
              <a:ext cx="185632" cy="189972"/>
            </a:xfrm>
            <a:prstGeom prst="line">
              <a:avLst/>
            </a:prstGeom>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25" name="Straight Connector 92">
              <a:extLst>
                <a:ext uri="{FF2B5EF4-FFF2-40B4-BE49-F238E27FC236}">
                  <a16:creationId xmlns:a16="http://schemas.microsoft.com/office/drawing/2014/main" id="{3F07EF11-4819-3E94-6B40-E8B89B92C562}"/>
                </a:ext>
              </a:extLst>
            </p:cNvPr>
            <p:cNvCxnSpPr>
              <a:cxnSpLocks/>
            </p:cNvCxnSpPr>
            <p:nvPr/>
          </p:nvCxnSpPr>
          <p:spPr>
            <a:xfrm rot="10800000" flipH="1">
              <a:off x="1101151" y="4340740"/>
              <a:ext cx="0" cy="252000"/>
            </a:xfrm>
            <a:prstGeom prst="line">
              <a:avLst/>
            </a:prstGeom>
            <a:ln>
              <a:solidFill>
                <a:schemeClr val="tx1"/>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26" name="Straight Connector 93">
              <a:extLst>
                <a:ext uri="{FF2B5EF4-FFF2-40B4-BE49-F238E27FC236}">
                  <a16:creationId xmlns:a16="http://schemas.microsoft.com/office/drawing/2014/main" id="{C4C3708F-EBB6-15A3-E084-61606E228D8D}"/>
                </a:ext>
              </a:extLst>
            </p:cNvPr>
            <p:cNvCxnSpPr>
              <a:cxnSpLocks/>
            </p:cNvCxnSpPr>
            <p:nvPr/>
          </p:nvCxnSpPr>
          <p:spPr>
            <a:xfrm rot="16200000" flipH="1">
              <a:off x="2200996" y="5369233"/>
              <a:ext cx="0" cy="252000"/>
            </a:xfrm>
            <a:prstGeom prst="line">
              <a:avLst/>
            </a:prstGeom>
            <a:ln w="6350">
              <a:solidFill>
                <a:schemeClr val="tx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sp>
          <p:nvSpPr>
            <p:cNvPr id="27" name="TextBox 95">
              <a:extLst>
                <a:ext uri="{FF2B5EF4-FFF2-40B4-BE49-F238E27FC236}">
                  <a16:creationId xmlns:a16="http://schemas.microsoft.com/office/drawing/2014/main" id="{FEE07225-DC16-3900-1076-252A40144E9B}"/>
                </a:ext>
              </a:extLst>
            </p:cNvPr>
            <p:cNvSpPr txBox="1"/>
            <p:nvPr/>
          </p:nvSpPr>
          <p:spPr>
            <a:xfrm>
              <a:off x="960604" y="4115574"/>
              <a:ext cx="746760" cy="276999"/>
            </a:xfrm>
            <a:prstGeom prst="rect">
              <a:avLst/>
            </a:prstGeom>
            <a:noFill/>
          </p:spPr>
          <p:txBody>
            <a:bodyPr wrap="square" rtlCol="0">
              <a:spAutoFit/>
            </a:bodyPr>
            <a:lstStyle/>
            <a:p>
              <a:r>
                <a:rPr lang="en-DE" sz="1200" dirty="0">
                  <a:latin typeface="Times New Roman" panose="02020603050405020304" pitchFamily="18" charset="0"/>
                  <a:cs typeface="Times New Roman" panose="02020603050405020304" pitchFamily="18" charset="0"/>
                </a:rPr>
                <a:t>Z</a:t>
              </a:r>
            </a:p>
          </p:txBody>
        </p:sp>
        <p:sp>
          <p:nvSpPr>
            <p:cNvPr id="28" name="TextBox 96">
              <a:extLst>
                <a:ext uri="{FF2B5EF4-FFF2-40B4-BE49-F238E27FC236}">
                  <a16:creationId xmlns:a16="http://schemas.microsoft.com/office/drawing/2014/main" id="{6ED1054D-A2F3-EA93-F8B8-F13E436FC189}"/>
                </a:ext>
              </a:extLst>
            </p:cNvPr>
            <p:cNvSpPr txBox="1"/>
            <p:nvPr/>
          </p:nvSpPr>
          <p:spPr>
            <a:xfrm>
              <a:off x="354390" y="5977323"/>
              <a:ext cx="746760" cy="276999"/>
            </a:xfrm>
            <a:prstGeom prst="rect">
              <a:avLst/>
            </a:prstGeom>
            <a:noFill/>
          </p:spPr>
          <p:txBody>
            <a:bodyPr wrap="square" rtlCol="0">
              <a:spAutoFit/>
            </a:bodyPr>
            <a:lstStyle/>
            <a:p>
              <a:r>
                <a:rPr lang="en-DE" sz="1200" dirty="0">
                  <a:latin typeface="Times New Roman" panose="02020603050405020304" pitchFamily="18" charset="0"/>
                  <a:cs typeface="Times New Roman" panose="02020603050405020304" pitchFamily="18" charset="0"/>
                </a:rPr>
                <a:t>X</a:t>
              </a:r>
            </a:p>
          </p:txBody>
        </p:sp>
        <p:sp>
          <p:nvSpPr>
            <p:cNvPr id="29" name="TextBox 97">
              <a:extLst>
                <a:ext uri="{FF2B5EF4-FFF2-40B4-BE49-F238E27FC236}">
                  <a16:creationId xmlns:a16="http://schemas.microsoft.com/office/drawing/2014/main" id="{90F73A0F-9979-2EBC-3D5A-2FA1FD3F8000}"/>
                </a:ext>
              </a:extLst>
            </p:cNvPr>
            <p:cNvSpPr txBox="1"/>
            <p:nvPr/>
          </p:nvSpPr>
          <p:spPr>
            <a:xfrm>
              <a:off x="2280513" y="5323907"/>
              <a:ext cx="746760" cy="276999"/>
            </a:xfrm>
            <a:prstGeom prst="rect">
              <a:avLst/>
            </a:prstGeom>
            <a:noFill/>
          </p:spPr>
          <p:txBody>
            <a:bodyPr wrap="square" rtlCol="0">
              <a:spAutoFit/>
            </a:bodyPr>
            <a:lstStyle/>
            <a:p>
              <a:r>
                <a:rPr lang="en-DE" sz="1200" dirty="0">
                  <a:latin typeface="Times New Roman" panose="02020603050405020304" pitchFamily="18" charset="0"/>
                  <a:cs typeface="Times New Roman" panose="02020603050405020304" pitchFamily="18" charset="0"/>
                </a:rPr>
                <a:t>Y</a:t>
              </a:r>
            </a:p>
          </p:txBody>
        </p:sp>
        <p:grpSp>
          <p:nvGrpSpPr>
            <p:cNvPr id="30" name="Group 2">
              <a:extLst>
                <a:ext uri="{FF2B5EF4-FFF2-40B4-BE49-F238E27FC236}">
                  <a16:creationId xmlns:a16="http://schemas.microsoft.com/office/drawing/2014/main" id="{A6C22D08-8F29-3214-3016-6322580388D4}"/>
                </a:ext>
              </a:extLst>
            </p:cNvPr>
            <p:cNvGrpSpPr/>
            <p:nvPr/>
          </p:nvGrpSpPr>
          <p:grpSpPr>
            <a:xfrm>
              <a:off x="684612" y="4928303"/>
              <a:ext cx="1085109" cy="887605"/>
              <a:chOff x="2333934" y="4285475"/>
              <a:chExt cx="1085109" cy="887605"/>
            </a:xfrm>
          </p:grpSpPr>
          <p:cxnSp>
            <p:nvCxnSpPr>
              <p:cNvPr id="31" name="Straight Connector 23">
                <a:extLst>
                  <a:ext uri="{FF2B5EF4-FFF2-40B4-BE49-F238E27FC236}">
                    <a16:creationId xmlns:a16="http://schemas.microsoft.com/office/drawing/2014/main" id="{5E9A71EB-1124-6CB6-5672-DDA6F0E152C8}"/>
                  </a:ext>
                </a:extLst>
              </p:cNvPr>
              <p:cNvCxnSpPr>
                <a:cxnSpLocks/>
              </p:cNvCxnSpPr>
              <p:nvPr/>
            </p:nvCxnSpPr>
            <p:spPr>
              <a:xfrm flipH="1">
                <a:off x="2598827" y="4835542"/>
                <a:ext cx="185632" cy="189972"/>
              </a:xfrm>
              <a:prstGeom prst="line">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2" name="Straight Connector 24">
                <a:extLst>
                  <a:ext uri="{FF2B5EF4-FFF2-40B4-BE49-F238E27FC236}">
                    <a16:creationId xmlns:a16="http://schemas.microsoft.com/office/drawing/2014/main" id="{E1357256-FE14-BC6F-D3F8-C3806FA9D344}"/>
                  </a:ext>
                </a:extLst>
              </p:cNvPr>
              <p:cNvCxnSpPr>
                <a:cxnSpLocks/>
              </p:cNvCxnSpPr>
              <p:nvPr/>
            </p:nvCxnSpPr>
            <p:spPr>
              <a:xfrm rot="10800000" flipH="1">
                <a:off x="2784459" y="4547542"/>
                <a:ext cx="0" cy="288000"/>
              </a:xfrm>
              <a:prstGeom prst="line">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33" name="Straight Connector 25">
                <a:extLst>
                  <a:ext uri="{FF2B5EF4-FFF2-40B4-BE49-F238E27FC236}">
                    <a16:creationId xmlns:a16="http://schemas.microsoft.com/office/drawing/2014/main" id="{3AB38AF2-8C1B-F853-85A1-CE3FE6DE9C69}"/>
                  </a:ext>
                </a:extLst>
              </p:cNvPr>
              <p:cNvCxnSpPr>
                <a:cxnSpLocks/>
              </p:cNvCxnSpPr>
              <p:nvPr/>
            </p:nvCxnSpPr>
            <p:spPr>
              <a:xfrm rot="16200000" flipH="1">
                <a:off x="2928458" y="4691542"/>
                <a:ext cx="0" cy="288000"/>
              </a:xfrm>
              <a:prstGeom prst="line">
                <a:avLst/>
              </a:prstGeom>
              <a:ln w="6350">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27">
                    <a:extLst>
                      <a:ext uri="{FF2B5EF4-FFF2-40B4-BE49-F238E27FC236}">
                        <a16:creationId xmlns:a16="http://schemas.microsoft.com/office/drawing/2014/main" id="{2387F07B-88AD-BF9B-CF52-C8BE5AEB5A4F}"/>
                      </a:ext>
                    </a:extLst>
                  </p:cNvPr>
                  <p:cNvSpPr txBox="1"/>
                  <p:nvPr/>
                </p:nvSpPr>
                <p:spPr>
                  <a:xfrm>
                    <a:off x="2333934" y="4896081"/>
                    <a:ext cx="474117"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DE" sz="1200" i="1" smtClean="0">
                                  <a:latin typeface="Cambria Math" panose="02040503050406030204" pitchFamily="18" charset="0"/>
                                  <a:ea typeface="Cambria Math" panose="02040503050406030204" pitchFamily="18" charset="0"/>
                                </a:rPr>
                              </m:ctrlPr>
                            </m:sSubPr>
                            <m:e>
                              <m:r>
                                <m:rPr>
                                  <m:sty m:val="p"/>
                                  <m:brk m:alnAt="7"/>
                                </m:rPr>
                                <a:rPr lang="en-DE" sz="1200" b="0" i="0">
                                  <a:latin typeface="Cambria Math" panose="02040503050406030204" pitchFamily="18" charset="0"/>
                                  <a:ea typeface="Cambria Math" panose="02040503050406030204" pitchFamily="18" charset="0"/>
                                </a:rPr>
                                <m:t>σ</m:t>
                              </m:r>
                            </m:e>
                            <m:sub>
                              <m:r>
                                <m:rPr>
                                  <m:sty m:val="p"/>
                                  <m:brk m:alnAt="7"/>
                                </m:rPr>
                                <a:rPr lang="en-DE" sz="1200" b="0" i="0">
                                  <a:latin typeface="Cambria Math" panose="02040503050406030204" pitchFamily="18" charset="0"/>
                                  <a:ea typeface="Cambria Math" panose="02040503050406030204" pitchFamily="18" charset="0"/>
                                </a:rPr>
                                <m:t>x</m:t>
                              </m:r>
                              <m:r>
                                <m:rPr>
                                  <m:sty m:val="p"/>
                                </m:rPr>
                                <a:rPr lang="en-DE" sz="1200" b="0" i="0">
                                  <a:latin typeface="Cambria Math" panose="02040503050406030204" pitchFamily="18" charset="0"/>
                                  <a:ea typeface="Cambria Math" panose="02040503050406030204" pitchFamily="18" charset="0"/>
                                </a:rPr>
                                <m:t>x</m:t>
                              </m:r>
                            </m:sub>
                          </m:sSub>
                        </m:oMath>
                      </m:oMathPara>
                    </a14:m>
                    <a:endParaRPr lang="en-DE" sz="1200" dirty="0">
                      <a:latin typeface="Times New Roman" panose="02020603050405020304" pitchFamily="18" charset="0"/>
                      <a:cs typeface="Times New Roman" panose="02020603050405020304" pitchFamily="18" charset="0"/>
                    </a:endParaRPr>
                  </a:p>
                </p:txBody>
              </p:sp>
            </mc:Choice>
            <mc:Fallback xmlns="">
              <p:sp>
                <p:nvSpPr>
                  <p:cNvPr id="28" name="TextBox 27">
                    <a:extLst>
                      <a:ext uri="{FF2B5EF4-FFF2-40B4-BE49-F238E27FC236}">
                        <a16:creationId xmlns:a16="http://schemas.microsoft.com/office/drawing/2014/main" id="{2387F07B-88AD-BF9B-CF52-C8BE5AEB5A4F}"/>
                      </a:ext>
                    </a:extLst>
                  </p:cNvPr>
                  <p:cNvSpPr txBox="1">
                    <a:spLocks noRot="1" noChangeAspect="1" noMove="1" noResize="1" noEditPoints="1" noAdjustHandles="1" noChangeArrowheads="1" noChangeShapeType="1" noTextEdit="1"/>
                  </p:cNvSpPr>
                  <p:nvPr/>
                </p:nvSpPr>
                <p:spPr>
                  <a:xfrm>
                    <a:off x="2333934" y="4896081"/>
                    <a:ext cx="474117" cy="276999"/>
                  </a:xfrm>
                  <a:prstGeom prst="rect">
                    <a:avLst/>
                  </a:prstGeom>
                  <a:blipFill>
                    <a:blip r:embed="rId8"/>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5" name="TextBox 28">
                    <a:extLst>
                      <a:ext uri="{FF2B5EF4-FFF2-40B4-BE49-F238E27FC236}">
                        <a16:creationId xmlns:a16="http://schemas.microsoft.com/office/drawing/2014/main" id="{6738F688-AA49-31EF-4E11-61105F47948E}"/>
                      </a:ext>
                    </a:extLst>
                  </p:cNvPr>
                  <p:cNvSpPr txBox="1"/>
                  <p:nvPr/>
                </p:nvSpPr>
                <p:spPr>
                  <a:xfrm>
                    <a:off x="2944926" y="4654818"/>
                    <a:ext cx="474117" cy="294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DE" sz="1200" i="1" smtClean="0">
                                  <a:latin typeface="Cambria Math" panose="02040503050406030204" pitchFamily="18" charset="0"/>
                                  <a:ea typeface="Cambria Math" panose="02040503050406030204" pitchFamily="18" charset="0"/>
                                </a:rPr>
                              </m:ctrlPr>
                            </m:sSubPr>
                            <m:e>
                              <m:r>
                                <m:rPr>
                                  <m:sty m:val="p"/>
                                  <m:brk m:alnAt="7"/>
                                </m:rPr>
                                <a:rPr lang="el-GR" sz="1200" b="0" i="1" smtClean="0">
                                  <a:latin typeface="Cambria Math" panose="02040503050406030204" pitchFamily="18" charset="0"/>
                                  <a:ea typeface="Cambria Math" panose="02040503050406030204" pitchFamily="18" charset="0"/>
                                </a:rPr>
                                <m:t>τ</m:t>
                              </m:r>
                            </m:e>
                            <m:sub>
                              <m:r>
                                <m:rPr>
                                  <m:sty m:val="p"/>
                                  <m:brk m:alnAt="7"/>
                                </m:rPr>
                                <a:rPr lang="en-DE" sz="1200" b="0" i="0">
                                  <a:latin typeface="Cambria Math" panose="02040503050406030204" pitchFamily="18" charset="0"/>
                                  <a:ea typeface="Cambria Math" panose="02040503050406030204" pitchFamily="18" charset="0"/>
                                </a:rPr>
                                <m:t>x</m:t>
                              </m:r>
                              <m:r>
                                <m:rPr>
                                  <m:sty m:val="p"/>
                                </m:rPr>
                                <a:rPr lang="en-DE" sz="1200" b="0" i="0" smtClean="0">
                                  <a:latin typeface="Cambria Math" panose="02040503050406030204" pitchFamily="18" charset="0"/>
                                  <a:ea typeface="Cambria Math" panose="02040503050406030204" pitchFamily="18" charset="0"/>
                                </a:rPr>
                                <m:t>y</m:t>
                              </m:r>
                            </m:sub>
                          </m:sSub>
                        </m:oMath>
                      </m:oMathPara>
                    </a14:m>
                    <a:endParaRPr lang="en-DE" sz="1200" dirty="0">
                      <a:latin typeface="Times New Roman" panose="02020603050405020304" pitchFamily="18" charset="0"/>
                      <a:cs typeface="Times New Roman" panose="02020603050405020304" pitchFamily="18" charset="0"/>
                    </a:endParaRPr>
                  </a:p>
                </p:txBody>
              </p:sp>
            </mc:Choice>
            <mc:Fallback xmlns="">
              <p:sp>
                <p:nvSpPr>
                  <p:cNvPr id="29" name="TextBox 28">
                    <a:extLst>
                      <a:ext uri="{FF2B5EF4-FFF2-40B4-BE49-F238E27FC236}">
                        <a16:creationId xmlns:a16="http://schemas.microsoft.com/office/drawing/2014/main" id="{6738F688-AA49-31EF-4E11-61105F47948E}"/>
                      </a:ext>
                    </a:extLst>
                  </p:cNvPr>
                  <p:cNvSpPr txBox="1">
                    <a:spLocks noRot="1" noChangeAspect="1" noMove="1" noResize="1" noEditPoints="1" noAdjustHandles="1" noChangeArrowheads="1" noChangeShapeType="1" noTextEdit="1"/>
                  </p:cNvSpPr>
                  <p:nvPr/>
                </p:nvSpPr>
                <p:spPr>
                  <a:xfrm>
                    <a:off x="2944926" y="4654818"/>
                    <a:ext cx="474117" cy="294055"/>
                  </a:xfrm>
                  <a:prstGeom prst="rect">
                    <a:avLst/>
                  </a:prstGeom>
                  <a:blipFill>
                    <a:blip r:embed="rId9"/>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6" name="TextBox 29">
                    <a:extLst>
                      <a:ext uri="{FF2B5EF4-FFF2-40B4-BE49-F238E27FC236}">
                        <a16:creationId xmlns:a16="http://schemas.microsoft.com/office/drawing/2014/main" id="{80A08E20-AD02-6939-7CC2-5F488C53CA52}"/>
                      </a:ext>
                    </a:extLst>
                  </p:cNvPr>
                  <p:cNvSpPr txBox="1"/>
                  <p:nvPr/>
                </p:nvSpPr>
                <p:spPr>
                  <a:xfrm>
                    <a:off x="2570993" y="4285475"/>
                    <a:ext cx="474117"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DE" sz="1200" i="1" smtClean="0">
                                  <a:latin typeface="Cambria Math" panose="02040503050406030204" pitchFamily="18" charset="0"/>
                                  <a:ea typeface="Cambria Math" panose="02040503050406030204" pitchFamily="18" charset="0"/>
                                </a:rPr>
                              </m:ctrlPr>
                            </m:sSubPr>
                            <m:e>
                              <m:r>
                                <m:rPr>
                                  <m:sty m:val="p"/>
                                  <m:brk m:alnAt="7"/>
                                </m:rPr>
                                <a:rPr lang="el-GR" sz="1200" b="0" i="1" smtClean="0">
                                  <a:latin typeface="Cambria Math" panose="02040503050406030204" pitchFamily="18" charset="0"/>
                                  <a:ea typeface="Cambria Math" panose="02040503050406030204" pitchFamily="18" charset="0"/>
                                </a:rPr>
                                <m:t>τ</m:t>
                              </m:r>
                            </m:e>
                            <m:sub>
                              <m:r>
                                <m:rPr>
                                  <m:sty m:val="p"/>
                                  <m:brk m:alnAt="7"/>
                                </m:rPr>
                                <a:rPr lang="en-DE" sz="1200" b="0" i="0">
                                  <a:latin typeface="Cambria Math" panose="02040503050406030204" pitchFamily="18" charset="0"/>
                                  <a:ea typeface="Cambria Math" panose="02040503050406030204" pitchFamily="18" charset="0"/>
                                </a:rPr>
                                <m:t>x</m:t>
                              </m:r>
                              <m:r>
                                <m:rPr>
                                  <m:sty m:val="p"/>
                                </m:rPr>
                                <a:rPr lang="en-DE" sz="1200" b="0" i="0" smtClean="0">
                                  <a:latin typeface="Cambria Math" panose="02040503050406030204" pitchFamily="18" charset="0"/>
                                  <a:ea typeface="Cambria Math" panose="02040503050406030204" pitchFamily="18" charset="0"/>
                                </a:rPr>
                                <m:t>z</m:t>
                              </m:r>
                            </m:sub>
                          </m:sSub>
                        </m:oMath>
                      </m:oMathPara>
                    </a14:m>
                    <a:endParaRPr lang="en-DE" sz="1200" dirty="0">
                      <a:latin typeface="Times New Roman" panose="02020603050405020304" pitchFamily="18" charset="0"/>
                      <a:cs typeface="Times New Roman" panose="02020603050405020304" pitchFamily="18" charset="0"/>
                    </a:endParaRPr>
                  </a:p>
                </p:txBody>
              </p:sp>
            </mc:Choice>
            <mc:Fallback xmlns="">
              <p:sp>
                <p:nvSpPr>
                  <p:cNvPr id="30" name="TextBox 29">
                    <a:extLst>
                      <a:ext uri="{FF2B5EF4-FFF2-40B4-BE49-F238E27FC236}">
                        <a16:creationId xmlns:a16="http://schemas.microsoft.com/office/drawing/2014/main" id="{80A08E20-AD02-6939-7CC2-5F488C53CA52}"/>
                      </a:ext>
                    </a:extLst>
                  </p:cNvPr>
                  <p:cNvSpPr txBox="1">
                    <a:spLocks noRot="1" noChangeAspect="1" noMove="1" noResize="1" noEditPoints="1" noAdjustHandles="1" noChangeArrowheads="1" noChangeShapeType="1" noTextEdit="1"/>
                  </p:cNvSpPr>
                  <p:nvPr/>
                </p:nvSpPr>
                <p:spPr>
                  <a:xfrm>
                    <a:off x="2570993" y="4285475"/>
                    <a:ext cx="474117" cy="276999"/>
                  </a:xfrm>
                  <a:prstGeom prst="rect">
                    <a:avLst/>
                  </a:prstGeom>
                  <a:blipFill>
                    <a:blip r:embed="rId10"/>
                    <a:stretch>
                      <a:fillRect/>
                    </a:stretch>
                  </a:blipFill>
                </p:spPr>
                <p:txBody>
                  <a:bodyPr/>
                  <a:lstStyle/>
                  <a:p>
                    <a:r>
                      <a:rPr lang="en-DE">
                        <a:noFill/>
                      </a:rPr>
                      <a:t> </a:t>
                    </a:r>
                  </a:p>
                </p:txBody>
              </p:sp>
            </mc:Fallback>
          </mc:AlternateContent>
        </p:grpSp>
        <p:grpSp>
          <p:nvGrpSpPr>
            <p:cNvPr id="37" name="Group 31">
              <a:extLst>
                <a:ext uri="{FF2B5EF4-FFF2-40B4-BE49-F238E27FC236}">
                  <a16:creationId xmlns:a16="http://schemas.microsoft.com/office/drawing/2014/main" id="{0EE959FA-3801-72E9-EC40-D3A323F2A9E8}"/>
                </a:ext>
              </a:extLst>
            </p:cNvPr>
            <p:cNvGrpSpPr/>
            <p:nvPr/>
          </p:nvGrpSpPr>
          <p:grpSpPr>
            <a:xfrm>
              <a:off x="946989" y="4134805"/>
              <a:ext cx="1061304" cy="753005"/>
              <a:chOff x="2361283" y="4272509"/>
              <a:chExt cx="1061304" cy="753005"/>
            </a:xfrm>
          </p:grpSpPr>
          <p:cxnSp>
            <p:nvCxnSpPr>
              <p:cNvPr id="38" name="Straight Connector 32">
                <a:extLst>
                  <a:ext uri="{FF2B5EF4-FFF2-40B4-BE49-F238E27FC236}">
                    <a16:creationId xmlns:a16="http://schemas.microsoft.com/office/drawing/2014/main" id="{7D96B364-1B83-DF39-EDA0-387EF7D9467E}"/>
                  </a:ext>
                </a:extLst>
              </p:cNvPr>
              <p:cNvCxnSpPr>
                <a:cxnSpLocks/>
              </p:cNvCxnSpPr>
              <p:nvPr/>
            </p:nvCxnSpPr>
            <p:spPr>
              <a:xfrm flipH="1">
                <a:off x="2598827" y="4835542"/>
                <a:ext cx="185632" cy="189972"/>
              </a:xfrm>
              <a:prstGeom prst="line">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39" name="Straight Connector 33">
                <a:extLst>
                  <a:ext uri="{FF2B5EF4-FFF2-40B4-BE49-F238E27FC236}">
                    <a16:creationId xmlns:a16="http://schemas.microsoft.com/office/drawing/2014/main" id="{C5BE7BB4-D6BC-D222-7B76-3E61456BF4F2}"/>
                  </a:ext>
                </a:extLst>
              </p:cNvPr>
              <p:cNvCxnSpPr>
                <a:cxnSpLocks/>
              </p:cNvCxnSpPr>
              <p:nvPr/>
            </p:nvCxnSpPr>
            <p:spPr>
              <a:xfrm rot="10800000" flipH="1">
                <a:off x="2784459" y="4547542"/>
                <a:ext cx="0" cy="288000"/>
              </a:xfrm>
              <a:prstGeom prst="line">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0" name="Straight Connector 34">
                <a:extLst>
                  <a:ext uri="{FF2B5EF4-FFF2-40B4-BE49-F238E27FC236}">
                    <a16:creationId xmlns:a16="http://schemas.microsoft.com/office/drawing/2014/main" id="{ABE99508-4E9D-C157-AF63-9B38D011EE5A}"/>
                  </a:ext>
                </a:extLst>
              </p:cNvPr>
              <p:cNvCxnSpPr>
                <a:cxnSpLocks/>
              </p:cNvCxnSpPr>
              <p:nvPr/>
            </p:nvCxnSpPr>
            <p:spPr>
              <a:xfrm rot="16200000" flipH="1">
                <a:off x="2928458" y="4691542"/>
                <a:ext cx="0" cy="288000"/>
              </a:xfrm>
              <a:prstGeom prst="line">
                <a:avLst/>
              </a:prstGeom>
              <a:ln w="6350">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35">
                    <a:extLst>
                      <a:ext uri="{FF2B5EF4-FFF2-40B4-BE49-F238E27FC236}">
                        <a16:creationId xmlns:a16="http://schemas.microsoft.com/office/drawing/2014/main" id="{4824E2BA-C1D8-0485-A7D3-1386368C6385}"/>
                      </a:ext>
                    </a:extLst>
                  </p:cNvPr>
                  <p:cNvSpPr txBox="1"/>
                  <p:nvPr/>
                </p:nvSpPr>
                <p:spPr>
                  <a:xfrm>
                    <a:off x="2655991" y="4272509"/>
                    <a:ext cx="288934" cy="276999"/>
                  </a:xfrm>
                  <a:prstGeom prst="rect">
                    <a:avLst/>
                  </a:prstGeom>
                  <a:solidFill>
                    <a:schemeClr val="bg1"/>
                  </a:solid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DE" sz="1200" i="1" smtClean="0">
                                  <a:latin typeface="Cambria Math" panose="02040503050406030204" pitchFamily="18" charset="0"/>
                                  <a:ea typeface="Cambria Math" panose="02040503050406030204" pitchFamily="18" charset="0"/>
                                </a:rPr>
                              </m:ctrlPr>
                            </m:sSubPr>
                            <m:e>
                              <m:r>
                                <m:rPr>
                                  <m:sty m:val="p"/>
                                  <m:brk m:alnAt="7"/>
                                </m:rPr>
                                <a:rPr lang="en-DE" sz="1200" b="0" i="0">
                                  <a:latin typeface="Cambria Math" panose="02040503050406030204" pitchFamily="18" charset="0"/>
                                  <a:ea typeface="Cambria Math" panose="02040503050406030204" pitchFamily="18" charset="0"/>
                                </a:rPr>
                                <m:t>σ</m:t>
                              </m:r>
                            </m:e>
                            <m:sub>
                              <m:r>
                                <m:rPr>
                                  <m:sty m:val="p"/>
                                </m:rPr>
                                <a:rPr lang="en-DE" sz="1200" b="0" i="0" smtClean="0">
                                  <a:latin typeface="Cambria Math" panose="02040503050406030204" pitchFamily="18" charset="0"/>
                                  <a:ea typeface="Cambria Math" panose="02040503050406030204" pitchFamily="18" charset="0"/>
                                </a:rPr>
                                <m:t>zz</m:t>
                              </m:r>
                            </m:sub>
                          </m:sSub>
                        </m:oMath>
                      </m:oMathPara>
                    </a14:m>
                    <a:endParaRPr lang="en-DE" sz="1200" dirty="0">
                      <a:latin typeface="Times New Roman" panose="02020603050405020304" pitchFamily="18" charset="0"/>
                      <a:cs typeface="Times New Roman" panose="02020603050405020304" pitchFamily="18" charset="0"/>
                    </a:endParaRPr>
                  </a:p>
                </p:txBody>
              </p:sp>
            </mc:Choice>
            <mc:Fallback xmlns="">
              <p:sp>
                <p:nvSpPr>
                  <p:cNvPr id="36" name="TextBox 35">
                    <a:extLst>
                      <a:ext uri="{FF2B5EF4-FFF2-40B4-BE49-F238E27FC236}">
                        <a16:creationId xmlns:a16="http://schemas.microsoft.com/office/drawing/2014/main" id="{4824E2BA-C1D8-0485-A7D3-1386368C6385}"/>
                      </a:ext>
                    </a:extLst>
                  </p:cNvPr>
                  <p:cNvSpPr txBox="1">
                    <a:spLocks noRot="1" noChangeAspect="1" noMove="1" noResize="1" noEditPoints="1" noAdjustHandles="1" noChangeArrowheads="1" noChangeShapeType="1" noTextEdit="1"/>
                  </p:cNvSpPr>
                  <p:nvPr/>
                </p:nvSpPr>
                <p:spPr>
                  <a:xfrm>
                    <a:off x="2655991" y="4272509"/>
                    <a:ext cx="288934" cy="276999"/>
                  </a:xfrm>
                  <a:prstGeom prst="rect">
                    <a:avLst/>
                  </a:prstGeom>
                  <a:blipFill>
                    <a:blip r:embed="rId11"/>
                    <a:stretch>
                      <a:fillRect r="-10638"/>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42" name="TextBox 36">
                    <a:extLst>
                      <a:ext uri="{FF2B5EF4-FFF2-40B4-BE49-F238E27FC236}">
                        <a16:creationId xmlns:a16="http://schemas.microsoft.com/office/drawing/2014/main" id="{2124DA72-EA7D-12C1-6F59-64075D7DF4E4}"/>
                      </a:ext>
                    </a:extLst>
                  </p:cNvPr>
                  <p:cNvSpPr txBox="1"/>
                  <p:nvPr/>
                </p:nvSpPr>
                <p:spPr>
                  <a:xfrm>
                    <a:off x="2948470" y="4677043"/>
                    <a:ext cx="474117" cy="294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DE" sz="1200" i="1" smtClean="0">
                                  <a:latin typeface="Cambria Math" panose="02040503050406030204" pitchFamily="18" charset="0"/>
                                  <a:ea typeface="Cambria Math" panose="02040503050406030204" pitchFamily="18" charset="0"/>
                                </a:rPr>
                              </m:ctrlPr>
                            </m:sSubPr>
                            <m:e>
                              <m:r>
                                <m:rPr>
                                  <m:sty m:val="p"/>
                                  <m:brk m:alnAt="7"/>
                                </m:rPr>
                                <a:rPr lang="el-GR" sz="1200" b="0" i="1" smtClean="0">
                                  <a:latin typeface="Cambria Math" panose="02040503050406030204" pitchFamily="18" charset="0"/>
                                  <a:ea typeface="Cambria Math" panose="02040503050406030204" pitchFamily="18" charset="0"/>
                                </a:rPr>
                                <m:t>τ</m:t>
                              </m:r>
                            </m:e>
                            <m:sub>
                              <m:r>
                                <m:rPr>
                                  <m:sty m:val="p"/>
                                </m:rPr>
                                <a:rPr lang="en-DE" sz="1200" b="0" i="0" smtClean="0">
                                  <a:latin typeface="Cambria Math" panose="02040503050406030204" pitchFamily="18" charset="0"/>
                                  <a:ea typeface="Cambria Math" panose="02040503050406030204" pitchFamily="18" charset="0"/>
                                </a:rPr>
                                <m:t>z</m:t>
                              </m:r>
                              <m:r>
                                <m:rPr>
                                  <m:sty m:val="p"/>
                                  <m:brk m:alnAt="7"/>
                                </m:rPr>
                                <a:rPr lang="en-DE" sz="1200" b="0" i="0" smtClean="0">
                                  <a:latin typeface="Cambria Math" panose="02040503050406030204" pitchFamily="18" charset="0"/>
                                  <a:ea typeface="Cambria Math" panose="02040503050406030204" pitchFamily="18" charset="0"/>
                                </a:rPr>
                                <m:t>y</m:t>
                              </m:r>
                            </m:sub>
                          </m:sSub>
                        </m:oMath>
                      </m:oMathPara>
                    </a14:m>
                    <a:endParaRPr lang="en-DE" sz="1200" dirty="0">
                      <a:latin typeface="Times New Roman" panose="02020603050405020304" pitchFamily="18" charset="0"/>
                      <a:cs typeface="Times New Roman" panose="02020603050405020304" pitchFamily="18" charset="0"/>
                    </a:endParaRPr>
                  </a:p>
                </p:txBody>
              </p:sp>
            </mc:Choice>
            <mc:Fallback xmlns="">
              <p:sp>
                <p:nvSpPr>
                  <p:cNvPr id="37" name="TextBox 36">
                    <a:extLst>
                      <a:ext uri="{FF2B5EF4-FFF2-40B4-BE49-F238E27FC236}">
                        <a16:creationId xmlns:a16="http://schemas.microsoft.com/office/drawing/2014/main" id="{2124DA72-EA7D-12C1-6F59-64075D7DF4E4}"/>
                      </a:ext>
                    </a:extLst>
                  </p:cNvPr>
                  <p:cNvSpPr txBox="1">
                    <a:spLocks noRot="1" noChangeAspect="1" noMove="1" noResize="1" noEditPoints="1" noAdjustHandles="1" noChangeArrowheads="1" noChangeShapeType="1" noTextEdit="1"/>
                  </p:cNvSpPr>
                  <p:nvPr/>
                </p:nvSpPr>
                <p:spPr>
                  <a:xfrm>
                    <a:off x="2948470" y="4677043"/>
                    <a:ext cx="474117" cy="294055"/>
                  </a:xfrm>
                  <a:prstGeom prst="rect">
                    <a:avLst/>
                  </a:prstGeom>
                  <a:blipFill>
                    <a:blip r:embed="rId12"/>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43" name="TextBox 37">
                    <a:extLst>
                      <a:ext uri="{FF2B5EF4-FFF2-40B4-BE49-F238E27FC236}">
                        <a16:creationId xmlns:a16="http://schemas.microsoft.com/office/drawing/2014/main" id="{F68AC1A5-026B-752D-AE30-51BC4DD88A31}"/>
                      </a:ext>
                    </a:extLst>
                  </p:cNvPr>
                  <p:cNvSpPr txBox="1"/>
                  <p:nvPr/>
                </p:nvSpPr>
                <p:spPr>
                  <a:xfrm>
                    <a:off x="2361283" y="4672652"/>
                    <a:ext cx="474117"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DE" sz="1200" i="1" smtClean="0">
                                  <a:latin typeface="Cambria Math" panose="02040503050406030204" pitchFamily="18" charset="0"/>
                                  <a:ea typeface="Cambria Math" panose="02040503050406030204" pitchFamily="18" charset="0"/>
                                </a:rPr>
                              </m:ctrlPr>
                            </m:sSubPr>
                            <m:e>
                              <m:r>
                                <m:rPr>
                                  <m:sty m:val="p"/>
                                  <m:brk m:alnAt="7"/>
                                </m:rPr>
                                <a:rPr lang="el-GR" sz="1200" b="0" i="1" smtClean="0">
                                  <a:latin typeface="Cambria Math" panose="02040503050406030204" pitchFamily="18" charset="0"/>
                                  <a:ea typeface="Cambria Math" panose="02040503050406030204" pitchFamily="18" charset="0"/>
                                </a:rPr>
                                <m:t>τ</m:t>
                              </m:r>
                            </m:e>
                            <m:sub>
                              <m:r>
                                <m:rPr>
                                  <m:sty m:val="p"/>
                                  <m:brk m:alnAt="7"/>
                                </m:rPr>
                                <a:rPr lang="en-DE" sz="1200" b="0" i="0" smtClean="0">
                                  <a:latin typeface="Cambria Math" panose="02040503050406030204" pitchFamily="18" charset="0"/>
                                  <a:ea typeface="Cambria Math" panose="02040503050406030204" pitchFamily="18" charset="0"/>
                                </a:rPr>
                                <m:t>z</m:t>
                              </m:r>
                              <m:r>
                                <m:rPr>
                                  <m:sty m:val="p"/>
                                </m:rPr>
                                <a:rPr lang="en-DE" sz="1200" b="0" i="0" smtClean="0">
                                  <a:latin typeface="Cambria Math" panose="02040503050406030204" pitchFamily="18" charset="0"/>
                                  <a:ea typeface="Cambria Math" panose="02040503050406030204" pitchFamily="18" charset="0"/>
                                </a:rPr>
                                <m:t>x</m:t>
                              </m:r>
                            </m:sub>
                          </m:sSub>
                        </m:oMath>
                      </m:oMathPara>
                    </a14:m>
                    <a:endParaRPr lang="en-DE" sz="1200" dirty="0">
                      <a:latin typeface="Times New Roman" panose="02020603050405020304" pitchFamily="18" charset="0"/>
                      <a:cs typeface="Times New Roman" panose="02020603050405020304" pitchFamily="18" charset="0"/>
                    </a:endParaRPr>
                  </a:p>
                </p:txBody>
              </p:sp>
            </mc:Choice>
            <mc:Fallback xmlns="">
              <p:sp>
                <p:nvSpPr>
                  <p:cNvPr id="38" name="TextBox 37">
                    <a:extLst>
                      <a:ext uri="{FF2B5EF4-FFF2-40B4-BE49-F238E27FC236}">
                        <a16:creationId xmlns:a16="http://schemas.microsoft.com/office/drawing/2014/main" id="{F68AC1A5-026B-752D-AE30-51BC4DD88A31}"/>
                      </a:ext>
                    </a:extLst>
                  </p:cNvPr>
                  <p:cNvSpPr txBox="1">
                    <a:spLocks noRot="1" noChangeAspect="1" noMove="1" noResize="1" noEditPoints="1" noAdjustHandles="1" noChangeArrowheads="1" noChangeShapeType="1" noTextEdit="1"/>
                  </p:cNvSpPr>
                  <p:nvPr/>
                </p:nvSpPr>
                <p:spPr>
                  <a:xfrm>
                    <a:off x="2361283" y="4672652"/>
                    <a:ext cx="474117" cy="276999"/>
                  </a:xfrm>
                  <a:prstGeom prst="rect">
                    <a:avLst/>
                  </a:prstGeom>
                  <a:blipFill>
                    <a:blip r:embed="rId13"/>
                    <a:stretch>
                      <a:fillRect/>
                    </a:stretch>
                  </a:blipFill>
                </p:spPr>
                <p:txBody>
                  <a:bodyPr/>
                  <a:lstStyle/>
                  <a:p>
                    <a:r>
                      <a:rPr lang="en-DE">
                        <a:noFill/>
                      </a:rPr>
                      <a:t> </a:t>
                    </a:r>
                  </a:p>
                </p:txBody>
              </p:sp>
            </mc:Fallback>
          </mc:AlternateContent>
        </p:grpSp>
        <p:grpSp>
          <p:nvGrpSpPr>
            <p:cNvPr id="44" name="Group 45">
              <a:extLst>
                <a:ext uri="{FF2B5EF4-FFF2-40B4-BE49-F238E27FC236}">
                  <a16:creationId xmlns:a16="http://schemas.microsoft.com/office/drawing/2014/main" id="{E39D2A5F-4382-78DA-28B2-A27FDC77419E}"/>
                </a:ext>
              </a:extLst>
            </p:cNvPr>
            <p:cNvGrpSpPr/>
            <p:nvPr/>
          </p:nvGrpSpPr>
          <p:grpSpPr>
            <a:xfrm>
              <a:off x="1607006" y="4751671"/>
              <a:ext cx="979367" cy="724891"/>
              <a:chOff x="2432335" y="4300623"/>
              <a:chExt cx="979367" cy="724891"/>
            </a:xfrm>
          </p:grpSpPr>
          <p:cxnSp>
            <p:nvCxnSpPr>
              <p:cNvPr id="45" name="Straight Connector 46">
                <a:extLst>
                  <a:ext uri="{FF2B5EF4-FFF2-40B4-BE49-F238E27FC236}">
                    <a16:creationId xmlns:a16="http://schemas.microsoft.com/office/drawing/2014/main" id="{C81D9C72-B672-1012-0E59-EADE1E52C58F}"/>
                  </a:ext>
                </a:extLst>
              </p:cNvPr>
              <p:cNvCxnSpPr>
                <a:cxnSpLocks/>
              </p:cNvCxnSpPr>
              <p:nvPr/>
            </p:nvCxnSpPr>
            <p:spPr>
              <a:xfrm flipH="1">
                <a:off x="2598827" y="4835542"/>
                <a:ext cx="185632" cy="189972"/>
              </a:xfrm>
              <a:prstGeom prst="line">
                <a:avLst/>
              </a:prstGeom>
              <a:ln>
                <a:solidFill>
                  <a:schemeClr val="tx1"/>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46" name="Straight Connector 47">
                <a:extLst>
                  <a:ext uri="{FF2B5EF4-FFF2-40B4-BE49-F238E27FC236}">
                    <a16:creationId xmlns:a16="http://schemas.microsoft.com/office/drawing/2014/main" id="{F2C375B5-7768-9777-0541-5AF42F75E8A0}"/>
                  </a:ext>
                </a:extLst>
              </p:cNvPr>
              <p:cNvCxnSpPr>
                <a:cxnSpLocks/>
              </p:cNvCxnSpPr>
              <p:nvPr/>
            </p:nvCxnSpPr>
            <p:spPr>
              <a:xfrm rot="10800000" flipH="1">
                <a:off x="2784459" y="4547542"/>
                <a:ext cx="0" cy="288000"/>
              </a:xfrm>
              <a:prstGeom prst="line">
                <a:avLst/>
              </a:prstGeom>
              <a:ln>
                <a:solidFill>
                  <a:schemeClr val="tx1"/>
                </a:solidFill>
                <a:headEnd type="none" w="med" len="med"/>
                <a:tailEnd type="triangle" w="sm" len="sm"/>
              </a:ln>
            </p:spPr>
            <p:style>
              <a:lnRef idx="1">
                <a:schemeClr val="accent1"/>
              </a:lnRef>
              <a:fillRef idx="0">
                <a:schemeClr val="accent1"/>
              </a:fillRef>
              <a:effectRef idx="0">
                <a:schemeClr val="accent1"/>
              </a:effectRef>
              <a:fontRef idx="minor">
                <a:schemeClr val="tx1"/>
              </a:fontRef>
            </p:style>
          </p:cxnSp>
          <p:cxnSp>
            <p:nvCxnSpPr>
              <p:cNvPr id="47" name="Straight Connector 48">
                <a:extLst>
                  <a:ext uri="{FF2B5EF4-FFF2-40B4-BE49-F238E27FC236}">
                    <a16:creationId xmlns:a16="http://schemas.microsoft.com/office/drawing/2014/main" id="{CE880454-E98C-CE79-5A98-845BC2A95F5F}"/>
                  </a:ext>
                </a:extLst>
              </p:cNvPr>
              <p:cNvCxnSpPr>
                <a:cxnSpLocks/>
              </p:cNvCxnSpPr>
              <p:nvPr/>
            </p:nvCxnSpPr>
            <p:spPr>
              <a:xfrm rot="16200000" flipH="1">
                <a:off x="2928458" y="4691542"/>
                <a:ext cx="0" cy="288000"/>
              </a:xfrm>
              <a:prstGeom prst="line">
                <a:avLst/>
              </a:prstGeom>
              <a:ln w="6350">
                <a:solidFill>
                  <a:schemeClr val="tx1"/>
                </a:solidFill>
                <a:headEnd type="none" w="sm" len="sm"/>
                <a:tailEnd type="triangle"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8" name="TextBox 49">
                    <a:extLst>
                      <a:ext uri="{FF2B5EF4-FFF2-40B4-BE49-F238E27FC236}">
                        <a16:creationId xmlns:a16="http://schemas.microsoft.com/office/drawing/2014/main" id="{4B0F258A-E1CB-EA2F-E0B6-7D9A63A4659A}"/>
                      </a:ext>
                    </a:extLst>
                  </p:cNvPr>
                  <p:cNvSpPr txBox="1"/>
                  <p:nvPr/>
                </p:nvSpPr>
                <p:spPr>
                  <a:xfrm>
                    <a:off x="2937585" y="4623698"/>
                    <a:ext cx="474117" cy="294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DE" sz="1200" i="1" smtClean="0">
                                  <a:latin typeface="Cambria Math" panose="02040503050406030204" pitchFamily="18" charset="0"/>
                                  <a:ea typeface="Cambria Math" panose="02040503050406030204" pitchFamily="18" charset="0"/>
                                </a:rPr>
                              </m:ctrlPr>
                            </m:sSubPr>
                            <m:e>
                              <m:r>
                                <m:rPr>
                                  <m:sty m:val="p"/>
                                  <m:brk m:alnAt="7"/>
                                </m:rPr>
                                <a:rPr lang="en-DE" sz="1200" b="0" i="0">
                                  <a:latin typeface="Cambria Math" panose="02040503050406030204" pitchFamily="18" charset="0"/>
                                  <a:ea typeface="Cambria Math" panose="02040503050406030204" pitchFamily="18" charset="0"/>
                                </a:rPr>
                                <m:t>σ</m:t>
                              </m:r>
                            </m:e>
                            <m:sub>
                              <m:r>
                                <m:rPr>
                                  <m:sty m:val="p"/>
                                </m:rPr>
                                <a:rPr lang="en-DE" sz="1200" b="0" i="0" smtClean="0">
                                  <a:latin typeface="Cambria Math" panose="02040503050406030204" pitchFamily="18" charset="0"/>
                                  <a:ea typeface="Cambria Math" panose="02040503050406030204" pitchFamily="18" charset="0"/>
                                </a:rPr>
                                <m:t>yy</m:t>
                              </m:r>
                            </m:sub>
                          </m:sSub>
                        </m:oMath>
                      </m:oMathPara>
                    </a14:m>
                    <a:endParaRPr lang="en-DE" sz="1200" dirty="0">
                      <a:latin typeface="Times New Roman" panose="02020603050405020304" pitchFamily="18" charset="0"/>
                      <a:cs typeface="Times New Roman" panose="02020603050405020304" pitchFamily="18" charset="0"/>
                    </a:endParaRPr>
                  </a:p>
                </p:txBody>
              </p:sp>
            </mc:Choice>
            <mc:Fallback xmlns="">
              <p:sp>
                <p:nvSpPr>
                  <p:cNvPr id="50" name="TextBox 49">
                    <a:extLst>
                      <a:ext uri="{FF2B5EF4-FFF2-40B4-BE49-F238E27FC236}">
                        <a16:creationId xmlns:a16="http://schemas.microsoft.com/office/drawing/2014/main" id="{4B0F258A-E1CB-EA2F-E0B6-7D9A63A4659A}"/>
                      </a:ext>
                    </a:extLst>
                  </p:cNvPr>
                  <p:cNvSpPr txBox="1">
                    <a:spLocks noRot="1" noChangeAspect="1" noMove="1" noResize="1" noEditPoints="1" noAdjustHandles="1" noChangeArrowheads="1" noChangeShapeType="1" noTextEdit="1"/>
                  </p:cNvSpPr>
                  <p:nvPr/>
                </p:nvSpPr>
                <p:spPr>
                  <a:xfrm>
                    <a:off x="2937585" y="4623698"/>
                    <a:ext cx="474117" cy="294055"/>
                  </a:xfrm>
                  <a:prstGeom prst="rect">
                    <a:avLst/>
                  </a:prstGeom>
                  <a:blipFill>
                    <a:blip r:embed="rId1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49" name="TextBox 50">
                    <a:extLst>
                      <a:ext uri="{FF2B5EF4-FFF2-40B4-BE49-F238E27FC236}">
                        <a16:creationId xmlns:a16="http://schemas.microsoft.com/office/drawing/2014/main" id="{7EBC4B54-AE5D-D446-2C72-8C2DFDE9B661}"/>
                      </a:ext>
                    </a:extLst>
                  </p:cNvPr>
                  <p:cNvSpPr txBox="1"/>
                  <p:nvPr/>
                </p:nvSpPr>
                <p:spPr>
                  <a:xfrm>
                    <a:off x="2432335" y="4614553"/>
                    <a:ext cx="474117" cy="294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DE" sz="1200" i="1" smtClean="0">
                                  <a:latin typeface="Cambria Math" panose="02040503050406030204" pitchFamily="18" charset="0"/>
                                  <a:ea typeface="Cambria Math" panose="02040503050406030204" pitchFamily="18" charset="0"/>
                                </a:rPr>
                              </m:ctrlPr>
                            </m:sSubPr>
                            <m:e>
                              <m:r>
                                <m:rPr>
                                  <m:sty m:val="p"/>
                                  <m:brk m:alnAt="7"/>
                                </m:rPr>
                                <a:rPr lang="el-GR" sz="1200" b="0" i="1" smtClean="0">
                                  <a:latin typeface="Cambria Math" panose="02040503050406030204" pitchFamily="18" charset="0"/>
                                  <a:ea typeface="Cambria Math" panose="02040503050406030204" pitchFamily="18" charset="0"/>
                                </a:rPr>
                                <m:t>τ</m:t>
                              </m:r>
                            </m:e>
                            <m:sub>
                              <m:r>
                                <m:rPr>
                                  <m:sty m:val="p"/>
                                  <m:brk m:alnAt="7"/>
                                </m:rPr>
                                <a:rPr lang="en-DE" sz="1200" b="0" i="0">
                                  <a:latin typeface="Cambria Math" panose="02040503050406030204" pitchFamily="18" charset="0"/>
                                  <a:ea typeface="Cambria Math" panose="02040503050406030204" pitchFamily="18" charset="0"/>
                                </a:rPr>
                                <m:t>x</m:t>
                              </m:r>
                              <m:r>
                                <m:rPr>
                                  <m:sty m:val="p"/>
                                </m:rPr>
                                <a:rPr lang="en-DE" sz="1200" b="0" i="0" smtClean="0">
                                  <a:latin typeface="Cambria Math" panose="02040503050406030204" pitchFamily="18" charset="0"/>
                                  <a:ea typeface="Cambria Math" panose="02040503050406030204" pitchFamily="18" charset="0"/>
                                </a:rPr>
                                <m:t>y</m:t>
                              </m:r>
                            </m:sub>
                          </m:sSub>
                        </m:oMath>
                      </m:oMathPara>
                    </a14:m>
                    <a:endParaRPr lang="en-DE" sz="1200" dirty="0">
                      <a:latin typeface="Times New Roman" panose="02020603050405020304" pitchFamily="18" charset="0"/>
                      <a:cs typeface="Times New Roman" panose="02020603050405020304" pitchFamily="18" charset="0"/>
                    </a:endParaRPr>
                  </a:p>
                </p:txBody>
              </p:sp>
            </mc:Choice>
            <mc:Fallback xmlns="">
              <p:sp>
                <p:nvSpPr>
                  <p:cNvPr id="51" name="TextBox 50">
                    <a:extLst>
                      <a:ext uri="{FF2B5EF4-FFF2-40B4-BE49-F238E27FC236}">
                        <a16:creationId xmlns:a16="http://schemas.microsoft.com/office/drawing/2014/main" id="{7EBC4B54-AE5D-D446-2C72-8C2DFDE9B661}"/>
                      </a:ext>
                    </a:extLst>
                  </p:cNvPr>
                  <p:cNvSpPr txBox="1">
                    <a:spLocks noRot="1" noChangeAspect="1" noMove="1" noResize="1" noEditPoints="1" noAdjustHandles="1" noChangeArrowheads="1" noChangeShapeType="1" noTextEdit="1"/>
                  </p:cNvSpPr>
                  <p:nvPr/>
                </p:nvSpPr>
                <p:spPr>
                  <a:xfrm>
                    <a:off x="2432335" y="4614553"/>
                    <a:ext cx="474117" cy="294055"/>
                  </a:xfrm>
                  <a:prstGeom prst="rect">
                    <a:avLst/>
                  </a:prstGeom>
                  <a:blipFill>
                    <a:blip r:embed="rId1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50" name="TextBox 51">
                    <a:extLst>
                      <a:ext uri="{FF2B5EF4-FFF2-40B4-BE49-F238E27FC236}">
                        <a16:creationId xmlns:a16="http://schemas.microsoft.com/office/drawing/2014/main" id="{D3D6420A-8DB5-04D5-8B00-6E45B3AA4650}"/>
                      </a:ext>
                    </a:extLst>
                  </p:cNvPr>
                  <p:cNvSpPr txBox="1"/>
                  <p:nvPr/>
                </p:nvSpPr>
                <p:spPr>
                  <a:xfrm>
                    <a:off x="2514810" y="4300623"/>
                    <a:ext cx="474117" cy="29405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DE" sz="1200" i="1" smtClean="0">
                                  <a:latin typeface="Cambria Math" panose="02040503050406030204" pitchFamily="18" charset="0"/>
                                  <a:ea typeface="Cambria Math" panose="02040503050406030204" pitchFamily="18" charset="0"/>
                                </a:rPr>
                              </m:ctrlPr>
                            </m:sSubPr>
                            <m:e>
                              <m:r>
                                <m:rPr>
                                  <m:sty m:val="p"/>
                                  <m:brk m:alnAt="7"/>
                                </m:rPr>
                                <a:rPr lang="el-GR" sz="1200" b="0" i="1" smtClean="0">
                                  <a:latin typeface="Cambria Math" panose="02040503050406030204" pitchFamily="18" charset="0"/>
                                  <a:ea typeface="Cambria Math" panose="02040503050406030204" pitchFamily="18" charset="0"/>
                                </a:rPr>
                                <m:t>τ</m:t>
                              </m:r>
                            </m:e>
                            <m:sub>
                              <m:r>
                                <m:rPr>
                                  <m:sty m:val="p"/>
                                  <m:brk m:alnAt="7"/>
                                </m:rPr>
                                <a:rPr lang="en-DE" sz="1200" b="0" i="0" smtClean="0">
                                  <a:latin typeface="Cambria Math" panose="02040503050406030204" pitchFamily="18" charset="0"/>
                                  <a:ea typeface="Cambria Math" panose="02040503050406030204" pitchFamily="18" charset="0"/>
                                </a:rPr>
                                <m:t>y</m:t>
                              </m:r>
                              <m:r>
                                <m:rPr>
                                  <m:sty m:val="p"/>
                                </m:rPr>
                                <a:rPr lang="en-DE" sz="1200" b="0" i="0" smtClean="0">
                                  <a:latin typeface="Cambria Math" panose="02040503050406030204" pitchFamily="18" charset="0"/>
                                  <a:ea typeface="Cambria Math" panose="02040503050406030204" pitchFamily="18" charset="0"/>
                                </a:rPr>
                                <m:t>z</m:t>
                              </m:r>
                            </m:sub>
                          </m:sSub>
                        </m:oMath>
                      </m:oMathPara>
                    </a14:m>
                    <a:endParaRPr lang="en-DE" sz="1200" dirty="0">
                      <a:latin typeface="Times New Roman" panose="02020603050405020304" pitchFamily="18" charset="0"/>
                      <a:cs typeface="Times New Roman" panose="02020603050405020304" pitchFamily="18" charset="0"/>
                    </a:endParaRPr>
                  </a:p>
                </p:txBody>
              </p:sp>
            </mc:Choice>
            <mc:Fallback xmlns="">
              <p:sp>
                <p:nvSpPr>
                  <p:cNvPr id="52" name="TextBox 51">
                    <a:extLst>
                      <a:ext uri="{FF2B5EF4-FFF2-40B4-BE49-F238E27FC236}">
                        <a16:creationId xmlns:a16="http://schemas.microsoft.com/office/drawing/2014/main" id="{D3D6420A-8DB5-04D5-8B00-6E45B3AA4650}"/>
                      </a:ext>
                    </a:extLst>
                  </p:cNvPr>
                  <p:cNvSpPr txBox="1">
                    <a:spLocks noRot="1" noChangeAspect="1" noMove="1" noResize="1" noEditPoints="1" noAdjustHandles="1" noChangeArrowheads="1" noChangeShapeType="1" noTextEdit="1"/>
                  </p:cNvSpPr>
                  <p:nvPr/>
                </p:nvSpPr>
                <p:spPr>
                  <a:xfrm>
                    <a:off x="2514810" y="4300623"/>
                    <a:ext cx="474117" cy="294055"/>
                  </a:xfrm>
                  <a:prstGeom prst="rect">
                    <a:avLst/>
                  </a:prstGeom>
                  <a:blipFill>
                    <a:blip r:embed="rId16"/>
                    <a:stretch>
                      <a:fillRect/>
                    </a:stretch>
                  </a:blipFill>
                </p:spPr>
                <p:txBody>
                  <a:bodyPr/>
                  <a:lstStyle/>
                  <a:p>
                    <a:r>
                      <a:rPr lang="en-DE">
                        <a:noFill/>
                      </a:rPr>
                      <a:t> </a:t>
                    </a:r>
                  </a:p>
                </p:txBody>
              </p:sp>
            </mc:Fallback>
          </mc:AlternateContent>
        </p:grpSp>
      </p:grpSp>
      <p:grpSp>
        <p:nvGrpSpPr>
          <p:cNvPr id="120" name="Gruppieren 119"/>
          <p:cNvGrpSpPr/>
          <p:nvPr/>
        </p:nvGrpSpPr>
        <p:grpSpPr>
          <a:xfrm>
            <a:off x="5780778" y="1527473"/>
            <a:ext cx="3029009" cy="2116134"/>
            <a:chOff x="5780778" y="1527473"/>
            <a:chExt cx="3029009" cy="2116134"/>
          </a:xfrm>
        </p:grpSpPr>
        <p:cxnSp>
          <p:nvCxnSpPr>
            <p:cNvPr id="51" name="Straight Connector 12">
              <a:extLst>
                <a:ext uri="{FF2B5EF4-FFF2-40B4-BE49-F238E27FC236}">
                  <a16:creationId xmlns:a16="http://schemas.microsoft.com/office/drawing/2014/main" id="{3D4DB6ED-662B-3FF6-15E9-F0901CF9C7B5}"/>
                </a:ext>
              </a:extLst>
            </p:cNvPr>
            <p:cNvCxnSpPr>
              <a:cxnSpLocks/>
            </p:cNvCxnSpPr>
            <p:nvPr/>
          </p:nvCxnSpPr>
          <p:spPr>
            <a:xfrm flipH="1">
              <a:off x="6021683" y="2726219"/>
              <a:ext cx="739547" cy="726052"/>
            </a:xfrm>
            <a:prstGeom prst="line">
              <a:avLst/>
            </a:prstGeom>
            <a:ln>
              <a:solidFill>
                <a:schemeClr val="tx1"/>
              </a:solidFill>
              <a:tailEnd type="arrow" w="sm" len="sm"/>
            </a:ln>
          </p:spPr>
          <p:style>
            <a:lnRef idx="1">
              <a:schemeClr val="accent1"/>
            </a:lnRef>
            <a:fillRef idx="0">
              <a:schemeClr val="accent1"/>
            </a:fillRef>
            <a:effectRef idx="0">
              <a:schemeClr val="accent1"/>
            </a:effectRef>
            <a:fontRef idx="minor">
              <a:schemeClr val="tx1"/>
            </a:fontRef>
          </p:style>
        </p:cxnSp>
        <p:cxnSp>
          <p:nvCxnSpPr>
            <p:cNvPr id="52" name="Straight Connector 13">
              <a:extLst>
                <a:ext uri="{FF2B5EF4-FFF2-40B4-BE49-F238E27FC236}">
                  <a16:creationId xmlns:a16="http://schemas.microsoft.com/office/drawing/2014/main" id="{A7EE3E88-E07C-C1DF-3886-FAA69CD2312C}"/>
                </a:ext>
              </a:extLst>
            </p:cNvPr>
            <p:cNvCxnSpPr>
              <a:cxnSpLocks/>
            </p:cNvCxnSpPr>
            <p:nvPr/>
          </p:nvCxnSpPr>
          <p:spPr>
            <a:xfrm flipV="1">
              <a:off x="6578338" y="1753917"/>
              <a:ext cx="1" cy="1519247"/>
            </a:xfrm>
            <a:prstGeom prst="line">
              <a:avLst/>
            </a:prstGeom>
            <a:ln>
              <a:solidFill>
                <a:schemeClr val="tx1"/>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53" name="Straight Connector 14">
              <a:extLst>
                <a:ext uri="{FF2B5EF4-FFF2-40B4-BE49-F238E27FC236}">
                  <a16:creationId xmlns:a16="http://schemas.microsoft.com/office/drawing/2014/main" id="{07D8C807-F4EF-024D-C4F1-38AD01C4F92A}"/>
                </a:ext>
              </a:extLst>
            </p:cNvPr>
            <p:cNvCxnSpPr>
              <a:cxnSpLocks/>
            </p:cNvCxnSpPr>
            <p:nvPr/>
          </p:nvCxnSpPr>
          <p:spPr>
            <a:xfrm>
              <a:off x="6280526" y="2908410"/>
              <a:ext cx="1728000" cy="0"/>
            </a:xfrm>
            <a:prstGeom prst="line">
              <a:avLst/>
            </a:prstGeom>
            <a:ln w="6350">
              <a:solidFill>
                <a:schemeClr val="tx1"/>
              </a:solidFill>
              <a:headEnd type="none" w="sm" len="sm"/>
              <a:tailEnd type="arrow" w="sm" len="sm"/>
            </a:ln>
          </p:spPr>
          <p:style>
            <a:lnRef idx="1">
              <a:schemeClr val="accent1"/>
            </a:lnRef>
            <a:fillRef idx="0">
              <a:schemeClr val="accent1"/>
            </a:fillRef>
            <a:effectRef idx="0">
              <a:schemeClr val="accent1"/>
            </a:effectRef>
            <a:fontRef idx="minor">
              <a:schemeClr val="tx1"/>
            </a:fontRef>
          </p:style>
        </p:cxnSp>
        <p:sp>
          <p:nvSpPr>
            <p:cNvPr id="54" name="TextBox 15">
              <a:extLst>
                <a:ext uri="{FF2B5EF4-FFF2-40B4-BE49-F238E27FC236}">
                  <a16:creationId xmlns:a16="http://schemas.microsoft.com/office/drawing/2014/main" id="{FAA5438C-65FA-74F7-7859-62FCDDF82485}"/>
                </a:ext>
              </a:extLst>
            </p:cNvPr>
            <p:cNvSpPr txBox="1"/>
            <p:nvPr/>
          </p:nvSpPr>
          <p:spPr>
            <a:xfrm>
              <a:off x="6426709" y="1527473"/>
              <a:ext cx="746760" cy="276999"/>
            </a:xfrm>
            <a:prstGeom prst="rect">
              <a:avLst/>
            </a:prstGeom>
            <a:noFill/>
          </p:spPr>
          <p:txBody>
            <a:bodyPr wrap="square" rtlCol="0">
              <a:spAutoFit/>
            </a:bodyPr>
            <a:lstStyle/>
            <a:p>
              <a:r>
                <a:rPr lang="en-DE" sz="1200" dirty="0">
                  <a:latin typeface="Times New Roman" panose="02020603050405020304" pitchFamily="18" charset="0"/>
                  <a:cs typeface="Times New Roman" panose="02020603050405020304" pitchFamily="18" charset="0"/>
                </a:rPr>
                <a:t>Z</a:t>
              </a:r>
            </a:p>
          </p:txBody>
        </p:sp>
        <p:sp>
          <p:nvSpPr>
            <p:cNvPr id="55" name="TextBox 16">
              <a:extLst>
                <a:ext uri="{FF2B5EF4-FFF2-40B4-BE49-F238E27FC236}">
                  <a16:creationId xmlns:a16="http://schemas.microsoft.com/office/drawing/2014/main" id="{1B7B9059-B5CB-9F77-CA51-C5DEE06F8D8F}"/>
                </a:ext>
              </a:extLst>
            </p:cNvPr>
            <p:cNvSpPr txBox="1"/>
            <p:nvPr/>
          </p:nvSpPr>
          <p:spPr>
            <a:xfrm>
              <a:off x="5780778" y="3366608"/>
              <a:ext cx="746760" cy="276999"/>
            </a:xfrm>
            <a:prstGeom prst="rect">
              <a:avLst/>
            </a:prstGeom>
            <a:noFill/>
          </p:spPr>
          <p:txBody>
            <a:bodyPr wrap="square" rtlCol="0">
              <a:spAutoFit/>
            </a:bodyPr>
            <a:lstStyle/>
            <a:p>
              <a:r>
                <a:rPr lang="en-DE" sz="1200" dirty="0">
                  <a:latin typeface="Times New Roman" panose="02020603050405020304" pitchFamily="18" charset="0"/>
                  <a:cs typeface="Times New Roman" panose="02020603050405020304" pitchFamily="18" charset="0"/>
                </a:rPr>
                <a:t>X</a:t>
              </a:r>
            </a:p>
          </p:txBody>
        </p:sp>
        <p:sp>
          <p:nvSpPr>
            <p:cNvPr id="56" name="TextBox 17">
              <a:extLst>
                <a:ext uri="{FF2B5EF4-FFF2-40B4-BE49-F238E27FC236}">
                  <a16:creationId xmlns:a16="http://schemas.microsoft.com/office/drawing/2014/main" id="{D39365A4-331E-7027-645B-2E5EF26B20B5}"/>
                </a:ext>
              </a:extLst>
            </p:cNvPr>
            <p:cNvSpPr txBox="1"/>
            <p:nvPr/>
          </p:nvSpPr>
          <p:spPr>
            <a:xfrm>
              <a:off x="8063027" y="2769910"/>
              <a:ext cx="746760" cy="276999"/>
            </a:xfrm>
            <a:prstGeom prst="rect">
              <a:avLst/>
            </a:prstGeom>
            <a:noFill/>
          </p:spPr>
          <p:txBody>
            <a:bodyPr wrap="square" rtlCol="0">
              <a:spAutoFit/>
            </a:bodyPr>
            <a:lstStyle/>
            <a:p>
              <a:r>
                <a:rPr lang="en-DE" sz="1200" dirty="0">
                  <a:latin typeface="Times New Roman" panose="02020603050405020304" pitchFamily="18" charset="0"/>
                  <a:cs typeface="Times New Roman" panose="02020603050405020304" pitchFamily="18" charset="0"/>
                </a:rPr>
                <a:t>Y</a:t>
              </a:r>
            </a:p>
          </p:txBody>
        </p:sp>
      </p:grpSp>
      <p:grpSp>
        <p:nvGrpSpPr>
          <p:cNvPr id="122" name="Gruppieren 121"/>
          <p:cNvGrpSpPr/>
          <p:nvPr/>
        </p:nvGrpSpPr>
        <p:grpSpPr>
          <a:xfrm>
            <a:off x="6887536" y="1485791"/>
            <a:ext cx="817008" cy="1880817"/>
            <a:chOff x="6887536" y="1485791"/>
            <a:chExt cx="817008" cy="1880817"/>
          </a:xfrm>
        </p:grpSpPr>
        <p:grpSp>
          <p:nvGrpSpPr>
            <p:cNvPr id="121" name="Gruppieren 120"/>
            <p:cNvGrpSpPr/>
            <p:nvPr/>
          </p:nvGrpSpPr>
          <p:grpSpPr>
            <a:xfrm>
              <a:off x="6887536" y="1485791"/>
              <a:ext cx="817008" cy="1880817"/>
              <a:chOff x="6887536" y="1485791"/>
              <a:chExt cx="817008" cy="1880817"/>
            </a:xfrm>
          </p:grpSpPr>
          <p:sp>
            <p:nvSpPr>
              <p:cNvPr id="57" name="Oval 21">
                <a:extLst>
                  <a:ext uri="{FF2B5EF4-FFF2-40B4-BE49-F238E27FC236}">
                    <a16:creationId xmlns:a16="http://schemas.microsoft.com/office/drawing/2014/main" id="{724BB656-F998-BF84-AB4A-29DA7B9AFE78}"/>
                  </a:ext>
                </a:extLst>
              </p:cNvPr>
              <p:cNvSpPr/>
              <p:nvPr/>
            </p:nvSpPr>
            <p:spPr>
              <a:xfrm>
                <a:off x="6953016" y="3150257"/>
                <a:ext cx="686007" cy="216351"/>
              </a:xfrm>
              <a:prstGeom prst="ellipse">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grpSp>
            <p:nvGrpSpPr>
              <p:cNvPr id="58" name="Group 38">
                <a:extLst>
                  <a:ext uri="{FF2B5EF4-FFF2-40B4-BE49-F238E27FC236}">
                    <a16:creationId xmlns:a16="http://schemas.microsoft.com/office/drawing/2014/main" id="{485061B4-83D9-13C0-5387-FE78727B7DEC}"/>
                  </a:ext>
                </a:extLst>
              </p:cNvPr>
              <p:cNvGrpSpPr/>
              <p:nvPr/>
            </p:nvGrpSpPr>
            <p:grpSpPr>
              <a:xfrm>
                <a:off x="6975948" y="1485791"/>
                <a:ext cx="728596" cy="1183779"/>
                <a:chOff x="3024939" y="2420218"/>
                <a:chExt cx="728596" cy="1183779"/>
              </a:xfrm>
            </p:grpSpPr>
            <p:sp>
              <p:nvSpPr>
                <p:cNvPr id="59" name="Oval 27">
                  <a:extLst>
                    <a:ext uri="{FF2B5EF4-FFF2-40B4-BE49-F238E27FC236}">
                      <a16:creationId xmlns:a16="http://schemas.microsoft.com/office/drawing/2014/main" id="{9176B8D0-1F9F-F188-3549-B1C64C869D69}"/>
                    </a:ext>
                  </a:extLst>
                </p:cNvPr>
                <p:cNvSpPr/>
                <p:nvPr/>
              </p:nvSpPr>
              <p:spPr>
                <a:xfrm>
                  <a:off x="3042335" y="2955172"/>
                  <a:ext cx="711200" cy="267825"/>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0" name="Freeform: Shape 28">
                  <a:extLst>
                    <a:ext uri="{FF2B5EF4-FFF2-40B4-BE49-F238E27FC236}">
                      <a16:creationId xmlns:a16="http://schemas.microsoft.com/office/drawing/2014/main" id="{945CAE6A-3D9A-5D9F-055C-BABC7F1802CF}"/>
                    </a:ext>
                  </a:extLst>
                </p:cNvPr>
                <p:cNvSpPr/>
                <p:nvPr/>
              </p:nvSpPr>
              <p:spPr>
                <a:xfrm>
                  <a:off x="3042335" y="3083297"/>
                  <a:ext cx="698589" cy="520700"/>
                </a:xfrm>
                <a:custGeom>
                  <a:avLst/>
                  <a:gdLst>
                    <a:gd name="connsiteX0" fmla="*/ 0 w 711332"/>
                    <a:gd name="connsiteY0" fmla="*/ 0 h 520700"/>
                    <a:gd name="connsiteX1" fmla="*/ 63500 w 711332"/>
                    <a:gd name="connsiteY1" fmla="*/ 393700 h 520700"/>
                    <a:gd name="connsiteX2" fmla="*/ 127000 w 711332"/>
                    <a:gd name="connsiteY2" fmla="*/ 482600 h 520700"/>
                    <a:gd name="connsiteX3" fmla="*/ 165100 w 711332"/>
                    <a:gd name="connsiteY3" fmla="*/ 495300 h 520700"/>
                    <a:gd name="connsiteX4" fmla="*/ 247650 w 711332"/>
                    <a:gd name="connsiteY4" fmla="*/ 520700 h 520700"/>
                    <a:gd name="connsiteX5" fmla="*/ 457200 w 711332"/>
                    <a:gd name="connsiteY5" fmla="*/ 476250 h 520700"/>
                    <a:gd name="connsiteX6" fmla="*/ 482600 w 711332"/>
                    <a:gd name="connsiteY6" fmla="*/ 450850 h 520700"/>
                    <a:gd name="connsiteX7" fmla="*/ 488950 w 711332"/>
                    <a:gd name="connsiteY7" fmla="*/ 431800 h 520700"/>
                    <a:gd name="connsiteX8" fmla="*/ 527050 w 711332"/>
                    <a:gd name="connsiteY8" fmla="*/ 400050 h 520700"/>
                    <a:gd name="connsiteX9" fmla="*/ 546100 w 711332"/>
                    <a:gd name="connsiteY9" fmla="*/ 381000 h 520700"/>
                    <a:gd name="connsiteX10" fmla="*/ 603250 w 711332"/>
                    <a:gd name="connsiteY10" fmla="*/ 311150 h 520700"/>
                    <a:gd name="connsiteX11" fmla="*/ 654050 w 711332"/>
                    <a:gd name="connsiteY11" fmla="*/ 247650 h 520700"/>
                    <a:gd name="connsiteX12" fmla="*/ 660400 w 711332"/>
                    <a:gd name="connsiteY12" fmla="*/ 222250 h 520700"/>
                    <a:gd name="connsiteX13" fmla="*/ 666750 w 711332"/>
                    <a:gd name="connsiteY13" fmla="*/ 165100 h 520700"/>
                    <a:gd name="connsiteX14" fmla="*/ 685800 w 711332"/>
                    <a:gd name="connsiteY14" fmla="*/ 127000 h 520700"/>
                    <a:gd name="connsiteX15" fmla="*/ 698500 w 711332"/>
                    <a:gd name="connsiteY15" fmla="*/ 63500 h 520700"/>
                    <a:gd name="connsiteX16" fmla="*/ 711200 w 711332"/>
                    <a:gd name="connsiteY16" fmla="*/ 31750 h 520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11332" h="520700">
                      <a:moveTo>
                        <a:pt x="0" y="0"/>
                      </a:moveTo>
                      <a:cubicBezTo>
                        <a:pt x="10150" y="96428"/>
                        <a:pt x="19207" y="290349"/>
                        <a:pt x="63500" y="393700"/>
                      </a:cubicBezTo>
                      <a:cubicBezTo>
                        <a:pt x="82748" y="438613"/>
                        <a:pt x="81623" y="451185"/>
                        <a:pt x="127000" y="482600"/>
                      </a:cubicBezTo>
                      <a:cubicBezTo>
                        <a:pt x="138007" y="490220"/>
                        <a:pt x="152519" y="490725"/>
                        <a:pt x="165100" y="495300"/>
                      </a:cubicBezTo>
                      <a:cubicBezTo>
                        <a:pt x="228402" y="518319"/>
                        <a:pt x="162293" y="499361"/>
                        <a:pt x="247650" y="520700"/>
                      </a:cubicBezTo>
                      <a:cubicBezTo>
                        <a:pt x="392935" y="509524"/>
                        <a:pt x="380361" y="539118"/>
                        <a:pt x="457200" y="476250"/>
                      </a:cubicBezTo>
                      <a:cubicBezTo>
                        <a:pt x="466467" y="468668"/>
                        <a:pt x="474133" y="459317"/>
                        <a:pt x="482600" y="450850"/>
                      </a:cubicBezTo>
                      <a:cubicBezTo>
                        <a:pt x="484717" y="444500"/>
                        <a:pt x="484542" y="436837"/>
                        <a:pt x="488950" y="431800"/>
                      </a:cubicBezTo>
                      <a:cubicBezTo>
                        <a:pt x="499836" y="419359"/>
                        <a:pt x="514694" y="411033"/>
                        <a:pt x="527050" y="400050"/>
                      </a:cubicBezTo>
                      <a:cubicBezTo>
                        <a:pt x="533762" y="394084"/>
                        <a:pt x="540256" y="387818"/>
                        <a:pt x="546100" y="381000"/>
                      </a:cubicBezTo>
                      <a:cubicBezTo>
                        <a:pt x="565678" y="358159"/>
                        <a:pt x="584126" y="334372"/>
                        <a:pt x="603250" y="311150"/>
                      </a:cubicBezTo>
                      <a:cubicBezTo>
                        <a:pt x="646398" y="258756"/>
                        <a:pt x="622121" y="290221"/>
                        <a:pt x="654050" y="247650"/>
                      </a:cubicBezTo>
                      <a:cubicBezTo>
                        <a:pt x="656167" y="239183"/>
                        <a:pt x="659073" y="230876"/>
                        <a:pt x="660400" y="222250"/>
                      </a:cubicBezTo>
                      <a:cubicBezTo>
                        <a:pt x="663315" y="203306"/>
                        <a:pt x="661811" y="183620"/>
                        <a:pt x="666750" y="165100"/>
                      </a:cubicBezTo>
                      <a:cubicBezTo>
                        <a:pt x="670409" y="151380"/>
                        <a:pt x="680527" y="140183"/>
                        <a:pt x="685800" y="127000"/>
                      </a:cubicBezTo>
                      <a:cubicBezTo>
                        <a:pt x="698515" y="95212"/>
                        <a:pt x="685932" y="101205"/>
                        <a:pt x="698500" y="63500"/>
                      </a:cubicBezTo>
                      <a:cubicBezTo>
                        <a:pt x="713548" y="18355"/>
                        <a:pt x="711200" y="64603"/>
                        <a:pt x="711200" y="31750"/>
                      </a:cubicBez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1" name="Freeform: Shape 33">
                  <a:extLst>
                    <a:ext uri="{FF2B5EF4-FFF2-40B4-BE49-F238E27FC236}">
                      <a16:creationId xmlns:a16="http://schemas.microsoft.com/office/drawing/2014/main" id="{AFF95315-1515-A440-653C-39CAE2407FF4}"/>
                    </a:ext>
                  </a:extLst>
                </p:cNvPr>
                <p:cNvSpPr/>
                <p:nvPr/>
              </p:nvSpPr>
              <p:spPr>
                <a:xfrm>
                  <a:off x="3024939" y="2420218"/>
                  <a:ext cx="728596" cy="668866"/>
                </a:xfrm>
                <a:custGeom>
                  <a:avLst/>
                  <a:gdLst>
                    <a:gd name="connsiteX0" fmla="*/ 21167 w 745992"/>
                    <a:gd name="connsiteY0" fmla="*/ 664633 h 668866"/>
                    <a:gd name="connsiteX1" fmla="*/ 8467 w 745992"/>
                    <a:gd name="connsiteY1" fmla="*/ 579966 h 668866"/>
                    <a:gd name="connsiteX2" fmla="*/ 0 w 745992"/>
                    <a:gd name="connsiteY2" fmla="*/ 529166 h 668866"/>
                    <a:gd name="connsiteX3" fmla="*/ 21167 w 745992"/>
                    <a:gd name="connsiteY3" fmla="*/ 275166 h 668866"/>
                    <a:gd name="connsiteX4" fmla="*/ 59267 w 745992"/>
                    <a:gd name="connsiteY4" fmla="*/ 190500 h 668866"/>
                    <a:gd name="connsiteX5" fmla="*/ 135467 w 745992"/>
                    <a:gd name="connsiteY5" fmla="*/ 105833 h 668866"/>
                    <a:gd name="connsiteX6" fmla="*/ 279400 w 745992"/>
                    <a:gd name="connsiteY6" fmla="*/ 0 h 668866"/>
                    <a:gd name="connsiteX7" fmla="*/ 309034 w 745992"/>
                    <a:gd name="connsiteY7" fmla="*/ 8466 h 668866"/>
                    <a:gd name="connsiteX8" fmla="*/ 389467 w 745992"/>
                    <a:gd name="connsiteY8" fmla="*/ 101600 h 668866"/>
                    <a:gd name="connsiteX9" fmla="*/ 397934 w 745992"/>
                    <a:gd name="connsiteY9" fmla="*/ 135466 h 668866"/>
                    <a:gd name="connsiteX10" fmla="*/ 406400 w 745992"/>
                    <a:gd name="connsiteY10" fmla="*/ 156633 h 668866"/>
                    <a:gd name="connsiteX11" fmla="*/ 419100 w 745992"/>
                    <a:gd name="connsiteY11" fmla="*/ 237066 h 668866"/>
                    <a:gd name="connsiteX12" fmla="*/ 431800 w 745992"/>
                    <a:gd name="connsiteY12" fmla="*/ 262466 h 668866"/>
                    <a:gd name="connsiteX13" fmla="*/ 436034 w 745992"/>
                    <a:gd name="connsiteY13" fmla="*/ 279400 h 668866"/>
                    <a:gd name="connsiteX14" fmla="*/ 465667 w 745992"/>
                    <a:gd name="connsiteY14" fmla="*/ 292100 h 668866"/>
                    <a:gd name="connsiteX15" fmla="*/ 503767 w 745992"/>
                    <a:gd name="connsiteY15" fmla="*/ 300566 h 668866"/>
                    <a:gd name="connsiteX16" fmla="*/ 550334 w 745992"/>
                    <a:gd name="connsiteY16" fmla="*/ 304800 h 668866"/>
                    <a:gd name="connsiteX17" fmla="*/ 584200 w 745992"/>
                    <a:gd name="connsiteY17" fmla="*/ 313266 h 668866"/>
                    <a:gd name="connsiteX18" fmla="*/ 618067 w 745992"/>
                    <a:gd name="connsiteY18" fmla="*/ 338666 h 668866"/>
                    <a:gd name="connsiteX19" fmla="*/ 643467 w 745992"/>
                    <a:gd name="connsiteY19" fmla="*/ 355600 h 668866"/>
                    <a:gd name="connsiteX20" fmla="*/ 698500 w 745992"/>
                    <a:gd name="connsiteY20" fmla="*/ 457200 h 668866"/>
                    <a:gd name="connsiteX21" fmla="*/ 719667 w 745992"/>
                    <a:gd name="connsiteY21" fmla="*/ 499533 h 668866"/>
                    <a:gd name="connsiteX22" fmla="*/ 723900 w 745992"/>
                    <a:gd name="connsiteY22" fmla="*/ 537633 h 668866"/>
                    <a:gd name="connsiteX23" fmla="*/ 740834 w 745992"/>
                    <a:gd name="connsiteY23" fmla="*/ 588433 h 668866"/>
                    <a:gd name="connsiteX24" fmla="*/ 745067 w 745992"/>
                    <a:gd name="connsiteY24" fmla="*/ 668866 h 668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45992" h="668866">
                      <a:moveTo>
                        <a:pt x="21167" y="664633"/>
                      </a:moveTo>
                      <a:cubicBezTo>
                        <a:pt x="9484" y="594527"/>
                        <a:pt x="27843" y="705903"/>
                        <a:pt x="8467" y="579966"/>
                      </a:cubicBezTo>
                      <a:cubicBezTo>
                        <a:pt x="5857" y="562999"/>
                        <a:pt x="2822" y="546099"/>
                        <a:pt x="0" y="529166"/>
                      </a:cubicBezTo>
                      <a:cubicBezTo>
                        <a:pt x="7056" y="444499"/>
                        <a:pt x="11382" y="359561"/>
                        <a:pt x="21167" y="275166"/>
                      </a:cubicBezTo>
                      <a:cubicBezTo>
                        <a:pt x="23931" y="251325"/>
                        <a:pt x="47964" y="207831"/>
                        <a:pt x="59267" y="190500"/>
                      </a:cubicBezTo>
                      <a:cubicBezTo>
                        <a:pt x="86249" y="149128"/>
                        <a:pt x="98657" y="135281"/>
                        <a:pt x="135467" y="105833"/>
                      </a:cubicBezTo>
                      <a:cubicBezTo>
                        <a:pt x="234878" y="26304"/>
                        <a:pt x="212381" y="41886"/>
                        <a:pt x="279400" y="0"/>
                      </a:cubicBezTo>
                      <a:cubicBezTo>
                        <a:pt x="289278" y="2822"/>
                        <a:pt x="301259" y="1751"/>
                        <a:pt x="309034" y="8466"/>
                      </a:cubicBezTo>
                      <a:cubicBezTo>
                        <a:pt x="330018" y="26588"/>
                        <a:pt x="366245" y="72572"/>
                        <a:pt x="389467" y="101600"/>
                      </a:cubicBezTo>
                      <a:cubicBezTo>
                        <a:pt x="392289" y="112889"/>
                        <a:pt x="394512" y="124344"/>
                        <a:pt x="397934" y="135466"/>
                      </a:cubicBezTo>
                      <a:cubicBezTo>
                        <a:pt x="400169" y="142729"/>
                        <a:pt x="404850" y="149194"/>
                        <a:pt x="406400" y="156633"/>
                      </a:cubicBezTo>
                      <a:cubicBezTo>
                        <a:pt x="411936" y="183206"/>
                        <a:pt x="406961" y="212788"/>
                        <a:pt x="419100" y="237066"/>
                      </a:cubicBezTo>
                      <a:cubicBezTo>
                        <a:pt x="423333" y="245533"/>
                        <a:pt x="428284" y="253677"/>
                        <a:pt x="431800" y="262466"/>
                      </a:cubicBezTo>
                      <a:cubicBezTo>
                        <a:pt x="433961" y="267868"/>
                        <a:pt x="431655" y="275569"/>
                        <a:pt x="436034" y="279400"/>
                      </a:cubicBezTo>
                      <a:cubicBezTo>
                        <a:pt x="444122" y="286477"/>
                        <a:pt x="455689" y="288109"/>
                        <a:pt x="465667" y="292100"/>
                      </a:cubicBezTo>
                      <a:cubicBezTo>
                        <a:pt x="478898" y="297392"/>
                        <a:pt x="488607" y="298782"/>
                        <a:pt x="503767" y="300566"/>
                      </a:cubicBezTo>
                      <a:cubicBezTo>
                        <a:pt x="519247" y="302387"/>
                        <a:pt x="534812" y="303389"/>
                        <a:pt x="550334" y="304800"/>
                      </a:cubicBezTo>
                      <a:cubicBezTo>
                        <a:pt x="561623" y="307622"/>
                        <a:pt x="573792" y="308062"/>
                        <a:pt x="584200" y="313266"/>
                      </a:cubicBezTo>
                      <a:cubicBezTo>
                        <a:pt x="596821" y="319577"/>
                        <a:pt x="606584" y="330464"/>
                        <a:pt x="618067" y="338666"/>
                      </a:cubicBezTo>
                      <a:cubicBezTo>
                        <a:pt x="626347" y="344581"/>
                        <a:pt x="635000" y="349955"/>
                        <a:pt x="643467" y="355600"/>
                      </a:cubicBezTo>
                      <a:cubicBezTo>
                        <a:pt x="715203" y="454235"/>
                        <a:pt x="643503" y="347209"/>
                        <a:pt x="698500" y="457200"/>
                      </a:cubicBezTo>
                      <a:lnTo>
                        <a:pt x="719667" y="499533"/>
                      </a:lnTo>
                      <a:cubicBezTo>
                        <a:pt x="721078" y="512233"/>
                        <a:pt x="721545" y="525074"/>
                        <a:pt x="723900" y="537633"/>
                      </a:cubicBezTo>
                      <a:cubicBezTo>
                        <a:pt x="727625" y="557498"/>
                        <a:pt x="733604" y="570358"/>
                        <a:pt x="740834" y="588433"/>
                      </a:cubicBezTo>
                      <a:cubicBezTo>
                        <a:pt x="748941" y="628972"/>
                        <a:pt x="745067" y="602405"/>
                        <a:pt x="745067" y="668866"/>
                      </a:cubicBez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2" name="Freeform: Shape 41">
                <a:extLst>
                  <a:ext uri="{FF2B5EF4-FFF2-40B4-BE49-F238E27FC236}">
                    <a16:creationId xmlns:a16="http://schemas.microsoft.com/office/drawing/2014/main" id="{54484305-3556-8FE0-5D84-5B3410A400E0}"/>
                  </a:ext>
                </a:extLst>
              </p:cNvPr>
              <p:cNvSpPr/>
              <p:nvPr/>
            </p:nvSpPr>
            <p:spPr>
              <a:xfrm>
                <a:off x="6887536" y="2530416"/>
                <a:ext cx="158750" cy="48684"/>
              </a:xfrm>
              <a:custGeom>
                <a:avLst/>
                <a:gdLst>
                  <a:gd name="connsiteX0" fmla="*/ 158750 w 158750"/>
                  <a:gd name="connsiteY0" fmla="*/ 0 h 48684"/>
                  <a:gd name="connsiteX1" fmla="*/ 107950 w 158750"/>
                  <a:gd name="connsiteY1" fmla="*/ 19050 h 48684"/>
                  <a:gd name="connsiteX2" fmla="*/ 57150 w 158750"/>
                  <a:gd name="connsiteY2" fmla="*/ 35984 h 48684"/>
                  <a:gd name="connsiteX3" fmla="*/ 35983 w 158750"/>
                  <a:gd name="connsiteY3" fmla="*/ 40217 h 48684"/>
                  <a:gd name="connsiteX4" fmla="*/ 27516 w 158750"/>
                  <a:gd name="connsiteY4" fmla="*/ 42334 h 48684"/>
                  <a:gd name="connsiteX5" fmla="*/ 21166 w 158750"/>
                  <a:gd name="connsiteY5" fmla="*/ 46567 h 48684"/>
                  <a:gd name="connsiteX6" fmla="*/ 0 w 158750"/>
                  <a:gd name="connsiteY6" fmla="*/ 48684 h 4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750" h="48684">
                    <a:moveTo>
                      <a:pt x="158750" y="0"/>
                    </a:moveTo>
                    <a:cubicBezTo>
                      <a:pt x="136935" y="17452"/>
                      <a:pt x="153784" y="6318"/>
                      <a:pt x="107950" y="19050"/>
                    </a:cubicBezTo>
                    <a:cubicBezTo>
                      <a:pt x="28304" y="41174"/>
                      <a:pt x="100006" y="20401"/>
                      <a:pt x="57150" y="35984"/>
                    </a:cubicBezTo>
                    <a:cubicBezTo>
                      <a:pt x="51148" y="38166"/>
                      <a:pt x="41774" y="39059"/>
                      <a:pt x="35983" y="40217"/>
                    </a:cubicBezTo>
                    <a:cubicBezTo>
                      <a:pt x="33130" y="40788"/>
                      <a:pt x="30338" y="41628"/>
                      <a:pt x="27516" y="42334"/>
                    </a:cubicBezTo>
                    <a:cubicBezTo>
                      <a:pt x="25399" y="43745"/>
                      <a:pt x="23645" y="45995"/>
                      <a:pt x="21166" y="46567"/>
                    </a:cubicBezTo>
                    <a:cubicBezTo>
                      <a:pt x="14257" y="48161"/>
                      <a:pt x="0" y="48684"/>
                      <a:pt x="0" y="48684"/>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3" name="Freeform: Shape 42">
                <a:extLst>
                  <a:ext uri="{FF2B5EF4-FFF2-40B4-BE49-F238E27FC236}">
                    <a16:creationId xmlns:a16="http://schemas.microsoft.com/office/drawing/2014/main" id="{0AD2CD3A-E1FD-7692-D5A4-F807A39F81AB}"/>
                  </a:ext>
                </a:extLst>
              </p:cNvPr>
              <p:cNvSpPr/>
              <p:nvPr/>
            </p:nvSpPr>
            <p:spPr>
              <a:xfrm rot="20321341">
                <a:off x="6935136" y="2604661"/>
                <a:ext cx="158750" cy="48684"/>
              </a:xfrm>
              <a:custGeom>
                <a:avLst/>
                <a:gdLst>
                  <a:gd name="connsiteX0" fmla="*/ 158750 w 158750"/>
                  <a:gd name="connsiteY0" fmla="*/ 0 h 48684"/>
                  <a:gd name="connsiteX1" fmla="*/ 107950 w 158750"/>
                  <a:gd name="connsiteY1" fmla="*/ 19050 h 48684"/>
                  <a:gd name="connsiteX2" fmla="*/ 57150 w 158750"/>
                  <a:gd name="connsiteY2" fmla="*/ 35984 h 48684"/>
                  <a:gd name="connsiteX3" fmla="*/ 35983 w 158750"/>
                  <a:gd name="connsiteY3" fmla="*/ 40217 h 48684"/>
                  <a:gd name="connsiteX4" fmla="*/ 27516 w 158750"/>
                  <a:gd name="connsiteY4" fmla="*/ 42334 h 48684"/>
                  <a:gd name="connsiteX5" fmla="*/ 21166 w 158750"/>
                  <a:gd name="connsiteY5" fmla="*/ 46567 h 48684"/>
                  <a:gd name="connsiteX6" fmla="*/ 0 w 158750"/>
                  <a:gd name="connsiteY6" fmla="*/ 48684 h 4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750" h="48684">
                    <a:moveTo>
                      <a:pt x="158750" y="0"/>
                    </a:moveTo>
                    <a:cubicBezTo>
                      <a:pt x="136935" y="17452"/>
                      <a:pt x="153784" y="6318"/>
                      <a:pt x="107950" y="19050"/>
                    </a:cubicBezTo>
                    <a:cubicBezTo>
                      <a:pt x="28304" y="41174"/>
                      <a:pt x="100006" y="20401"/>
                      <a:pt x="57150" y="35984"/>
                    </a:cubicBezTo>
                    <a:cubicBezTo>
                      <a:pt x="51148" y="38166"/>
                      <a:pt x="41774" y="39059"/>
                      <a:pt x="35983" y="40217"/>
                    </a:cubicBezTo>
                    <a:cubicBezTo>
                      <a:pt x="33130" y="40788"/>
                      <a:pt x="30338" y="41628"/>
                      <a:pt x="27516" y="42334"/>
                    </a:cubicBezTo>
                    <a:cubicBezTo>
                      <a:pt x="25399" y="43745"/>
                      <a:pt x="23645" y="45995"/>
                      <a:pt x="21166" y="46567"/>
                    </a:cubicBezTo>
                    <a:cubicBezTo>
                      <a:pt x="14257" y="48161"/>
                      <a:pt x="0" y="48684"/>
                      <a:pt x="0" y="48684"/>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64" name="Freeform: Shape 43">
                <a:extLst>
                  <a:ext uri="{FF2B5EF4-FFF2-40B4-BE49-F238E27FC236}">
                    <a16:creationId xmlns:a16="http://schemas.microsoft.com/office/drawing/2014/main" id="{89C47517-5B8D-A446-8FDB-0D299BDB50D6}"/>
                  </a:ext>
                </a:extLst>
              </p:cNvPr>
              <p:cNvSpPr/>
              <p:nvPr/>
            </p:nvSpPr>
            <p:spPr>
              <a:xfrm rot="18946541">
                <a:off x="7014230" y="2671885"/>
                <a:ext cx="141874" cy="45719"/>
              </a:xfrm>
              <a:custGeom>
                <a:avLst/>
                <a:gdLst>
                  <a:gd name="connsiteX0" fmla="*/ 158750 w 158750"/>
                  <a:gd name="connsiteY0" fmla="*/ 0 h 48684"/>
                  <a:gd name="connsiteX1" fmla="*/ 107950 w 158750"/>
                  <a:gd name="connsiteY1" fmla="*/ 19050 h 48684"/>
                  <a:gd name="connsiteX2" fmla="*/ 57150 w 158750"/>
                  <a:gd name="connsiteY2" fmla="*/ 35984 h 48684"/>
                  <a:gd name="connsiteX3" fmla="*/ 35983 w 158750"/>
                  <a:gd name="connsiteY3" fmla="*/ 40217 h 48684"/>
                  <a:gd name="connsiteX4" fmla="*/ 27516 w 158750"/>
                  <a:gd name="connsiteY4" fmla="*/ 42334 h 48684"/>
                  <a:gd name="connsiteX5" fmla="*/ 21166 w 158750"/>
                  <a:gd name="connsiteY5" fmla="*/ 46567 h 48684"/>
                  <a:gd name="connsiteX6" fmla="*/ 0 w 158750"/>
                  <a:gd name="connsiteY6" fmla="*/ 48684 h 4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750" h="48684">
                    <a:moveTo>
                      <a:pt x="158750" y="0"/>
                    </a:moveTo>
                    <a:cubicBezTo>
                      <a:pt x="136935" y="17452"/>
                      <a:pt x="153784" y="6318"/>
                      <a:pt x="107950" y="19050"/>
                    </a:cubicBezTo>
                    <a:cubicBezTo>
                      <a:pt x="28304" y="41174"/>
                      <a:pt x="100006" y="20401"/>
                      <a:pt x="57150" y="35984"/>
                    </a:cubicBezTo>
                    <a:cubicBezTo>
                      <a:pt x="51148" y="38166"/>
                      <a:pt x="41774" y="39059"/>
                      <a:pt x="35983" y="40217"/>
                    </a:cubicBezTo>
                    <a:cubicBezTo>
                      <a:pt x="33130" y="40788"/>
                      <a:pt x="30338" y="41628"/>
                      <a:pt x="27516" y="42334"/>
                    </a:cubicBezTo>
                    <a:cubicBezTo>
                      <a:pt x="25399" y="43745"/>
                      <a:pt x="23645" y="45995"/>
                      <a:pt x="21166" y="46567"/>
                    </a:cubicBezTo>
                    <a:cubicBezTo>
                      <a:pt x="14257" y="48161"/>
                      <a:pt x="0" y="48684"/>
                      <a:pt x="0" y="48684"/>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65" name="Freeform: Shape 44">
                <a:extLst>
                  <a:ext uri="{FF2B5EF4-FFF2-40B4-BE49-F238E27FC236}">
                    <a16:creationId xmlns:a16="http://schemas.microsoft.com/office/drawing/2014/main" id="{80F2746C-1C3E-C927-08B4-6F453B5C86E7}"/>
                  </a:ext>
                </a:extLst>
              </p:cNvPr>
              <p:cNvSpPr/>
              <p:nvPr/>
            </p:nvSpPr>
            <p:spPr>
              <a:xfrm rot="17217376">
                <a:off x="7102104" y="2705411"/>
                <a:ext cx="134083" cy="45719"/>
              </a:xfrm>
              <a:custGeom>
                <a:avLst/>
                <a:gdLst>
                  <a:gd name="connsiteX0" fmla="*/ 158750 w 158750"/>
                  <a:gd name="connsiteY0" fmla="*/ 0 h 48684"/>
                  <a:gd name="connsiteX1" fmla="*/ 107950 w 158750"/>
                  <a:gd name="connsiteY1" fmla="*/ 19050 h 48684"/>
                  <a:gd name="connsiteX2" fmla="*/ 57150 w 158750"/>
                  <a:gd name="connsiteY2" fmla="*/ 35984 h 48684"/>
                  <a:gd name="connsiteX3" fmla="*/ 35983 w 158750"/>
                  <a:gd name="connsiteY3" fmla="*/ 40217 h 48684"/>
                  <a:gd name="connsiteX4" fmla="*/ 27516 w 158750"/>
                  <a:gd name="connsiteY4" fmla="*/ 42334 h 48684"/>
                  <a:gd name="connsiteX5" fmla="*/ 21166 w 158750"/>
                  <a:gd name="connsiteY5" fmla="*/ 46567 h 48684"/>
                  <a:gd name="connsiteX6" fmla="*/ 0 w 158750"/>
                  <a:gd name="connsiteY6" fmla="*/ 48684 h 486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750" h="48684">
                    <a:moveTo>
                      <a:pt x="158750" y="0"/>
                    </a:moveTo>
                    <a:cubicBezTo>
                      <a:pt x="136935" y="17452"/>
                      <a:pt x="153784" y="6318"/>
                      <a:pt x="107950" y="19050"/>
                    </a:cubicBezTo>
                    <a:cubicBezTo>
                      <a:pt x="28304" y="41174"/>
                      <a:pt x="100006" y="20401"/>
                      <a:pt x="57150" y="35984"/>
                    </a:cubicBezTo>
                    <a:cubicBezTo>
                      <a:pt x="51148" y="38166"/>
                      <a:pt x="41774" y="39059"/>
                      <a:pt x="35983" y="40217"/>
                    </a:cubicBezTo>
                    <a:cubicBezTo>
                      <a:pt x="33130" y="40788"/>
                      <a:pt x="30338" y="41628"/>
                      <a:pt x="27516" y="42334"/>
                    </a:cubicBezTo>
                    <a:cubicBezTo>
                      <a:pt x="25399" y="43745"/>
                      <a:pt x="23645" y="45995"/>
                      <a:pt x="21166" y="46567"/>
                    </a:cubicBezTo>
                    <a:cubicBezTo>
                      <a:pt x="14257" y="48161"/>
                      <a:pt x="0" y="48684"/>
                      <a:pt x="0" y="48684"/>
                    </a:cubicBezTo>
                  </a:path>
                </a:pathLst>
              </a:custGeom>
              <a:no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grpSp>
        <p:sp>
          <p:nvSpPr>
            <p:cNvPr id="66" name="TextBox 45">
              <a:extLst>
                <a:ext uri="{FF2B5EF4-FFF2-40B4-BE49-F238E27FC236}">
                  <a16:creationId xmlns:a16="http://schemas.microsoft.com/office/drawing/2014/main" id="{A6DED5C7-95CB-B13A-E89E-963E900AD4C5}"/>
                </a:ext>
              </a:extLst>
            </p:cNvPr>
            <p:cNvSpPr txBox="1"/>
            <p:nvPr/>
          </p:nvSpPr>
          <p:spPr>
            <a:xfrm>
              <a:off x="7169145" y="2310401"/>
              <a:ext cx="257610" cy="276999"/>
            </a:xfrm>
            <a:prstGeom prst="rect">
              <a:avLst/>
            </a:prstGeom>
            <a:noFill/>
          </p:spPr>
          <p:txBody>
            <a:bodyPr wrap="square" rtlCol="0">
              <a:spAutoFit/>
            </a:bodyPr>
            <a:lstStyle/>
            <a:p>
              <a:r>
                <a:rPr lang="en-DE" sz="1200" dirty="0">
                  <a:solidFill>
                    <a:schemeClr val="tx1">
                      <a:lumMod val="50000"/>
                      <a:lumOff val="50000"/>
                    </a:schemeClr>
                  </a:solidFill>
                  <a:latin typeface="Times New Roman" panose="02020603050405020304" pitchFamily="18" charset="0"/>
                  <a:cs typeface="Times New Roman" panose="02020603050405020304" pitchFamily="18" charset="0"/>
                  <a:sym typeface="Symbol" panose="05050102010706020507" pitchFamily="18" charset="2"/>
                </a:rPr>
                <a:t></a:t>
              </a:r>
              <a:endParaRPr lang="en-DE"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grpSp>
      <p:grpSp>
        <p:nvGrpSpPr>
          <p:cNvPr id="123" name="Gruppieren 122"/>
          <p:cNvGrpSpPr/>
          <p:nvPr/>
        </p:nvGrpSpPr>
        <p:grpSpPr>
          <a:xfrm>
            <a:off x="6847578" y="1049485"/>
            <a:ext cx="4035584" cy="1908000"/>
            <a:chOff x="6847578" y="1049485"/>
            <a:chExt cx="4035584" cy="1908000"/>
          </a:xfrm>
        </p:grpSpPr>
        <p:cxnSp>
          <p:nvCxnSpPr>
            <p:cNvPr id="73" name="Straight Connector 62">
              <a:extLst>
                <a:ext uri="{FF2B5EF4-FFF2-40B4-BE49-F238E27FC236}">
                  <a16:creationId xmlns:a16="http://schemas.microsoft.com/office/drawing/2014/main" id="{810EDD6B-3B5A-5726-3C15-3EB58A2FBFB9}"/>
                </a:ext>
              </a:extLst>
            </p:cNvPr>
            <p:cNvCxnSpPr>
              <a:cxnSpLocks/>
              <a:stCxn id="71" idx="4"/>
            </p:cNvCxnSpPr>
            <p:nvPr/>
          </p:nvCxnSpPr>
          <p:spPr>
            <a:xfrm>
              <a:off x="7279578" y="2600544"/>
              <a:ext cx="2458642" cy="335833"/>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67" name="Oval 46">
              <a:extLst>
                <a:ext uri="{FF2B5EF4-FFF2-40B4-BE49-F238E27FC236}">
                  <a16:creationId xmlns:a16="http://schemas.microsoft.com/office/drawing/2014/main" id="{A1940C0B-B462-27C7-9028-CF21E063545E}"/>
                </a:ext>
              </a:extLst>
            </p:cNvPr>
            <p:cNvSpPr/>
            <p:nvPr/>
          </p:nvSpPr>
          <p:spPr>
            <a:xfrm>
              <a:off x="8975162" y="1049485"/>
              <a:ext cx="1908000" cy="1908000"/>
            </a:xfrm>
            <a:prstGeom prst="ellipse">
              <a:avLst/>
            </a:prstGeom>
            <a:no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1" name="Oval 58">
              <a:extLst>
                <a:ext uri="{FF2B5EF4-FFF2-40B4-BE49-F238E27FC236}">
                  <a16:creationId xmlns:a16="http://schemas.microsoft.com/office/drawing/2014/main" id="{D4C734C2-27D5-20A4-B6F4-DE4BB9B8BE24}"/>
                </a:ext>
              </a:extLst>
            </p:cNvPr>
            <p:cNvSpPr/>
            <p:nvPr/>
          </p:nvSpPr>
          <p:spPr>
            <a:xfrm>
              <a:off x="6847578" y="1736544"/>
              <a:ext cx="864000" cy="864000"/>
            </a:xfrm>
            <a:prstGeom prst="ellipse">
              <a:avLst/>
            </a:prstGeom>
            <a:noFill/>
            <a:ln w="63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2" name="Straight Connector 60">
              <a:extLst>
                <a:ext uri="{FF2B5EF4-FFF2-40B4-BE49-F238E27FC236}">
                  <a16:creationId xmlns:a16="http://schemas.microsoft.com/office/drawing/2014/main" id="{88615B78-3158-50FE-0AA3-9DF811ECC32E}"/>
                </a:ext>
              </a:extLst>
            </p:cNvPr>
            <p:cNvCxnSpPr>
              <a:cxnSpLocks/>
            </p:cNvCxnSpPr>
            <p:nvPr/>
          </p:nvCxnSpPr>
          <p:spPr>
            <a:xfrm flipV="1">
              <a:off x="7151946" y="1104976"/>
              <a:ext cx="2472609" cy="654207"/>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124" name="Gruppieren 123"/>
          <p:cNvGrpSpPr/>
          <p:nvPr/>
        </p:nvGrpSpPr>
        <p:grpSpPr>
          <a:xfrm>
            <a:off x="9231701" y="1224428"/>
            <a:ext cx="1644047" cy="1501791"/>
            <a:chOff x="9231701" y="1224428"/>
            <a:chExt cx="1644047" cy="1501791"/>
          </a:xfrm>
        </p:grpSpPr>
        <p:sp>
          <p:nvSpPr>
            <p:cNvPr id="68" name="Oval 47">
              <a:extLst>
                <a:ext uri="{FF2B5EF4-FFF2-40B4-BE49-F238E27FC236}">
                  <a16:creationId xmlns:a16="http://schemas.microsoft.com/office/drawing/2014/main" id="{B2864D80-2805-C783-5A61-B1D1CCC67B15}"/>
                </a:ext>
              </a:extLst>
            </p:cNvPr>
            <p:cNvSpPr/>
            <p:nvPr/>
          </p:nvSpPr>
          <p:spPr>
            <a:xfrm>
              <a:off x="9244401" y="1668080"/>
              <a:ext cx="1603199" cy="680260"/>
            </a:xfrm>
            <a:prstGeom prst="ellipse">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p>
          </p:txBody>
        </p:sp>
        <p:sp>
          <p:nvSpPr>
            <p:cNvPr id="69" name="Freeform: Shape 54">
              <a:extLst>
                <a:ext uri="{FF2B5EF4-FFF2-40B4-BE49-F238E27FC236}">
                  <a16:creationId xmlns:a16="http://schemas.microsoft.com/office/drawing/2014/main" id="{780E699D-DC6C-BAC2-394D-7F67A0634963}"/>
                </a:ext>
              </a:extLst>
            </p:cNvPr>
            <p:cNvSpPr/>
            <p:nvPr/>
          </p:nvSpPr>
          <p:spPr>
            <a:xfrm>
              <a:off x="9231701" y="2003485"/>
              <a:ext cx="90594" cy="722734"/>
            </a:xfrm>
            <a:custGeom>
              <a:avLst/>
              <a:gdLst>
                <a:gd name="connsiteX0" fmla="*/ 15280 w 127040"/>
                <a:gd name="connsiteY0" fmla="*/ 0 h 563880"/>
                <a:gd name="connsiteX1" fmla="*/ 10200 w 127040"/>
                <a:gd name="connsiteY1" fmla="*/ 314960 h 563880"/>
                <a:gd name="connsiteX2" fmla="*/ 15280 w 127040"/>
                <a:gd name="connsiteY2" fmla="*/ 370840 h 563880"/>
                <a:gd name="connsiteX3" fmla="*/ 40680 w 127040"/>
                <a:gd name="connsiteY3" fmla="*/ 401320 h 563880"/>
                <a:gd name="connsiteX4" fmla="*/ 76240 w 127040"/>
                <a:gd name="connsiteY4" fmla="*/ 477520 h 563880"/>
                <a:gd name="connsiteX5" fmla="*/ 106720 w 127040"/>
                <a:gd name="connsiteY5" fmla="*/ 553720 h 563880"/>
                <a:gd name="connsiteX6" fmla="*/ 127040 w 127040"/>
                <a:gd name="connsiteY6" fmla="*/ 563880 h 5638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7040" h="563880">
                  <a:moveTo>
                    <a:pt x="15280" y="0"/>
                  </a:moveTo>
                  <a:cubicBezTo>
                    <a:pt x="-3063" y="220120"/>
                    <a:pt x="-5059" y="126772"/>
                    <a:pt x="10200" y="314960"/>
                  </a:cubicBezTo>
                  <a:cubicBezTo>
                    <a:pt x="11712" y="333602"/>
                    <a:pt x="9055" y="353203"/>
                    <a:pt x="15280" y="370840"/>
                  </a:cubicBezTo>
                  <a:cubicBezTo>
                    <a:pt x="19682" y="383311"/>
                    <a:pt x="32745" y="390740"/>
                    <a:pt x="40680" y="401320"/>
                  </a:cubicBezTo>
                  <a:cubicBezTo>
                    <a:pt x="69887" y="440262"/>
                    <a:pt x="57170" y="426667"/>
                    <a:pt x="76240" y="477520"/>
                  </a:cubicBezTo>
                  <a:cubicBezTo>
                    <a:pt x="85846" y="503135"/>
                    <a:pt x="82251" y="541486"/>
                    <a:pt x="106720" y="553720"/>
                  </a:cubicBezTo>
                  <a:lnTo>
                    <a:pt x="127040" y="563880"/>
                  </a:ln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0" name="Freeform: Shape 57">
              <a:extLst>
                <a:ext uri="{FF2B5EF4-FFF2-40B4-BE49-F238E27FC236}">
                  <a16:creationId xmlns:a16="http://schemas.microsoft.com/office/drawing/2014/main" id="{9E2AD35A-EC44-20A2-E25E-A8B405F7883F}"/>
                </a:ext>
              </a:extLst>
            </p:cNvPr>
            <p:cNvSpPr/>
            <p:nvPr/>
          </p:nvSpPr>
          <p:spPr>
            <a:xfrm rot="11024389">
              <a:off x="10836021" y="1967023"/>
              <a:ext cx="39727" cy="228600"/>
            </a:xfrm>
            <a:custGeom>
              <a:avLst/>
              <a:gdLst>
                <a:gd name="connsiteX0" fmla="*/ 0 w 39727"/>
                <a:gd name="connsiteY0" fmla="*/ 0 h 228600"/>
                <a:gd name="connsiteX1" fmla="*/ 4762 w 39727"/>
                <a:gd name="connsiteY1" fmla="*/ 9525 h 228600"/>
                <a:gd name="connsiteX2" fmla="*/ 6350 w 39727"/>
                <a:gd name="connsiteY2" fmla="*/ 31750 h 228600"/>
                <a:gd name="connsiteX3" fmla="*/ 7937 w 39727"/>
                <a:gd name="connsiteY3" fmla="*/ 82550 h 228600"/>
                <a:gd name="connsiteX4" fmla="*/ 15875 w 39727"/>
                <a:gd name="connsiteY4" fmla="*/ 111125 h 228600"/>
                <a:gd name="connsiteX5" fmla="*/ 17462 w 39727"/>
                <a:gd name="connsiteY5" fmla="*/ 117475 h 228600"/>
                <a:gd name="connsiteX6" fmla="*/ 19050 w 39727"/>
                <a:gd name="connsiteY6" fmla="*/ 133350 h 228600"/>
                <a:gd name="connsiteX7" fmla="*/ 23812 w 39727"/>
                <a:gd name="connsiteY7" fmla="*/ 190500 h 228600"/>
                <a:gd name="connsiteX8" fmla="*/ 31750 w 39727"/>
                <a:gd name="connsiteY8" fmla="*/ 215900 h 228600"/>
                <a:gd name="connsiteX9" fmla="*/ 39687 w 39727"/>
                <a:gd name="connsiteY9" fmla="*/ 225425 h 228600"/>
                <a:gd name="connsiteX10" fmla="*/ 34925 w 39727"/>
                <a:gd name="connsiteY10"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27" h="228600">
                  <a:moveTo>
                    <a:pt x="0" y="0"/>
                  </a:moveTo>
                  <a:cubicBezTo>
                    <a:pt x="1587" y="3175"/>
                    <a:pt x="4066" y="6044"/>
                    <a:pt x="4762" y="9525"/>
                  </a:cubicBezTo>
                  <a:cubicBezTo>
                    <a:pt x="6219" y="16808"/>
                    <a:pt x="6027" y="24330"/>
                    <a:pt x="6350" y="31750"/>
                  </a:cubicBezTo>
                  <a:cubicBezTo>
                    <a:pt x="7086" y="48676"/>
                    <a:pt x="7047" y="65632"/>
                    <a:pt x="7937" y="82550"/>
                  </a:cubicBezTo>
                  <a:cubicBezTo>
                    <a:pt x="8458" y="92450"/>
                    <a:pt x="13015" y="101972"/>
                    <a:pt x="15875" y="111125"/>
                  </a:cubicBezTo>
                  <a:cubicBezTo>
                    <a:pt x="16526" y="113207"/>
                    <a:pt x="16933" y="115358"/>
                    <a:pt x="17462" y="117475"/>
                  </a:cubicBezTo>
                  <a:cubicBezTo>
                    <a:pt x="17991" y="122767"/>
                    <a:pt x="18747" y="128041"/>
                    <a:pt x="19050" y="133350"/>
                  </a:cubicBezTo>
                  <a:cubicBezTo>
                    <a:pt x="20383" y="156674"/>
                    <a:pt x="18488" y="169965"/>
                    <a:pt x="23812" y="190500"/>
                  </a:cubicBezTo>
                  <a:cubicBezTo>
                    <a:pt x="26038" y="199087"/>
                    <a:pt x="26071" y="209085"/>
                    <a:pt x="31750" y="215900"/>
                  </a:cubicBezTo>
                  <a:cubicBezTo>
                    <a:pt x="34396" y="219075"/>
                    <a:pt x="38685" y="221416"/>
                    <a:pt x="39687" y="225425"/>
                  </a:cubicBezTo>
                  <a:cubicBezTo>
                    <a:pt x="40150" y="227276"/>
                    <a:pt x="36512" y="227542"/>
                    <a:pt x="34925" y="228600"/>
                  </a:cubicBezTo>
                </a:path>
              </a:pathLst>
            </a:cu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74" name="Parallelogram 75">
              <a:extLst>
                <a:ext uri="{FF2B5EF4-FFF2-40B4-BE49-F238E27FC236}">
                  <a16:creationId xmlns:a16="http://schemas.microsoft.com/office/drawing/2014/main" id="{FAC107CA-90B4-5BC6-065D-6A7746345092}"/>
                </a:ext>
              </a:extLst>
            </p:cNvPr>
            <p:cNvSpPr/>
            <p:nvPr/>
          </p:nvSpPr>
          <p:spPr>
            <a:xfrm rot="421637">
              <a:off x="9848000" y="1901323"/>
              <a:ext cx="396000" cy="180000"/>
            </a:xfrm>
            <a:prstGeom prst="parallelogram">
              <a:avLst>
                <a:gd name="adj" fmla="val 59405"/>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75" name="Straight Arrow Connector 78">
              <a:extLst>
                <a:ext uri="{FF2B5EF4-FFF2-40B4-BE49-F238E27FC236}">
                  <a16:creationId xmlns:a16="http://schemas.microsoft.com/office/drawing/2014/main" id="{082FC039-5627-C57A-4745-5BBA6CFC8BF8}"/>
                </a:ext>
              </a:extLst>
            </p:cNvPr>
            <p:cNvCxnSpPr>
              <a:cxnSpLocks/>
            </p:cNvCxnSpPr>
            <p:nvPr/>
          </p:nvCxnSpPr>
          <p:spPr>
            <a:xfrm flipH="1" flipV="1">
              <a:off x="9710481" y="1388762"/>
              <a:ext cx="320660" cy="60042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6" name="TextBox 80">
              <a:extLst>
                <a:ext uri="{FF2B5EF4-FFF2-40B4-BE49-F238E27FC236}">
                  <a16:creationId xmlns:a16="http://schemas.microsoft.com/office/drawing/2014/main" id="{D0999099-BBF1-D3E2-7EAC-43E601843310}"/>
                </a:ext>
              </a:extLst>
            </p:cNvPr>
            <p:cNvSpPr txBox="1"/>
            <p:nvPr/>
          </p:nvSpPr>
          <p:spPr>
            <a:xfrm>
              <a:off x="9400128" y="1224428"/>
              <a:ext cx="746760" cy="276999"/>
            </a:xfrm>
            <a:prstGeom prst="rect">
              <a:avLst/>
            </a:prstGeom>
            <a:noFill/>
          </p:spPr>
          <p:txBody>
            <a:bodyPr wrap="square" rtlCol="0">
              <a:spAutoFit/>
            </a:bodyPr>
            <a:lstStyle/>
            <a:p>
              <a:r>
                <a:rPr lang="en-DE" sz="1200" dirty="0">
                  <a:latin typeface="Times New Roman" panose="02020603050405020304" pitchFamily="18" charset="0"/>
                  <a:cs typeface="Times New Roman" panose="02020603050405020304" pitchFamily="18" charset="0"/>
                  <a:sym typeface="Symbol" panose="05050102010706020507" pitchFamily="18" charset="2"/>
                </a:rPr>
                <a:t></a:t>
              </a:r>
              <a:r>
                <a:rPr lang="en-DE" sz="1200" i="1" dirty="0">
                  <a:latin typeface="Times New Roman" panose="02020603050405020304" pitchFamily="18" charset="0"/>
                  <a:cs typeface="Times New Roman" panose="02020603050405020304" pitchFamily="18" charset="0"/>
                </a:rPr>
                <a:t>F</a:t>
              </a:r>
            </a:p>
          </p:txBody>
        </p:sp>
        <p:cxnSp>
          <p:nvCxnSpPr>
            <p:cNvPr id="77" name="Straight Connector 82">
              <a:extLst>
                <a:ext uri="{FF2B5EF4-FFF2-40B4-BE49-F238E27FC236}">
                  <a16:creationId xmlns:a16="http://schemas.microsoft.com/office/drawing/2014/main" id="{57BA3E15-37CE-1EA1-A1E5-C548D32D44CF}"/>
                </a:ext>
              </a:extLst>
            </p:cNvPr>
            <p:cNvCxnSpPr>
              <a:cxnSpLocks/>
            </p:cNvCxnSpPr>
            <p:nvPr/>
          </p:nvCxnSpPr>
          <p:spPr>
            <a:xfrm flipV="1">
              <a:off x="10031141" y="1422496"/>
              <a:ext cx="0" cy="566048"/>
            </a:xfrm>
            <a:prstGeom prst="line">
              <a:avLst/>
            </a:prstGeom>
            <a:ln>
              <a:solidFill>
                <a:schemeClr val="tx1"/>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cxnSp>
          <p:nvCxnSpPr>
            <p:cNvPr id="78" name="Straight Connector 81">
              <a:extLst>
                <a:ext uri="{FF2B5EF4-FFF2-40B4-BE49-F238E27FC236}">
                  <a16:creationId xmlns:a16="http://schemas.microsoft.com/office/drawing/2014/main" id="{A6D778F7-15FA-D483-19D0-CCAFD2C27459}"/>
                </a:ext>
              </a:extLst>
            </p:cNvPr>
            <p:cNvCxnSpPr>
              <a:cxnSpLocks/>
            </p:cNvCxnSpPr>
            <p:nvPr/>
          </p:nvCxnSpPr>
          <p:spPr>
            <a:xfrm rot="10800000" flipH="1">
              <a:off x="10031141" y="1736544"/>
              <a:ext cx="0" cy="252000"/>
            </a:xfrm>
            <a:prstGeom prst="line">
              <a:avLst/>
            </a:prstGeom>
            <a:ln w="127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9" name="Straight Connector 83">
              <a:extLst>
                <a:ext uri="{FF2B5EF4-FFF2-40B4-BE49-F238E27FC236}">
                  <a16:creationId xmlns:a16="http://schemas.microsoft.com/office/drawing/2014/main" id="{DCC98AC5-5C41-069F-DF3C-63CE81DBFB21}"/>
                </a:ext>
              </a:extLst>
            </p:cNvPr>
            <p:cNvCxnSpPr>
              <a:cxnSpLocks/>
            </p:cNvCxnSpPr>
            <p:nvPr/>
          </p:nvCxnSpPr>
          <p:spPr>
            <a:xfrm flipH="1" flipV="1">
              <a:off x="9697993" y="1946350"/>
              <a:ext cx="336313" cy="38984"/>
            </a:xfrm>
            <a:prstGeom prst="line">
              <a:avLst/>
            </a:prstGeom>
            <a:ln>
              <a:solidFill>
                <a:schemeClr val="tx1"/>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87">
                  <a:extLst>
                    <a:ext uri="{FF2B5EF4-FFF2-40B4-BE49-F238E27FC236}">
                      <a16:creationId xmlns:a16="http://schemas.microsoft.com/office/drawing/2014/main" id="{AD307C7C-ADAF-DABD-1979-C14776F19329}"/>
                    </a:ext>
                  </a:extLst>
                </p:cNvPr>
                <p:cNvSpPr txBox="1"/>
                <p:nvPr/>
              </p:nvSpPr>
              <p:spPr>
                <a:xfrm>
                  <a:off x="10022945" y="1636668"/>
                  <a:ext cx="361387"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DE" sz="1200" i="1" smtClean="0">
                                <a:latin typeface="Cambria Math" panose="02040503050406030204" pitchFamily="18" charset="0"/>
                                <a:cs typeface="Times New Roman" panose="02020603050405020304" pitchFamily="18" charset="0"/>
                                <a:sym typeface="Symbol" panose="05050102010706020507" pitchFamily="18" charset="2"/>
                              </a:rPr>
                            </m:ctrlPr>
                          </m:accPr>
                          <m:e>
                            <m:r>
                              <a:rPr lang="en-DE" sz="1200" b="0" i="1" smtClean="0">
                                <a:latin typeface="Cambria Math" panose="02040503050406030204" pitchFamily="18" charset="0"/>
                                <a:cs typeface="Times New Roman" panose="02020603050405020304" pitchFamily="18" charset="0"/>
                                <a:sym typeface="Symbol" panose="05050102010706020507" pitchFamily="18" charset="2"/>
                              </a:rPr>
                              <m:t>𝑛</m:t>
                            </m:r>
                          </m:e>
                        </m:acc>
                      </m:oMath>
                    </m:oMathPara>
                  </a14:m>
                  <a:endParaRPr lang="en-DE" sz="1200" dirty="0">
                    <a:latin typeface="Times New Roman" panose="02020603050405020304" pitchFamily="18" charset="0"/>
                    <a:cs typeface="Times New Roman" panose="02020603050405020304" pitchFamily="18" charset="0"/>
                  </a:endParaRPr>
                </a:p>
              </p:txBody>
            </p:sp>
          </mc:Choice>
          <mc:Fallback xmlns="">
            <p:sp>
              <p:nvSpPr>
                <p:cNvPr id="80" name="TextBox 87">
                  <a:extLst>
                    <a:ext uri="{FF2B5EF4-FFF2-40B4-BE49-F238E27FC236}">
                      <a16:creationId xmlns:a16="http://schemas.microsoft.com/office/drawing/2014/main" id="{AD307C7C-ADAF-DABD-1979-C14776F19329}"/>
                    </a:ext>
                  </a:extLst>
                </p:cNvPr>
                <p:cNvSpPr txBox="1">
                  <a:spLocks noRot="1" noChangeAspect="1" noMove="1" noResize="1" noEditPoints="1" noAdjustHandles="1" noChangeArrowheads="1" noChangeShapeType="1" noTextEdit="1"/>
                </p:cNvSpPr>
                <p:nvPr/>
              </p:nvSpPr>
              <p:spPr>
                <a:xfrm>
                  <a:off x="10022945" y="1636668"/>
                  <a:ext cx="361387" cy="276999"/>
                </a:xfrm>
                <a:prstGeom prst="rect">
                  <a:avLst/>
                </a:prstGeom>
                <a:blipFill>
                  <a:blip r:embed="rId17"/>
                  <a:stretch>
                    <a:fillRect/>
                  </a:stretch>
                </a:blipFill>
              </p:spPr>
              <p:txBody>
                <a:bodyPr/>
                <a:lstStyle/>
                <a:p>
                  <a:r>
                    <a:rPr lang="de-DE">
                      <a:noFill/>
                    </a:rPr>
                    <a:t> </a:t>
                  </a:r>
                </a:p>
              </p:txBody>
            </p:sp>
          </mc:Fallback>
        </mc:AlternateContent>
        <p:cxnSp>
          <p:nvCxnSpPr>
            <p:cNvPr id="81" name="Straight Connector 88">
              <a:extLst>
                <a:ext uri="{FF2B5EF4-FFF2-40B4-BE49-F238E27FC236}">
                  <a16:creationId xmlns:a16="http://schemas.microsoft.com/office/drawing/2014/main" id="{1AB521D1-1959-4B04-D978-424AD6193BA0}"/>
                </a:ext>
              </a:extLst>
            </p:cNvPr>
            <p:cNvCxnSpPr>
              <a:cxnSpLocks/>
            </p:cNvCxnSpPr>
            <p:nvPr/>
          </p:nvCxnSpPr>
          <p:spPr>
            <a:xfrm flipH="1" flipV="1">
              <a:off x="9725961" y="1393199"/>
              <a:ext cx="305180" cy="29297"/>
            </a:xfrm>
            <a:prstGeom prst="line">
              <a:avLst/>
            </a:prstGeom>
            <a:ln>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Connector 95">
              <a:extLst>
                <a:ext uri="{FF2B5EF4-FFF2-40B4-BE49-F238E27FC236}">
                  <a16:creationId xmlns:a16="http://schemas.microsoft.com/office/drawing/2014/main" id="{FD88DEB1-9C80-A24B-CAC1-B44BE23F919C}"/>
                </a:ext>
              </a:extLst>
            </p:cNvPr>
            <p:cNvCxnSpPr>
              <a:cxnSpLocks/>
            </p:cNvCxnSpPr>
            <p:nvPr/>
          </p:nvCxnSpPr>
          <p:spPr>
            <a:xfrm flipV="1">
              <a:off x="9704516" y="1399794"/>
              <a:ext cx="9323" cy="553151"/>
            </a:xfrm>
            <a:prstGeom prst="line">
              <a:avLst/>
            </a:prstGeom>
            <a:ln>
              <a:solidFill>
                <a:schemeClr val="tx1"/>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3" name="TextBox 103">
              <a:extLst>
                <a:ext uri="{FF2B5EF4-FFF2-40B4-BE49-F238E27FC236}">
                  <a16:creationId xmlns:a16="http://schemas.microsoft.com/office/drawing/2014/main" id="{02C9F7F0-D9DA-52D8-F7BA-01566BE1D676}"/>
                </a:ext>
              </a:extLst>
            </p:cNvPr>
            <p:cNvSpPr txBox="1"/>
            <p:nvPr/>
          </p:nvSpPr>
          <p:spPr>
            <a:xfrm>
              <a:off x="9486825" y="1765778"/>
              <a:ext cx="361387" cy="276999"/>
            </a:xfrm>
            <a:prstGeom prst="rect">
              <a:avLst/>
            </a:prstGeom>
            <a:noFill/>
          </p:spPr>
          <p:txBody>
            <a:bodyPr wrap="square" rtlCol="0">
              <a:spAutoFit/>
            </a:bodyPr>
            <a:lstStyle/>
            <a:p>
              <a:r>
                <a:rPr lang="en-DE" sz="1200" dirty="0">
                  <a:latin typeface="Times New Roman" panose="02020603050405020304" pitchFamily="18" charset="0"/>
                  <a:cs typeface="Times New Roman" panose="02020603050405020304" pitchFamily="18" charset="0"/>
                  <a:sym typeface="Symbol" panose="05050102010706020507" pitchFamily="18" charset="2"/>
                </a:rPr>
                <a:t></a:t>
              </a:r>
              <a:r>
                <a:rPr lang="en-DE" sz="1200" baseline="-25000" dirty="0">
                  <a:latin typeface="Times New Roman" panose="02020603050405020304" pitchFamily="18" charset="0"/>
                  <a:cs typeface="Times New Roman" panose="02020603050405020304" pitchFamily="18" charset="0"/>
                  <a:sym typeface="Symbol" panose="05050102010706020507" pitchFamily="18" charset="2"/>
                </a:rPr>
                <a:t>t</a:t>
              </a:r>
              <a:endParaRPr lang="en-DE" sz="1200" dirty="0">
                <a:latin typeface="Times New Roman" panose="02020603050405020304" pitchFamily="18" charset="0"/>
                <a:cs typeface="Times New Roman" panose="02020603050405020304" pitchFamily="18" charset="0"/>
              </a:endParaRPr>
            </a:p>
          </p:txBody>
        </p:sp>
        <p:sp>
          <p:nvSpPr>
            <p:cNvPr id="84" name="TextBox 109">
              <a:extLst>
                <a:ext uri="{FF2B5EF4-FFF2-40B4-BE49-F238E27FC236}">
                  <a16:creationId xmlns:a16="http://schemas.microsoft.com/office/drawing/2014/main" id="{20768C50-5E89-D839-5339-5205CC339252}"/>
                </a:ext>
              </a:extLst>
            </p:cNvPr>
            <p:cNvSpPr txBox="1"/>
            <p:nvPr/>
          </p:nvSpPr>
          <p:spPr>
            <a:xfrm>
              <a:off x="10015822" y="1246621"/>
              <a:ext cx="361387" cy="276999"/>
            </a:xfrm>
            <a:prstGeom prst="rect">
              <a:avLst/>
            </a:prstGeom>
            <a:noFill/>
          </p:spPr>
          <p:txBody>
            <a:bodyPr wrap="square" rtlCol="0">
              <a:spAutoFit/>
            </a:bodyPr>
            <a:lstStyle/>
            <a:p>
              <a:r>
                <a:rPr lang="en-DE" sz="1200" dirty="0">
                  <a:latin typeface="Times New Roman" panose="02020603050405020304" pitchFamily="18" charset="0"/>
                  <a:cs typeface="Times New Roman" panose="02020603050405020304" pitchFamily="18" charset="0"/>
                  <a:sym typeface="Symbol" panose="05050102010706020507" pitchFamily="18" charset="2"/>
                </a:rPr>
                <a:t></a:t>
              </a:r>
              <a:r>
                <a:rPr lang="en-DE" sz="1200" baseline="-25000" dirty="0">
                  <a:latin typeface="Times New Roman" panose="02020603050405020304" pitchFamily="18" charset="0"/>
                  <a:cs typeface="Times New Roman" panose="02020603050405020304" pitchFamily="18" charset="0"/>
                  <a:sym typeface="Symbol" panose="05050102010706020507" pitchFamily="18" charset="2"/>
                </a:rPr>
                <a:t>n</a:t>
              </a:r>
              <a:endParaRPr lang="en-DE" sz="1200" dirty="0">
                <a:latin typeface="Times New Roman" panose="02020603050405020304" pitchFamily="18" charset="0"/>
                <a:cs typeface="Times New Roman" panose="02020603050405020304" pitchFamily="18" charset="0"/>
              </a:endParaRPr>
            </a:p>
          </p:txBody>
        </p:sp>
        <p:sp>
          <p:nvSpPr>
            <p:cNvPr id="85" name="TextBox 110">
              <a:extLst>
                <a:ext uri="{FF2B5EF4-FFF2-40B4-BE49-F238E27FC236}">
                  <a16:creationId xmlns:a16="http://schemas.microsoft.com/office/drawing/2014/main" id="{30DF58B2-AEE5-D64E-121F-19FFC018DFB5}"/>
                </a:ext>
              </a:extLst>
            </p:cNvPr>
            <p:cNvSpPr txBox="1"/>
            <p:nvPr/>
          </p:nvSpPr>
          <p:spPr>
            <a:xfrm>
              <a:off x="10114267" y="1956465"/>
              <a:ext cx="746760" cy="276999"/>
            </a:xfrm>
            <a:prstGeom prst="rect">
              <a:avLst/>
            </a:prstGeom>
            <a:noFill/>
          </p:spPr>
          <p:txBody>
            <a:bodyPr wrap="square" rtlCol="0">
              <a:spAutoFit/>
            </a:bodyPr>
            <a:lstStyle/>
            <a:p>
              <a:r>
                <a:rPr lang="en-DE" sz="1200" dirty="0">
                  <a:latin typeface="Times New Roman" panose="02020603050405020304" pitchFamily="18" charset="0"/>
                  <a:cs typeface="Times New Roman" panose="02020603050405020304" pitchFamily="18" charset="0"/>
                  <a:sym typeface="Symbol" panose="05050102010706020507" pitchFamily="18" charset="2"/>
                </a:rPr>
                <a:t></a:t>
              </a:r>
              <a:r>
                <a:rPr lang="en-DE" sz="1200" i="1" dirty="0">
                  <a:latin typeface="Times New Roman" panose="02020603050405020304" pitchFamily="18" charset="0"/>
                  <a:cs typeface="Times New Roman" panose="02020603050405020304" pitchFamily="18" charset="0"/>
                  <a:sym typeface="Symbol" panose="05050102010706020507" pitchFamily="18" charset="2"/>
                </a:rPr>
                <a:t>A</a:t>
              </a:r>
              <a:endParaRPr lang="en-DE" sz="1200" i="1" dirty="0">
                <a:latin typeface="Times New Roman" panose="02020603050405020304" pitchFamily="18" charset="0"/>
                <a:cs typeface="Times New Roman" panose="02020603050405020304" pitchFamily="18" charset="0"/>
              </a:endParaRPr>
            </a:p>
          </p:txBody>
        </p:sp>
      </p:grpSp>
      <p:grpSp>
        <p:nvGrpSpPr>
          <p:cNvPr id="125" name="Gruppieren 124"/>
          <p:cNvGrpSpPr/>
          <p:nvPr/>
        </p:nvGrpSpPr>
        <p:grpSpPr>
          <a:xfrm>
            <a:off x="6717887" y="1243607"/>
            <a:ext cx="1588654" cy="1422956"/>
            <a:chOff x="6717887" y="1243607"/>
            <a:chExt cx="1588654" cy="1422956"/>
          </a:xfrm>
        </p:grpSpPr>
        <p:cxnSp>
          <p:nvCxnSpPr>
            <p:cNvPr id="86" name="Straight Arrow Connector 111">
              <a:extLst>
                <a:ext uri="{FF2B5EF4-FFF2-40B4-BE49-F238E27FC236}">
                  <a16:creationId xmlns:a16="http://schemas.microsoft.com/office/drawing/2014/main" id="{EC8BF99D-B296-2540-DCBB-E85BBEEAEDFF}"/>
                </a:ext>
              </a:extLst>
            </p:cNvPr>
            <p:cNvCxnSpPr>
              <a:cxnSpLocks/>
              <a:endCxn id="61" idx="3"/>
            </p:cNvCxnSpPr>
            <p:nvPr/>
          </p:nvCxnSpPr>
          <p:spPr>
            <a:xfrm>
              <a:off x="6760722" y="1559502"/>
              <a:ext cx="235899" cy="20145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112">
              <a:extLst>
                <a:ext uri="{FF2B5EF4-FFF2-40B4-BE49-F238E27FC236}">
                  <a16:creationId xmlns:a16="http://schemas.microsoft.com/office/drawing/2014/main" id="{7EBF50BC-3FB8-3A5F-54FE-AA75B39D5CAF}"/>
                </a:ext>
              </a:extLst>
            </p:cNvPr>
            <p:cNvCxnSpPr>
              <a:cxnSpLocks/>
            </p:cNvCxnSpPr>
            <p:nvPr/>
          </p:nvCxnSpPr>
          <p:spPr>
            <a:xfrm flipH="1" flipV="1">
              <a:off x="7639023" y="2399963"/>
              <a:ext cx="359222" cy="2063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8" name="TextBox 113">
              <a:extLst>
                <a:ext uri="{FF2B5EF4-FFF2-40B4-BE49-F238E27FC236}">
                  <a16:creationId xmlns:a16="http://schemas.microsoft.com/office/drawing/2014/main" id="{8B74851E-83DB-56C7-7184-5511A5E9F3DC}"/>
                </a:ext>
              </a:extLst>
            </p:cNvPr>
            <p:cNvSpPr txBox="1"/>
            <p:nvPr/>
          </p:nvSpPr>
          <p:spPr>
            <a:xfrm>
              <a:off x="6717887" y="1329907"/>
              <a:ext cx="348133" cy="276999"/>
            </a:xfrm>
            <a:prstGeom prst="rect">
              <a:avLst/>
            </a:prstGeom>
            <a:noFill/>
          </p:spPr>
          <p:txBody>
            <a:bodyPr wrap="square" rtlCol="0">
              <a:spAutoFit/>
            </a:bodyPr>
            <a:lstStyle/>
            <a:p>
              <a:r>
                <a:rPr lang="en-DE" sz="1200" dirty="0">
                  <a:latin typeface="Times New Roman" panose="02020603050405020304" pitchFamily="18" charset="0"/>
                  <a:cs typeface="Times New Roman" panose="02020603050405020304" pitchFamily="18" charset="0"/>
                </a:rPr>
                <a:t>F</a:t>
              </a:r>
              <a:r>
                <a:rPr lang="en-DE" sz="1200" baseline="-25000" dirty="0">
                  <a:latin typeface="Times New Roman" panose="02020603050405020304" pitchFamily="18" charset="0"/>
                  <a:cs typeface="Times New Roman" panose="02020603050405020304" pitchFamily="18" charset="0"/>
                </a:rPr>
                <a:t>1</a:t>
              </a:r>
              <a:endParaRPr lang="en-DE" sz="1200" dirty="0">
                <a:latin typeface="Times New Roman" panose="02020603050405020304" pitchFamily="18" charset="0"/>
                <a:cs typeface="Times New Roman" panose="02020603050405020304" pitchFamily="18" charset="0"/>
              </a:endParaRPr>
            </a:p>
          </p:txBody>
        </p:sp>
        <p:grpSp>
          <p:nvGrpSpPr>
            <p:cNvPr id="90" name="Group 129">
              <a:extLst>
                <a:ext uri="{FF2B5EF4-FFF2-40B4-BE49-F238E27FC236}">
                  <a16:creationId xmlns:a16="http://schemas.microsoft.com/office/drawing/2014/main" id="{3401F7A6-A540-17D5-6085-0037538422E6}"/>
                </a:ext>
              </a:extLst>
            </p:cNvPr>
            <p:cNvGrpSpPr/>
            <p:nvPr/>
          </p:nvGrpSpPr>
          <p:grpSpPr>
            <a:xfrm rot="4332912">
              <a:off x="7848226" y="1970841"/>
              <a:ext cx="45719" cy="320360"/>
              <a:chOff x="4321419" y="1315809"/>
              <a:chExt cx="34681" cy="319489"/>
            </a:xfrm>
          </p:grpSpPr>
          <p:cxnSp>
            <p:nvCxnSpPr>
              <p:cNvPr id="91" name="Straight Arrow Connector 130">
                <a:extLst>
                  <a:ext uri="{FF2B5EF4-FFF2-40B4-BE49-F238E27FC236}">
                    <a16:creationId xmlns:a16="http://schemas.microsoft.com/office/drawing/2014/main" id="{D3843631-D26E-CE41-1336-104B2C475BD3}"/>
                  </a:ext>
                </a:extLst>
              </p:cNvPr>
              <p:cNvCxnSpPr/>
              <p:nvPr/>
            </p:nvCxnSpPr>
            <p:spPr>
              <a:xfrm>
                <a:off x="4321419" y="1315809"/>
                <a:ext cx="0" cy="31934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Straight Arrow Connector 131">
                <a:extLst>
                  <a:ext uri="{FF2B5EF4-FFF2-40B4-BE49-F238E27FC236}">
                    <a16:creationId xmlns:a16="http://schemas.microsoft.com/office/drawing/2014/main" id="{AC2A2CF5-BC88-F4DB-3368-5349E06F907D}"/>
                  </a:ext>
                </a:extLst>
              </p:cNvPr>
              <p:cNvCxnSpPr>
                <a:cxnSpLocks/>
              </p:cNvCxnSpPr>
              <p:nvPr/>
            </p:nvCxnSpPr>
            <p:spPr>
              <a:xfrm flipH="1">
                <a:off x="4321419" y="1535776"/>
                <a:ext cx="34681" cy="99522"/>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93" name="Group 132">
              <a:extLst>
                <a:ext uri="{FF2B5EF4-FFF2-40B4-BE49-F238E27FC236}">
                  <a16:creationId xmlns:a16="http://schemas.microsoft.com/office/drawing/2014/main" id="{9FB12A10-93B9-21A4-EB9B-FE7D96ED6523}"/>
                </a:ext>
              </a:extLst>
            </p:cNvPr>
            <p:cNvGrpSpPr/>
            <p:nvPr/>
          </p:nvGrpSpPr>
          <p:grpSpPr>
            <a:xfrm rot="4332912">
              <a:off x="7828477" y="1908534"/>
              <a:ext cx="45719" cy="298872"/>
              <a:chOff x="4321419" y="1315809"/>
              <a:chExt cx="34681" cy="319489"/>
            </a:xfrm>
          </p:grpSpPr>
          <p:cxnSp>
            <p:nvCxnSpPr>
              <p:cNvPr id="94" name="Straight Arrow Connector 133">
                <a:extLst>
                  <a:ext uri="{FF2B5EF4-FFF2-40B4-BE49-F238E27FC236}">
                    <a16:creationId xmlns:a16="http://schemas.microsoft.com/office/drawing/2014/main" id="{EC117798-6B18-7EF1-8BFC-F6D0856F479D}"/>
                  </a:ext>
                </a:extLst>
              </p:cNvPr>
              <p:cNvCxnSpPr/>
              <p:nvPr/>
            </p:nvCxnSpPr>
            <p:spPr>
              <a:xfrm>
                <a:off x="4321419" y="1315809"/>
                <a:ext cx="0" cy="319343"/>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Straight Arrow Connector 134">
                <a:extLst>
                  <a:ext uri="{FF2B5EF4-FFF2-40B4-BE49-F238E27FC236}">
                    <a16:creationId xmlns:a16="http://schemas.microsoft.com/office/drawing/2014/main" id="{267DC08E-656C-90F4-9CA0-48C7D434C6C3}"/>
                  </a:ext>
                </a:extLst>
              </p:cNvPr>
              <p:cNvCxnSpPr>
                <a:cxnSpLocks/>
              </p:cNvCxnSpPr>
              <p:nvPr/>
            </p:nvCxnSpPr>
            <p:spPr>
              <a:xfrm flipH="1">
                <a:off x="4321419" y="1535776"/>
                <a:ext cx="34681" cy="99522"/>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96" name="Straight Arrow Connector 138">
              <a:extLst>
                <a:ext uri="{FF2B5EF4-FFF2-40B4-BE49-F238E27FC236}">
                  <a16:creationId xmlns:a16="http://schemas.microsoft.com/office/drawing/2014/main" id="{423E5838-7A4B-BC91-B8B2-DE6E3524FA50}"/>
                </a:ext>
              </a:extLst>
            </p:cNvPr>
            <p:cNvCxnSpPr>
              <a:cxnSpLocks/>
            </p:cNvCxnSpPr>
            <p:nvPr/>
          </p:nvCxnSpPr>
          <p:spPr>
            <a:xfrm>
              <a:off x="7886286" y="1743259"/>
              <a:ext cx="135560" cy="341148"/>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7" name="Group 147">
              <a:extLst>
                <a:ext uri="{FF2B5EF4-FFF2-40B4-BE49-F238E27FC236}">
                  <a16:creationId xmlns:a16="http://schemas.microsoft.com/office/drawing/2014/main" id="{5CB5FD77-93A2-6432-5630-FC82D06BF02F}"/>
                </a:ext>
              </a:extLst>
            </p:cNvPr>
            <p:cNvGrpSpPr/>
            <p:nvPr/>
          </p:nvGrpSpPr>
          <p:grpSpPr>
            <a:xfrm rot="4332912">
              <a:off x="7766477" y="1756227"/>
              <a:ext cx="45719" cy="288147"/>
              <a:chOff x="4321419" y="1347935"/>
              <a:chExt cx="34681" cy="287363"/>
            </a:xfrm>
          </p:grpSpPr>
          <p:cxnSp>
            <p:nvCxnSpPr>
              <p:cNvPr id="98" name="Straight Arrow Connector 148">
                <a:extLst>
                  <a:ext uri="{FF2B5EF4-FFF2-40B4-BE49-F238E27FC236}">
                    <a16:creationId xmlns:a16="http://schemas.microsoft.com/office/drawing/2014/main" id="{5B61B728-E5C5-B371-B15F-FDC3E463EBBD}"/>
                  </a:ext>
                </a:extLst>
              </p:cNvPr>
              <p:cNvCxnSpPr>
                <a:cxnSpLocks/>
              </p:cNvCxnSpPr>
              <p:nvPr/>
            </p:nvCxnSpPr>
            <p:spPr>
              <a:xfrm rot="10800000">
                <a:off x="4321419" y="1347935"/>
                <a:ext cx="0" cy="287216"/>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Straight Arrow Connector 149">
                <a:extLst>
                  <a:ext uri="{FF2B5EF4-FFF2-40B4-BE49-F238E27FC236}">
                    <a16:creationId xmlns:a16="http://schemas.microsoft.com/office/drawing/2014/main" id="{9303DEE0-DDDA-13FA-3A0B-0E5758C5243A}"/>
                  </a:ext>
                </a:extLst>
              </p:cNvPr>
              <p:cNvCxnSpPr>
                <a:cxnSpLocks/>
              </p:cNvCxnSpPr>
              <p:nvPr/>
            </p:nvCxnSpPr>
            <p:spPr>
              <a:xfrm flipH="1">
                <a:off x="4321419" y="1535776"/>
                <a:ext cx="34681" cy="99522"/>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0" name="Group 150">
              <a:extLst>
                <a:ext uri="{FF2B5EF4-FFF2-40B4-BE49-F238E27FC236}">
                  <a16:creationId xmlns:a16="http://schemas.microsoft.com/office/drawing/2014/main" id="{8CA93FAC-8519-5DAA-0E69-FC47C93E5BA3}"/>
                </a:ext>
              </a:extLst>
            </p:cNvPr>
            <p:cNvGrpSpPr/>
            <p:nvPr/>
          </p:nvGrpSpPr>
          <p:grpSpPr>
            <a:xfrm rot="4332912">
              <a:off x="7800240" y="1832400"/>
              <a:ext cx="45719" cy="288147"/>
              <a:chOff x="4321419" y="1347935"/>
              <a:chExt cx="34681" cy="287363"/>
            </a:xfrm>
          </p:grpSpPr>
          <p:cxnSp>
            <p:nvCxnSpPr>
              <p:cNvPr id="101" name="Straight Arrow Connector 151">
                <a:extLst>
                  <a:ext uri="{FF2B5EF4-FFF2-40B4-BE49-F238E27FC236}">
                    <a16:creationId xmlns:a16="http://schemas.microsoft.com/office/drawing/2014/main" id="{55E333B7-B913-49B1-297F-CA9922740DCB}"/>
                  </a:ext>
                </a:extLst>
              </p:cNvPr>
              <p:cNvCxnSpPr>
                <a:cxnSpLocks/>
              </p:cNvCxnSpPr>
              <p:nvPr/>
            </p:nvCxnSpPr>
            <p:spPr>
              <a:xfrm rot="10800000">
                <a:off x="4321419" y="1347935"/>
                <a:ext cx="0" cy="287216"/>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Straight Arrow Connector 152">
                <a:extLst>
                  <a:ext uri="{FF2B5EF4-FFF2-40B4-BE49-F238E27FC236}">
                    <a16:creationId xmlns:a16="http://schemas.microsoft.com/office/drawing/2014/main" id="{B8C93102-E95A-76D8-0826-75CFC5E8E6E1}"/>
                  </a:ext>
                </a:extLst>
              </p:cNvPr>
              <p:cNvCxnSpPr>
                <a:cxnSpLocks/>
              </p:cNvCxnSpPr>
              <p:nvPr/>
            </p:nvCxnSpPr>
            <p:spPr>
              <a:xfrm flipH="1">
                <a:off x="4321419" y="1535776"/>
                <a:ext cx="34681" cy="99522"/>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03" name="Group 153">
              <a:extLst>
                <a:ext uri="{FF2B5EF4-FFF2-40B4-BE49-F238E27FC236}">
                  <a16:creationId xmlns:a16="http://schemas.microsoft.com/office/drawing/2014/main" id="{BA981F80-5899-90CC-0AE9-3DE0F23AAE3D}"/>
                </a:ext>
              </a:extLst>
            </p:cNvPr>
            <p:cNvGrpSpPr/>
            <p:nvPr/>
          </p:nvGrpSpPr>
          <p:grpSpPr>
            <a:xfrm rot="4332912">
              <a:off x="7735267" y="1678401"/>
              <a:ext cx="45719" cy="288147"/>
              <a:chOff x="4321419" y="1347935"/>
              <a:chExt cx="34681" cy="287363"/>
            </a:xfrm>
          </p:grpSpPr>
          <p:cxnSp>
            <p:nvCxnSpPr>
              <p:cNvPr id="104" name="Straight Arrow Connector 154">
                <a:extLst>
                  <a:ext uri="{FF2B5EF4-FFF2-40B4-BE49-F238E27FC236}">
                    <a16:creationId xmlns:a16="http://schemas.microsoft.com/office/drawing/2014/main" id="{0E311A76-D5E7-1201-9E9C-F38B36B5615D}"/>
                  </a:ext>
                </a:extLst>
              </p:cNvPr>
              <p:cNvCxnSpPr>
                <a:cxnSpLocks/>
              </p:cNvCxnSpPr>
              <p:nvPr/>
            </p:nvCxnSpPr>
            <p:spPr>
              <a:xfrm rot="10800000">
                <a:off x="4321419" y="1347935"/>
                <a:ext cx="0" cy="287216"/>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5" name="Straight Arrow Connector 155">
                <a:extLst>
                  <a:ext uri="{FF2B5EF4-FFF2-40B4-BE49-F238E27FC236}">
                    <a16:creationId xmlns:a16="http://schemas.microsoft.com/office/drawing/2014/main" id="{A0864752-F711-24F6-E1F5-90A2519AC142}"/>
                  </a:ext>
                </a:extLst>
              </p:cNvPr>
              <p:cNvCxnSpPr>
                <a:cxnSpLocks/>
              </p:cNvCxnSpPr>
              <p:nvPr/>
            </p:nvCxnSpPr>
            <p:spPr>
              <a:xfrm flipH="1">
                <a:off x="4321419" y="1535776"/>
                <a:ext cx="34681" cy="99522"/>
              </a:xfrm>
              <a:prstGeom prst="straightConnector1">
                <a:avLst/>
              </a:prstGeom>
              <a:ln w="19050">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106" name="TextBox 156">
              <a:extLst>
                <a:ext uri="{FF2B5EF4-FFF2-40B4-BE49-F238E27FC236}">
                  <a16:creationId xmlns:a16="http://schemas.microsoft.com/office/drawing/2014/main" id="{0337AD96-0FAA-5E90-D0DC-062E241D8961}"/>
                </a:ext>
              </a:extLst>
            </p:cNvPr>
            <p:cNvSpPr txBox="1"/>
            <p:nvPr/>
          </p:nvSpPr>
          <p:spPr>
            <a:xfrm>
              <a:off x="7912086" y="1686714"/>
              <a:ext cx="348133" cy="276999"/>
            </a:xfrm>
            <a:prstGeom prst="rect">
              <a:avLst/>
            </a:prstGeom>
            <a:noFill/>
          </p:spPr>
          <p:txBody>
            <a:bodyPr wrap="square" rtlCol="0">
              <a:spAutoFit/>
            </a:bodyPr>
            <a:lstStyle/>
            <a:p>
              <a:r>
                <a:rPr lang="en-DE" sz="1200" dirty="0">
                  <a:latin typeface="Times New Roman" panose="02020603050405020304" pitchFamily="18" charset="0"/>
                  <a:cs typeface="Times New Roman" panose="02020603050405020304" pitchFamily="18" charset="0"/>
                </a:rPr>
                <a:t>F</a:t>
              </a:r>
              <a:r>
                <a:rPr lang="en-DE" sz="1200" baseline="-25000" dirty="0">
                  <a:latin typeface="Times New Roman" panose="02020603050405020304" pitchFamily="18" charset="0"/>
                  <a:cs typeface="Times New Roman" panose="02020603050405020304" pitchFamily="18" charset="0"/>
                </a:rPr>
                <a:t>n</a:t>
              </a:r>
              <a:endParaRPr lang="en-DE" sz="1200" dirty="0">
                <a:latin typeface="Times New Roman" panose="02020603050405020304" pitchFamily="18" charset="0"/>
                <a:cs typeface="Times New Roman" panose="02020603050405020304" pitchFamily="18" charset="0"/>
              </a:endParaRPr>
            </a:p>
          </p:txBody>
        </p:sp>
        <p:sp>
          <p:nvSpPr>
            <p:cNvPr id="89" name="TextBox 114">
              <a:extLst>
                <a:ext uri="{FF2B5EF4-FFF2-40B4-BE49-F238E27FC236}">
                  <a16:creationId xmlns:a16="http://schemas.microsoft.com/office/drawing/2014/main" id="{5886C487-E075-745E-D1EC-C02606E0CFA6}"/>
                </a:ext>
              </a:extLst>
            </p:cNvPr>
            <p:cNvSpPr txBox="1"/>
            <p:nvPr/>
          </p:nvSpPr>
          <p:spPr>
            <a:xfrm>
              <a:off x="7952740" y="2389564"/>
              <a:ext cx="353801" cy="276999"/>
            </a:xfrm>
            <a:prstGeom prst="rect">
              <a:avLst/>
            </a:prstGeom>
            <a:noFill/>
          </p:spPr>
          <p:txBody>
            <a:bodyPr wrap="square" rtlCol="0">
              <a:spAutoFit/>
            </a:bodyPr>
            <a:lstStyle/>
            <a:p>
              <a:r>
                <a:rPr lang="en-DE" sz="1200" dirty="0">
                  <a:latin typeface="Times New Roman" panose="02020603050405020304" pitchFamily="18" charset="0"/>
                  <a:cs typeface="Times New Roman" panose="02020603050405020304" pitchFamily="18" charset="0"/>
                </a:rPr>
                <a:t>F</a:t>
              </a:r>
              <a:r>
                <a:rPr lang="en-DE" sz="1200" baseline="-25000" dirty="0">
                  <a:latin typeface="Times New Roman" panose="02020603050405020304" pitchFamily="18" charset="0"/>
                  <a:cs typeface="Times New Roman" panose="02020603050405020304" pitchFamily="18" charset="0"/>
                </a:rPr>
                <a:t>2</a:t>
              </a:r>
              <a:endParaRPr lang="en-DE" sz="1200" dirty="0">
                <a:latin typeface="Times New Roman" panose="02020603050405020304" pitchFamily="18" charset="0"/>
                <a:cs typeface="Times New Roman" panose="02020603050405020304" pitchFamily="18" charset="0"/>
              </a:endParaRPr>
            </a:p>
          </p:txBody>
        </p:sp>
        <p:sp>
          <p:nvSpPr>
            <p:cNvPr id="107" name="TextBox 157">
              <a:extLst>
                <a:ext uri="{FF2B5EF4-FFF2-40B4-BE49-F238E27FC236}">
                  <a16:creationId xmlns:a16="http://schemas.microsoft.com/office/drawing/2014/main" id="{452A7B37-CA2A-5997-4244-9F504D5593A2}"/>
                </a:ext>
              </a:extLst>
            </p:cNvPr>
            <p:cNvSpPr txBox="1"/>
            <p:nvPr/>
          </p:nvSpPr>
          <p:spPr>
            <a:xfrm>
              <a:off x="7251223" y="1243607"/>
              <a:ext cx="257610" cy="276999"/>
            </a:xfrm>
            <a:prstGeom prst="rect">
              <a:avLst/>
            </a:prstGeom>
            <a:noFill/>
          </p:spPr>
          <p:txBody>
            <a:bodyPr wrap="square" rtlCol="0">
              <a:spAutoFit/>
            </a:bodyPr>
            <a:lstStyle/>
            <a:p>
              <a:r>
                <a:rPr lang="en-DE" sz="1200" dirty="0">
                  <a:latin typeface="Times New Roman" panose="02020603050405020304" pitchFamily="18" charset="0"/>
                  <a:cs typeface="Times New Roman" panose="02020603050405020304" pitchFamily="18" charset="0"/>
                  <a:sym typeface="Symbol" panose="05050102010706020507" pitchFamily="18" charset="2"/>
                </a:rPr>
                <a:t></a:t>
              </a:r>
              <a:endParaRPr lang="en-DE" sz="1200" dirty="0">
                <a:latin typeface="Times New Roman" panose="02020603050405020304" pitchFamily="18" charset="0"/>
                <a:cs typeface="Times New Roman" panose="02020603050405020304" pitchFamily="18" charset="0"/>
              </a:endParaRPr>
            </a:p>
          </p:txBody>
        </p:sp>
        <p:sp>
          <p:nvSpPr>
            <p:cNvPr id="108" name="TextBox 160">
              <a:extLst>
                <a:ext uri="{FF2B5EF4-FFF2-40B4-BE49-F238E27FC236}">
                  <a16:creationId xmlns:a16="http://schemas.microsoft.com/office/drawing/2014/main" id="{D73AC130-6CF0-91A0-9C45-2E051FF8F0A7}"/>
                </a:ext>
              </a:extLst>
            </p:cNvPr>
            <p:cNvSpPr txBox="1"/>
            <p:nvPr/>
          </p:nvSpPr>
          <p:spPr>
            <a:xfrm>
              <a:off x="6975737" y="2016916"/>
              <a:ext cx="310397" cy="215444"/>
            </a:xfrm>
            <a:prstGeom prst="rect">
              <a:avLst/>
            </a:prstGeom>
            <a:noFill/>
          </p:spPr>
          <p:txBody>
            <a:bodyPr wrap="square" rtlCol="0">
              <a:spAutoFit/>
            </a:bodyPr>
            <a:lstStyle/>
            <a:p>
              <a:r>
                <a:rPr lang="en-DE" sz="800" dirty="0">
                  <a:latin typeface="Times New Roman" panose="02020603050405020304" pitchFamily="18" charset="0"/>
                  <a:cs typeface="Times New Roman" panose="02020603050405020304" pitchFamily="18" charset="0"/>
                  <a:sym typeface="Symbol" panose="05050102010706020507" pitchFamily="18" charset="2"/>
                </a:rPr>
                <a:t></a:t>
              </a:r>
              <a:r>
                <a:rPr lang="en-DE" sz="800" i="1" dirty="0">
                  <a:latin typeface="Times New Roman" panose="02020603050405020304" pitchFamily="18" charset="0"/>
                  <a:cs typeface="Times New Roman" panose="02020603050405020304" pitchFamily="18" charset="0"/>
                  <a:sym typeface="Symbol" panose="05050102010706020507" pitchFamily="18" charset="2"/>
                </a:rPr>
                <a:t>A</a:t>
              </a:r>
              <a:endParaRPr lang="en-DE" sz="800" i="1" dirty="0">
                <a:latin typeface="Times New Roman" panose="02020603050405020304" pitchFamily="18" charset="0"/>
                <a:cs typeface="Times New Roman" panose="02020603050405020304" pitchFamily="18" charset="0"/>
              </a:endParaRPr>
            </a:p>
          </p:txBody>
        </p:sp>
        <p:grpSp>
          <p:nvGrpSpPr>
            <p:cNvPr id="109" name="Group 163">
              <a:extLst>
                <a:ext uri="{FF2B5EF4-FFF2-40B4-BE49-F238E27FC236}">
                  <a16:creationId xmlns:a16="http://schemas.microsoft.com/office/drawing/2014/main" id="{3E4FF7BC-B448-BB5A-48B8-2D85B186B378}"/>
                </a:ext>
              </a:extLst>
            </p:cNvPr>
            <p:cNvGrpSpPr/>
            <p:nvPr/>
          </p:nvGrpSpPr>
          <p:grpSpPr>
            <a:xfrm>
              <a:off x="7178010" y="1827306"/>
              <a:ext cx="247049" cy="328009"/>
              <a:chOff x="7263768" y="1516283"/>
              <a:chExt cx="535246" cy="666193"/>
            </a:xfrm>
          </p:grpSpPr>
          <p:sp>
            <p:nvSpPr>
              <p:cNvPr id="110" name="Parallelogram 164">
                <a:extLst>
                  <a:ext uri="{FF2B5EF4-FFF2-40B4-BE49-F238E27FC236}">
                    <a16:creationId xmlns:a16="http://schemas.microsoft.com/office/drawing/2014/main" id="{0FF0B591-476A-124F-0329-46A8E74EDFDB}"/>
                  </a:ext>
                </a:extLst>
              </p:cNvPr>
              <p:cNvSpPr/>
              <p:nvPr/>
            </p:nvSpPr>
            <p:spPr>
              <a:xfrm rot="421637">
                <a:off x="7403015" y="2028947"/>
                <a:ext cx="395999" cy="153529"/>
              </a:xfrm>
              <a:prstGeom prst="parallelogram">
                <a:avLst>
                  <a:gd name="adj" fmla="val 62523"/>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11" name="Straight Arrow Connector 165">
                <a:extLst>
                  <a:ext uri="{FF2B5EF4-FFF2-40B4-BE49-F238E27FC236}">
                    <a16:creationId xmlns:a16="http://schemas.microsoft.com/office/drawing/2014/main" id="{52576642-297B-DE75-658B-42C36059605C}"/>
                  </a:ext>
                </a:extLst>
              </p:cNvPr>
              <p:cNvCxnSpPr>
                <a:cxnSpLocks/>
              </p:cNvCxnSpPr>
              <p:nvPr/>
            </p:nvCxnSpPr>
            <p:spPr>
              <a:xfrm flipH="1" flipV="1">
                <a:off x="7263768" y="1516283"/>
                <a:ext cx="320660" cy="60042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2" name="Straight Connector 166">
                <a:extLst>
                  <a:ext uri="{FF2B5EF4-FFF2-40B4-BE49-F238E27FC236}">
                    <a16:creationId xmlns:a16="http://schemas.microsoft.com/office/drawing/2014/main" id="{C9E156E8-2E8E-EB0C-75EF-ED9024AEBB6E}"/>
                  </a:ext>
                </a:extLst>
              </p:cNvPr>
              <p:cNvCxnSpPr>
                <a:cxnSpLocks/>
              </p:cNvCxnSpPr>
              <p:nvPr/>
            </p:nvCxnSpPr>
            <p:spPr>
              <a:xfrm rot="10800000" flipH="1">
                <a:off x="7584428" y="1602876"/>
                <a:ext cx="0" cy="513831"/>
              </a:xfrm>
              <a:prstGeom prst="line">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13" name="TextBox 167">
                  <a:extLst>
                    <a:ext uri="{FF2B5EF4-FFF2-40B4-BE49-F238E27FC236}">
                      <a16:creationId xmlns:a16="http://schemas.microsoft.com/office/drawing/2014/main" id="{2D6F9944-D108-AF69-263B-AD275C69DF05}"/>
                    </a:ext>
                  </a:extLst>
                </p:cNvPr>
                <p:cNvSpPr txBox="1"/>
                <p:nvPr/>
              </p:nvSpPr>
              <p:spPr>
                <a:xfrm>
                  <a:off x="7250435" y="1757786"/>
                  <a:ext cx="361387" cy="21544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DE" sz="800" i="1" smtClean="0">
                                <a:latin typeface="Cambria Math" panose="02040503050406030204" pitchFamily="18" charset="0"/>
                                <a:cs typeface="Times New Roman" panose="02020603050405020304" pitchFamily="18" charset="0"/>
                                <a:sym typeface="Symbol" panose="05050102010706020507" pitchFamily="18" charset="2"/>
                              </a:rPr>
                            </m:ctrlPr>
                          </m:accPr>
                          <m:e>
                            <m:r>
                              <a:rPr lang="en-DE" sz="800" b="0" i="1" smtClean="0">
                                <a:latin typeface="Cambria Math" panose="02040503050406030204" pitchFamily="18" charset="0"/>
                                <a:cs typeface="Times New Roman" panose="02020603050405020304" pitchFamily="18" charset="0"/>
                                <a:sym typeface="Symbol" panose="05050102010706020507" pitchFamily="18" charset="2"/>
                              </a:rPr>
                              <m:t>𝑛</m:t>
                            </m:r>
                          </m:e>
                        </m:acc>
                      </m:oMath>
                    </m:oMathPara>
                  </a14:m>
                  <a:endParaRPr lang="en-DE" sz="1050" dirty="0">
                    <a:latin typeface="Times New Roman" panose="02020603050405020304" pitchFamily="18" charset="0"/>
                    <a:cs typeface="Times New Roman" panose="02020603050405020304" pitchFamily="18" charset="0"/>
                  </a:endParaRPr>
                </a:p>
              </p:txBody>
            </p:sp>
          </mc:Choice>
          <mc:Fallback xmlns="">
            <p:sp>
              <p:nvSpPr>
                <p:cNvPr id="113" name="TextBox 167">
                  <a:extLst>
                    <a:ext uri="{FF2B5EF4-FFF2-40B4-BE49-F238E27FC236}">
                      <a16:creationId xmlns:a16="http://schemas.microsoft.com/office/drawing/2014/main" id="{2D6F9944-D108-AF69-263B-AD275C69DF05}"/>
                    </a:ext>
                  </a:extLst>
                </p:cNvPr>
                <p:cNvSpPr txBox="1">
                  <a:spLocks noRot="1" noChangeAspect="1" noMove="1" noResize="1" noEditPoints="1" noAdjustHandles="1" noChangeArrowheads="1" noChangeShapeType="1" noTextEdit="1"/>
                </p:cNvSpPr>
                <p:nvPr/>
              </p:nvSpPr>
              <p:spPr>
                <a:xfrm>
                  <a:off x="7250435" y="1757786"/>
                  <a:ext cx="361387" cy="215444"/>
                </a:xfrm>
                <a:prstGeom prst="rect">
                  <a:avLst/>
                </a:prstGeom>
                <a:blipFill>
                  <a:blip r:embed="rId18"/>
                  <a:stretch>
                    <a:fillRect/>
                  </a:stretch>
                </a:blipFill>
              </p:spPr>
              <p:txBody>
                <a:bodyPr/>
                <a:lstStyle/>
                <a:p>
                  <a:r>
                    <a:rPr lang="de-DE">
                      <a:noFill/>
                    </a:rPr>
                    <a:t> </a:t>
                  </a:r>
                </a:p>
              </p:txBody>
            </p:sp>
          </mc:Fallback>
        </mc:AlternateContent>
        <p:sp>
          <p:nvSpPr>
            <p:cNvPr id="114" name="TextBox 168">
              <a:extLst>
                <a:ext uri="{FF2B5EF4-FFF2-40B4-BE49-F238E27FC236}">
                  <a16:creationId xmlns:a16="http://schemas.microsoft.com/office/drawing/2014/main" id="{F5EE92AC-8C89-ED02-DDCA-A34DB9E02A0C}"/>
                </a:ext>
              </a:extLst>
            </p:cNvPr>
            <p:cNvSpPr txBox="1"/>
            <p:nvPr/>
          </p:nvSpPr>
          <p:spPr>
            <a:xfrm>
              <a:off x="6936850" y="1793699"/>
              <a:ext cx="380930" cy="215444"/>
            </a:xfrm>
            <a:prstGeom prst="rect">
              <a:avLst/>
            </a:prstGeom>
            <a:noFill/>
          </p:spPr>
          <p:txBody>
            <a:bodyPr wrap="square" rtlCol="0">
              <a:spAutoFit/>
            </a:bodyPr>
            <a:lstStyle/>
            <a:p>
              <a:r>
                <a:rPr lang="en-DE" sz="800" dirty="0">
                  <a:latin typeface="Times New Roman" panose="02020603050405020304" pitchFamily="18" charset="0"/>
                  <a:cs typeface="Times New Roman" panose="02020603050405020304" pitchFamily="18" charset="0"/>
                  <a:sym typeface="Symbol" panose="05050102010706020507" pitchFamily="18" charset="2"/>
                </a:rPr>
                <a:t></a:t>
              </a:r>
              <a:r>
                <a:rPr lang="en-DE" sz="800" i="1" dirty="0">
                  <a:latin typeface="Times New Roman" panose="02020603050405020304" pitchFamily="18" charset="0"/>
                  <a:cs typeface="Times New Roman" panose="02020603050405020304" pitchFamily="18" charset="0"/>
                </a:rPr>
                <a:t>F</a:t>
              </a:r>
            </a:p>
          </p:txBody>
        </p:sp>
        <p:sp>
          <p:nvSpPr>
            <p:cNvPr id="115" name="TextBox 169">
              <a:extLst>
                <a:ext uri="{FF2B5EF4-FFF2-40B4-BE49-F238E27FC236}">
                  <a16:creationId xmlns:a16="http://schemas.microsoft.com/office/drawing/2014/main" id="{5D15996F-BE7D-5DB2-D766-88B5C32724D7}"/>
                </a:ext>
              </a:extLst>
            </p:cNvPr>
            <p:cNvSpPr txBox="1"/>
            <p:nvPr/>
          </p:nvSpPr>
          <p:spPr>
            <a:xfrm>
              <a:off x="7356064" y="2060079"/>
              <a:ext cx="310397" cy="215444"/>
            </a:xfrm>
            <a:prstGeom prst="rect">
              <a:avLst/>
            </a:prstGeom>
            <a:noFill/>
          </p:spPr>
          <p:txBody>
            <a:bodyPr wrap="square" rtlCol="0">
              <a:spAutoFit/>
            </a:bodyPr>
            <a:lstStyle/>
            <a:p>
              <a:r>
                <a:rPr lang="en-DE" sz="800" dirty="0">
                  <a:latin typeface="Times New Roman" panose="02020603050405020304" pitchFamily="18" charset="0"/>
                  <a:cs typeface="Times New Roman" panose="02020603050405020304" pitchFamily="18" charset="0"/>
                  <a:sym typeface="Symbol" panose="05050102010706020507" pitchFamily="18" charset="2"/>
                </a:rPr>
                <a:t>P</a:t>
              </a:r>
              <a:endParaRPr lang="en-DE" sz="800" dirty="0">
                <a:latin typeface="Times New Roman" panose="02020603050405020304" pitchFamily="18" charset="0"/>
                <a:cs typeface="Times New Roman" panose="02020603050405020304" pitchFamily="18" charset="0"/>
              </a:endParaRPr>
            </a:p>
          </p:txBody>
        </p:sp>
      </p:grpSp>
      <mc:AlternateContent xmlns:mc="http://schemas.openxmlformats.org/markup-compatibility/2006" xmlns:a14="http://schemas.microsoft.com/office/drawing/2010/main">
        <mc:Choice Requires="a14">
          <p:sp>
            <p:nvSpPr>
              <p:cNvPr id="116" name="TextBox 1">
                <a:extLst>
                  <a:ext uri="{FF2B5EF4-FFF2-40B4-BE49-F238E27FC236}">
                    <a16:creationId xmlns:a16="http://schemas.microsoft.com/office/drawing/2014/main" id="{0C2183C9-DA2B-C140-F432-486804413EFE}"/>
                  </a:ext>
                </a:extLst>
              </p:cNvPr>
              <p:cNvSpPr txBox="1"/>
              <p:nvPr/>
            </p:nvSpPr>
            <p:spPr>
              <a:xfrm>
                <a:off x="10253524" y="3011851"/>
                <a:ext cx="1568571" cy="59856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ea typeface="Cambria Math" panose="02040503050406030204" pitchFamily="18" charset="0"/>
                            </a:rPr>
                          </m:ctrlPr>
                        </m:sSubPr>
                        <m:e>
                          <m:r>
                            <a:rPr lang="en-DE" i="1" smtClean="0">
                              <a:latin typeface="Cambria Math" panose="02040503050406030204" pitchFamily="18" charset="0"/>
                              <a:ea typeface="Cambria Math" panose="02040503050406030204" pitchFamily="18" charset="0"/>
                            </a:rPr>
                            <m:t>𝜎</m:t>
                          </m:r>
                        </m:e>
                        <m:sub>
                          <m:r>
                            <a:rPr lang="de-DE" b="0" i="1" smtClean="0">
                              <a:latin typeface="Cambria Math" panose="02040503050406030204" pitchFamily="18" charset="0"/>
                              <a:ea typeface="Cambria Math" panose="02040503050406030204" pitchFamily="18" charset="0"/>
                            </a:rPr>
                            <m:t>𝑖𝑗</m:t>
                          </m:r>
                        </m:sub>
                      </m:sSub>
                      <m:r>
                        <a:rPr lang="en-DE" b="0" i="1" smtClean="0">
                          <a:latin typeface="Cambria Math" panose="02040503050406030204" pitchFamily="18" charset="0"/>
                          <a:ea typeface="Cambria Math" panose="02040503050406030204" pitchFamily="18" charset="0"/>
                        </a:rPr>
                        <m:t>= </m:t>
                      </m:r>
                      <m:func>
                        <m:funcPr>
                          <m:ctrlPr>
                            <a:rPr lang="fr-FR" b="0" i="1" smtClean="0">
                              <a:latin typeface="Cambria Math" panose="02040503050406030204" pitchFamily="18" charset="0"/>
                              <a:ea typeface="Cambria Math" panose="02040503050406030204" pitchFamily="18" charset="0"/>
                            </a:rPr>
                          </m:ctrlPr>
                        </m:funcPr>
                        <m:fName>
                          <m:limLow>
                            <m:limLowPr>
                              <m:ctrlPr>
                                <a:rPr lang="fr-FR" b="0" i="1" smtClean="0">
                                  <a:latin typeface="Cambria Math" panose="02040503050406030204" pitchFamily="18" charset="0"/>
                                  <a:ea typeface="Cambria Math" panose="02040503050406030204" pitchFamily="18" charset="0"/>
                                </a:rPr>
                              </m:ctrlPr>
                            </m:limLowPr>
                            <m:e>
                              <m:r>
                                <m:rPr>
                                  <m:sty m:val="p"/>
                                </m:rPr>
                                <a:rPr lang="fr-FR" b="0" i="0" smtClean="0">
                                  <a:latin typeface="Cambria Math" panose="02040503050406030204" pitchFamily="18" charset="0"/>
                                  <a:ea typeface="Cambria Math" panose="02040503050406030204" pitchFamily="18" charset="0"/>
                                </a:rPr>
                                <m:t>lim</m:t>
                              </m:r>
                            </m:e>
                            <m:lim>
                              <m:r>
                                <a:rPr lang="fr-FR" b="0" i="1" smtClean="0">
                                  <a:latin typeface="Cambria Math" panose="02040503050406030204" pitchFamily="18" charset="0"/>
                                  <a:ea typeface="Cambria Math" panose="02040503050406030204" pitchFamily="18" charset="0"/>
                                </a:rPr>
                                <m:t>∆</m:t>
                              </m:r>
                              <m:r>
                                <a:rPr lang="en-DE" b="0" i="1" smtClean="0">
                                  <a:latin typeface="Cambria Math" panose="02040503050406030204" pitchFamily="18" charset="0"/>
                                  <a:ea typeface="Cambria Math" panose="02040503050406030204" pitchFamily="18" charset="0"/>
                                </a:rPr>
                                <m:t>𝐴</m:t>
                              </m:r>
                              <m:r>
                                <a:rPr lang="en-DE" b="0" i="1" smtClean="0">
                                  <a:latin typeface="Cambria Math" panose="02040503050406030204" pitchFamily="18" charset="0"/>
                                  <a:ea typeface="Cambria Math" panose="02040503050406030204" pitchFamily="18" charset="0"/>
                                </a:rPr>
                                <m:t> →0</m:t>
                              </m:r>
                            </m:lim>
                          </m:limLow>
                        </m:fName>
                        <m:e>
                          <m:f>
                            <m:fPr>
                              <m:ctrlPr>
                                <a:rPr lang="fr-FR" b="0" i="1" smtClean="0">
                                  <a:latin typeface="Cambria Math" panose="02040503050406030204" pitchFamily="18" charset="0"/>
                                  <a:ea typeface="Cambria Math" panose="02040503050406030204" pitchFamily="18" charset="0"/>
                                </a:rPr>
                              </m:ctrlPr>
                            </m:fPr>
                            <m:num>
                              <m:r>
                                <a:rPr lang="fr-FR" b="0" i="1" smtClean="0">
                                  <a:latin typeface="Cambria Math" panose="02040503050406030204" pitchFamily="18" charset="0"/>
                                  <a:ea typeface="Cambria Math" panose="02040503050406030204" pitchFamily="18" charset="0"/>
                                </a:rPr>
                                <m:t>∆</m:t>
                              </m:r>
                              <m:r>
                                <a:rPr lang="en-DE" b="0" i="1" smtClean="0">
                                  <a:latin typeface="Cambria Math" panose="02040503050406030204" pitchFamily="18" charset="0"/>
                                  <a:ea typeface="Cambria Math" panose="02040503050406030204" pitchFamily="18" charset="0"/>
                                </a:rPr>
                                <m:t>𝐹</m:t>
                              </m:r>
                            </m:num>
                            <m:den>
                              <m:r>
                                <a:rPr lang="fr-FR" b="0" i="1" smtClean="0">
                                  <a:latin typeface="Cambria Math" panose="02040503050406030204" pitchFamily="18" charset="0"/>
                                  <a:ea typeface="Cambria Math" panose="02040503050406030204" pitchFamily="18" charset="0"/>
                                </a:rPr>
                                <m:t>∆</m:t>
                              </m:r>
                              <m:sSub>
                                <m:sSubPr>
                                  <m:ctrlPr>
                                    <a:rPr lang="de-DE" b="0" i="1" smtClean="0">
                                      <a:latin typeface="Cambria Math" panose="02040503050406030204" pitchFamily="18" charset="0"/>
                                      <a:ea typeface="Cambria Math" panose="02040503050406030204" pitchFamily="18" charset="0"/>
                                    </a:rPr>
                                  </m:ctrlPr>
                                </m:sSubPr>
                                <m:e>
                                  <m:r>
                                    <a:rPr lang="en-DE" b="0" i="1" smtClean="0">
                                      <a:latin typeface="Cambria Math" panose="02040503050406030204" pitchFamily="18" charset="0"/>
                                      <a:ea typeface="Cambria Math" panose="02040503050406030204" pitchFamily="18" charset="0"/>
                                    </a:rPr>
                                    <m:t>𝐴</m:t>
                                  </m:r>
                                </m:e>
                                <m:sub>
                                  <m:r>
                                    <a:rPr lang="de-DE" b="0" i="1" smtClean="0">
                                      <a:latin typeface="Cambria Math" panose="02040503050406030204" pitchFamily="18" charset="0"/>
                                      <a:ea typeface="Cambria Math" panose="02040503050406030204" pitchFamily="18" charset="0"/>
                                    </a:rPr>
                                    <m:t>𝑗</m:t>
                                  </m:r>
                                </m:sub>
                              </m:sSub>
                            </m:den>
                          </m:f>
                        </m:e>
                      </m:func>
                    </m:oMath>
                  </m:oMathPara>
                </a14:m>
                <a:endParaRPr lang="en-DE" dirty="0">
                  <a:latin typeface="Times New Roman" panose="02020603050405020304" pitchFamily="18" charset="0"/>
                  <a:cs typeface="Times New Roman" panose="02020603050405020304" pitchFamily="18" charset="0"/>
                </a:endParaRPr>
              </a:p>
            </p:txBody>
          </p:sp>
        </mc:Choice>
        <mc:Fallback xmlns="">
          <p:sp>
            <p:nvSpPr>
              <p:cNvPr id="116" name="TextBox 1">
                <a:extLst>
                  <a:ext uri="{FF2B5EF4-FFF2-40B4-BE49-F238E27FC236}">
                    <a16:creationId xmlns:a16="http://schemas.microsoft.com/office/drawing/2014/main" id="{0C2183C9-DA2B-C140-F432-486804413EFE}"/>
                  </a:ext>
                </a:extLst>
              </p:cNvPr>
              <p:cNvSpPr txBox="1">
                <a:spLocks noRot="1" noChangeAspect="1" noMove="1" noResize="1" noEditPoints="1" noAdjustHandles="1" noChangeArrowheads="1" noChangeShapeType="1" noTextEdit="1"/>
              </p:cNvSpPr>
              <p:nvPr/>
            </p:nvSpPr>
            <p:spPr>
              <a:xfrm>
                <a:off x="10253524" y="3011851"/>
                <a:ext cx="1568571" cy="598562"/>
              </a:xfrm>
              <a:prstGeom prst="rect">
                <a:avLst/>
              </a:prstGeom>
              <a:blipFill>
                <a:blip r:embed="rId19"/>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2935002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500"/>
                                        <p:tgtEl>
                                          <p:spTgt spid="1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2"/>
                                        </p:tgtEl>
                                        <p:attrNameLst>
                                          <p:attrName>style.visibility</p:attrName>
                                        </p:attrNameLst>
                                      </p:cBhvr>
                                      <p:to>
                                        <p:strVal val="visible"/>
                                      </p:to>
                                    </p:set>
                                    <p:animEffect transition="in" filter="fade">
                                      <p:cBhvr>
                                        <p:cTn id="17" dur="500"/>
                                        <p:tgtEl>
                                          <p:spTgt spid="12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5"/>
                                        </p:tgtEl>
                                        <p:attrNameLst>
                                          <p:attrName>style.visibility</p:attrName>
                                        </p:attrNameLst>
                                      </p:cBhvr>
                                      <p:to>
                                        <p:strVal val="visible"/>
                                      </p:to>
                                    </p:set>
                                    <p:animEffect transition="in" filter="fade">
                                      <p:cBhvr>
                                        <p:cTn id="22" dur="500"/>
                                        <p:tgtEl>
                                          <p:spTgt spid="12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23"/>
                                        </p:tgtEl>
                                        <p:attrNameLst>
                                          <p:attrName>style.visibility</p:attrName>
                                        </p:attrNameLst>
                                      </p:cBhvr>
                                      <p:to>
                                        <p:strVal val="visible"/>
                                      </p:to>
                                    </p:set>
                                    <p:animEffect transition="in" filter="fade">
                                      <p:cBhvr>
                                        <p:cTn id="27" dur="500"/>
                                        <p:tgtEl>
                                          <p:spTgt spid="123"/>
                                        </p:tgtEl>
                                      </p:cBhvr>
                                    </p:animEffect>
                                  </p:childTnLst>
                                </p:cTn>
                              </p:par>
                              <p:par>
                                <p:cTn id="28" presetID="10" presetClass="entr" presetSubtype="0" fill="hold" nodeType="withEffect">
                                  <p:stCondLst>
                                    <p:cond delay="0"/>
                                  </p:stCondLst>
                                  <p:childTnLst>
                                    <p:set>
                                      <p:cBhvr>
                                        <p:cTn id="29" dur="1" fill="hold">
                                          <p:stCondLst>
                                            <p:cond delay="0"/>
                                          </p:stCondLst>
                                        </p:cTn>
                                        <p:tgtEl>
                                          <p:spTgt spid="124"/>
                                        </p:tgtEl>
                                        <p:attrNameLst>
                                          <p:attrName>style.visibility</p:attrName>
                                        </p:attrNameLst>
                                      </p:cBhvr>
                                      <p:to>
                                        <p:strVal val="visible"/>
                                      </p:to>
                                    </p:set>
                                    <p:animEffect transition="in" filter="fade">
                                      <p:cBhvr>
                                        <p:cTn id="30" dur="500"/>
                                        <p:tgtEl>
                                          <p:spTgt spid="12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116"/>
                                        </p:tgtEl>
                                        <p:attrNameLst>
                                          <p:attrName>style.visibility</p:attrName>
                                        </p:attrNameLst>
                                      </p:cBhvr>
                                      <p:to>
                                        <p:strVal val="visible"/>
                                      </p:to>
                                    </p:set>
                                    <p:animEffect transition="in" filter="fade">
                                      <p:cBhvr>
                                        <p:cTn id="35" dur="500"/>
                                        <p:tgtEl>
                                          <p:spTgt spid="11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500"/>
                                        <p:tgtEl>
                                          <p:spTgt spid="1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26"/>
                                        </p:tgtEl>
                                        <p:attrNameLst>
                                          <p:attrName>style.visibility</p:attrName>
                                        </p:attrNameLst>
                                      </p:cBhvr>
                                      <p:to>
                                        <p:strVal val="visible"/>
                                      </p:to>
                                    </p:set>
                                    <p:animEffect transition="in" filter="fade">
                                      <p:cBhvr>
                                        <p:cTn id="45" dur="500"/>
                                        <p:tgtEl>
                                          <p:spTgt spid="126"/>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fade">
                                      <p:cBhvr>
                                        <p:cTn id="50" dur="500"/>
                                        <p:tgtEl>
                                          <p:spTgt spid="16"/>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5"/>
                                        </p:tgtEl>
                                        <p:attrNameLst>
                                          <p:attrName>style.visibility</p:attrName>
                                        </p:attrNameLst>
                                      </p:cBhvr>
                                      <p:to>
                                        <p:strVal val="visible"/>
                                      </p:to>
                                    </p:set>
                                    <p:animEffect transition="in" filter="fade">
                                      <p:cBhvr>
                                        <p:cTn id="55" dur="500"/>
                                        <p:tgtEl>
                                          <p:spTgt spid="5"/>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117"/>
                                        </p:tgtEl>
                                        <p:attrNameLst>
                                          <p:attrName>style.visibility</p:attrName>
                                        </p:attrNameLst>
                                      </p:cBhvr>
                                      <p:to>
                                        <p:strVal val="visible"/>
                                      </p:to>
                                    </p:set>
                                    <p:animEffect transition="in" filter="fade">
                                      <p:cBhvr>
                                        <p:cTn id="60" dur="500"/>
                                        <p:tgtEl>
                                          <p:spTgt spid="117"/>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fade">
                                      <p:cBhvr>
                                        <p:cTn id="65" dur="500"/>
                                        <p:tgtEl>
                                          <p:spTgt spid="20"/>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3"/>
                                        </p:tgtEl>
                                        <p:attrNameLst>
                                          <p:attrName>style.visibility</p:attrName>
                                        </p:attrNameLst>
                                      </p:cBhvr>
                                      <p:to>
                                        <p:strVal val="visible"/>
                                      </p:to>
                                    </p:set>
                                    <p:animEffect transition="in" filter="fade">
                                      <p:cBhvr>
                                        <p:cTn id="7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 grpId="0"/>
      <p:bldP spid="10" grpId="0" animBg="1"/>
      <p:bldP spid="16" grpId="0" animBg="1"/>
      <p:bldP spid="116" grpId="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19" name="Objekt 118" hidden="1"/>
          <p:cNvGraphicFramePr>
            <a:graphicFrameLocks noChangeAspect="1"/>
          </p:cNvGraphicFramePr>
          <p:nvPr>
            <p:custDataLst>
              <p:tags r:id="rId1"/>
            </p:custDataLst>
            <p:extLst>
              <p:ext uri="{D42A27DB-BD31-4B8C-83A1-F6EECF244321}">
                <p14:modId xmlns:p14="http://schemas.microsoft.com/office/powerpoint/2010/main" val="418510595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4" imgH="333" progId="TCLayout.ActiveDocument.1">
                  <p:embed/>
                </p:oleObj>
              </mc:Choice>
              <mc:Fallback>
                <p:oleObj name="think-cell Folie" r:id="rId4" imgW="364" imgH="333" progId="TCLayout.ActiveDocument.1">
                  <p:embed/>
                  <p:pic>
                    <p:nvPicPr>
                      <p:cNvPr id="119" name="Objekt 118" hidden="1"/>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6" name="CaixaDeTexto 5"/>
          <p:cNvSpPr txBox="1"/>
          <p:nvPr/>
        </p:nvSpPr>
        <p:spPr>
          <a:xfrm>
            <a:off x="316359" y="835277"/>
            <a:ext cx="7196549" cy="430887"/>
          </a:xfrm>
          <a:prstGeom prst="rect">
            <a:avLst/>
          </a:prstGeom>
          <a:noFill/>
        </p:spPr>
        <p:txBody>
          <a:bodyPr wrap="square" rtlCol="0">
            <a:spAutoFit/>
          </a:bodyPr>
          <a:lstStyle/>
          <a:p>
            <a:pPr eaLnBrk="0" fontAlgn="base" hangingPunct="0">
              <a:spcBef>
                <a:spcPct val="0"/>
              </a:spcBef>
              <a:spcAft>
                <a:spcPct val="0"/>
              </a:spcAft>
            </a:pPr>
            <a:r>
              <a:rPr lang="en-US" sz="2200" b="1" dirty="0">
                <a:solidFill>
                  <a:srgbClr val="1C1C1C"/>
                </a:solidFill>
                <a:latin typeface="Times New Roman" panose="02020603050405020304" pitchFamily="18" charset="0"/>
                <a:cs typeface="Times New Roman" panose="02020603050405020304" pitchFamily="18" charset="0"/>
              </a:rPr>
              <a:t>Strain</a:t>
            </a:r>
            <a:endParaRPr lang="pt-BR" sz="2200" b="1" kern="1200" dirty="0">
              <a:solidFill>
                <a:srgbClr val="1C1C1C"/>
              </a:solidFill>
              <a:effectLst/>
              <a:latin typeface="Times New Roman" panose="02020603050405020304" pitchFamily="18" charset="0"/>
              <a:cs typeface="Times New Roman" panose="02020603050405020304" pitchFamily="18" charset="0"/>
            </a:endParaRPr>
          </a:p>
        </p:txBody>
      </p:sp>
      <p:sp>
        <p:nvSpPr>
          <p:cNvPr id="7" name="CaixaDeTexto 6"/>
          <p:cNvSpPr txBox="1"/>
          <p:nvPr/>
        </p:nvSpPr>
        <p:spPr>
          <a:xfrm>
            <a:off x="355317" y="1379538"/>
            <a:ext cx="11442981" cy="2154436"/>
          </a:xfrm>
          <a:prstGeom prst="rect">
            <a:avLst/>
          </a:prstGeom>
          <a:noFill/>
        </p:spPr>
        <p:txBody>
          <a:bodyPr wrap="square" rtlCol="0">
            <a:spAutoFit/>
          </a:bodyPr>
          <a:lstStyle/>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System's response to applied stress. When a material is subjected to a force, it generates stress, which causes the substance to deform.</a:t>
            </a:r>
          </a:p>
          <a:p>
            <a:pPr marL="342900" indent="-342900">
              <a:buFont typeface="Wingdings" pitchFamily="2" charset="2"/>
              <a:buChar char="§"/>
            </a:pPr>
            <a:endParaRPr lang="en-US" sz="12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The strain distribution in a complex structural member </a:t>
            </a:r>
            <a:r>
              <a:rPr lang="en-US" sz="2200" b="1" dirty="0">
                <a:latin typeface="Times New Roman" panose="02020603050405020304" pitchFamily="18" charset="0"/>
                <a:cs typeface="Times New Roman" panose="02020603050405020304" pitchFamily="18" charset="0"/>
              </a:rPr>
              <a:t>may or may not be uniform</a:t>
            </a:r>
            <a:r>
              <a:rPr lang="en-US" sz="2200" dirty="0">
                <a:latin typeface="Times New Roman" panose="02020603050405020304" pitchFamily="18" charset="0"/>
                <a:cs typeface="Times New Roman" panose="02020603050405020304" pitchFamily="18" charset="0"/>
              </a:rPr>
              <a:t>, depending on the nature of the loading condition.</a:t>
            </a:r>
          </a:p>
          <a:p>
            <a:pPr marL="342900" indent="-342900">
              <a:buFont typeface="Wingdings" pitchFamily="2" charset="2"/>
              <a:buChar char="§"/>
            </a:pPr>
            <a:endParaRPr lang="en-US" sz="12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Elastic vs. plastic deformation.</a:t>
            </a:r>
            <a:endParaRPr lang="en-US" sz="10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Rechteck 3"/>
              <p:cNvSpPr/>
              <p:nvPr/>
            </p:nvSpPr>
            <p:spPr>
              <a:xfrm>
                <a:off x="6482452" y="3178479"/>
                <a:ext cx="5425588" cy="650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de-DE" i="1">
                              <a:latin typeface="Cambria Math" panose="02040503050406030204" pitchFamily="18" charset="0"/>
                            </a:rPr>
                          </m:ctrlPr>
                        </m:dPr>
                        <m:e>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i="0">
                                  <a:latin typeface="Cambria Math" panose="02040503050406030204" pitchFamily="18" charset="0"/>
                                </a:rPr>
                                <m:t>xx</m:t>
                              </m:r>
                            </m:sub>
                          </m:sSub>
                          <m:r>
                            <a:rPr lang="de-DE" i="0">
                              <a:latin typeface="Cambria Math" panose="02040503050406030204" pitchFamily="18" charset="0"/>
                            </a:rPr>
                            <m:t>=</m:t>
                          </m:r>
                          <m:d>
                            <m:dPr>
                              <m:begChr m:val="["/>
                              <m:endChr m:val="]"/>
                              <m:ctrlPr>
                                <a:rPr lang="de-DE" i="1">
                                  <a:latin typeface="Cambria Math" panose="02040503050406030204" pitchFamily="18" charset="0"/>
                                </a:rPr>
                              </m:ctrlPr>
                            </m:dPr>
                            <m:e>
                              <m:f>
                                <m:fPr>
                                  <m:ctrlPr>
                                    <a:rPr lang="de-DE" i="1">
                                      <a:latin typeface="Cambria Math" panose="02040503050406030204" pitchFamily="18" charset="0"/>
                                    </a:rPr>
                                  </m:ctrlPr>
                                </m:fPr>
                                <m:num>
                                  <m:r>
                                    <m:rPr>
                                      <m:sty m:val="p"/>
                                    </m:rPr>
                                    <a:rPr lang="de-DE" i="0">
                                      <a:latin typeface="Cambria Math" panose="02040503050406030204" pitchFamily="18" charset="0"/>
                                    </a:rPr>
                                    <m:t>E</m:t>
                                  </m:r>
                                </m:num>
                                <m:den>
                                  <m:d>
                                    <m:dPr>
                                      <m:ctrlPr>
                                        <a:rPr lang="de-DE" i="1">
                                          <a:latin typeface="Cambria Math" panose="02040503050406030204" pitchFamily="18" charset="0"/>
                                        </a:rPr>
                                      </m:ctrlPr>
                                    </m:dPr>
                                    <m:e>
                                      <m:r>
                                        <a:rPr lang="de-DE" i="0">
                                          <a:latin typeface="Cambria Math" panose="02040503050406030204" pitchFamily="18" charset="0"/>
                                        </a:rPr>
                                        <m:t>1+</m:t>
                                      </m:r>
                                      <m:r>
                                        <m:rPr>
                                          <m:sty m:val="p"/>
                                        </m:rPr>
                                        <a:rPr lang="de-DE" i="0">
                                          <a:latin typeface="Cambria Math" panose="02040503050406030204" pitchFamily="18" charset="0"/>
                                        </a:rPr>
                                        <m:t>υ</m:t>
                                      </m:r>
                                    </m:e>
                                  </m:d>
                                  <m:d>
                                    <m:dPr>
                                      <m:ctrlPr>
                                        <a:rPr lang="de-DE" i="1">
                                          <a:latin typeface="Cambria Math" panose="02040503050406030204" pitchFamily="18" charset="0"/>
                                        </a:rPr>
                                      </m:ctrlPr>
                                    </m:dPr>
                                    <m:e>
                                      <m:r>
                                        <a:rPr lang="de-DE" i="0">
                                          <a:latin typeface="Cambria Math" panose="02040503050406030204" pitchFamily="18" charset="0"/>
                                        </a:rPr>
                                        <m:t>1−2</m:t>
                                      </m:r>
                                      <m:r>
                                        <m:rPr>
                                          <m:sty m:val="p"/>
                                        </m:rPr>
                                        <a:rPr lang="de-DE" i="0">
                                          <a:latin typeface="Cambria Math" panose="02040503050406030204" pitchFamily="18" charset="0"/>
                                        </a:rPr>
                                        <m:t>υ</m:t>
                                      </m:r>
                                    </m:e>
                                  </m:d>
                                </m:den>
                              </m:f>
                            </m:e>
                          </m:d>
                          <m:r>
                            <a:rPr lang="de-DE" i="0">
                              <a:latin typeface="Cambria Math" panose="02040503050406030204" pitchFamily="18" charset="0"/>
                            </a:rPr>
                            <m:t> [</m:t>
                          </m:r>
                          <m:d>
                            <m:dPr>
                              <m:ctrlPr>
                                <a:rPr lang="de-DE" i="1">
                                  <a:latin typeface="Cambria Math" panose="02040503050406030204" pitchFamily="18" charset="0"/>
                                </a:rPr>
                              </m:ctrlPr>
                            </m:dPr>
                            <m:e>
                              <m:r>
                                <a:rPr lang="de-DE" i="0">
                                  <a:latin typeface="Cambria Math" panose="02040503050406030204" pitchFamily="18" charset="0"/>
                                </a:rPr>
                                <m:t>1− </m:t>
                              </m:r>
                              <m:r>
                                <m:rPr>
                                  <m:sty m:val="p"/>
                                </m:rPr>
                                <a:rPr lang="de-DE" i="0">
                                  <a:latin typeface="Cambria Math" panose="02040503050406030204" pitchFamily="18" charset="0"/>
                                </a:rPr>
                                <m:t>υ</m:t>
                              </m:r>
                            </m:e>
                          </m:d>
                          <m:sSub>
                            <m:sSubPr>
                              <m:ctrlPr>
                                <a:rPr lang="de-DE" i="1">
                                  <a:latin typeface="Cambria Math" panose="02040503050406030204" pitchFamily="18" charset="0"/>
                                </a:rPr>
                              </m:ctrlPr>
                            </m:sSubPr>
                            <m:e>
                              <m:r>
                                <m:rPr>
                                  <m:sty m:val="p"/>
                                </m:rPr>
                                <a:rPr lang="de-DE" i="0">
                                  <a:latin typeface="Cambria Math" panose="02040503050406030204" pitchFamily="18" charset="0"/>
                                </a:rPr>
                                <m:t>ε</m:t>
                              </m:r>
                            </m:e>
                            <m:sub>
                              <m:r>
                                <m:rPr>
                                  <m:sty m:val="p"/>
                                </m:rPr>
                                <a:rPr lang="de-DE" i="0">
                                  <a:latin typeface="Cambria Math" panose="02040503050406030204" pitchFamily="18" charset="0"/>
                                </a:rPr>
                                <m:t>xx</m:t>
                              </m:r>
                            </m:sub>
                          </m:sSub>
                          <m:r>
                            <a:rPr lang="de-DE" i="0">
                              <a:latin typeface="Cambria Math" panose="02040503050406030204" pitchFamily="18" charset="0"/>
                            </a:rPr>
                            <m:t>+</m:t>
                          </m:r>
                          <m:r>
                            <m:rPr>
                              <m:sty m:val="p"/>
                            </m:rPr>
                            <a:rPr lang="de-DE" i="0">
                              <a:latin typeface="Cambria Math" panose="02040503050406030204" pitchFamily="18" charset="0"/>
                            </a:rPr>
                            <m:t>υ</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m:rPr>
                                      <m:sty m:val="p"/>
                                    </m:rPr>
                                    <a:rPr lang="de-DE" i="0">
                                      <a:latin typeface="Cambria Math" panose="02040503050406030204" pitchFamily="18" charset="0"/>
                                    </a:rPr>
                                    <m:t>ε</m:t>
                                  </m:r>
                                </m:e>
                                <m:sub>
                                  <m:r>
                                    <m:rPr>
                                      <m:sty m:val="p"/>
                                    </m:rPr>
                                    <a:rPr lang="de-DE" i="0">
                                      <a:latin typeface="Cambria Math" panose="02040503050406030204" pitchFamily="18" charset="0"/>
                                    </a:rPr>
                                    <m:t>yy</m:t>
                                  </m:r>
                                </m:sub>
                              </m:sSub>
                              <m:r>
                                <a:rPr lang="de-DE" i="0">
                                  <a:latin typeface="Cambria Math" panose="02040503050406030204" pitchFamily="18" charset="0"/>
                                </a:rPr>
                                <m:t>+</m:t>
                              </m:r>
                              <m:sSub>
                                <m:sSubPr>
                                  <m:ctrlPr>
                                    <a:rPr lang="de-DE" i="1">
                                      <a:latin typeface="Cambria Math" panose="02040503050406030204" pitchFamily="18" charset="0"/>
                                    </a:rPr>
                                  </m:ctrlPr>
                                </m:sSubPr>
                                <m:e>
                                  <m:r>
                                    <m:rPr>
                                      <m:sty m:val="p"/>
                                    </m:rPr>
                                    <a:rPr lang="de-DE" i="0">
                                      <a:latin typeface="Cambria Math" panose="02040503050406030204" pitchFamily="18" charset="0"/>
                                    </a:rPr>
                                    <m:t>ε</m:t>
                                  </m:r>
                                </m:e>
                                <m:sub>
                                  <m:r>
                                    <m:rPr>
                                      <m:sty m:val="p"/>
                                    </m:rPr>
                                    <a:rPr lang="de-DE" i="0">
                                      <a:latin typeface="Cambria Math" panose="02040503050406030204" pitchFamily="18" charset="0"/>
                                    </a:rPr>
                                    <m:t>zz</m:t>
                                  </m:r>
                                </m:sub>
                              </m:sSub>
                            </m:e>
                          </m:d>
                        </m:e>
                      </m:d>
                    </m:oMath>
                  </m:oMathPara>
                </a14:m>
                <a:endParaRPr lang="de-DE" dirty="0"/>
              </a:p>
            </p:txBody>
          </p:sp>
        </mc:Choice>
        <mc:Fallback xmlns="">
          <p:sp>
            <p:nvSpPr>
              <p:cNvPr id="4" name="Rechteck 3"/>
              <p:cNvSpPr>
                <a:spLocks noRot="1" noChangeAspect="1" noMove="1" noResize="1" noEditPoints="1" noAdjustHandles="1" noChangeArrowheads="1" noChangeShapeType="1" noTextEdit="1"/>
              </p:cNvSpPr>
              <p:nvPr/>
            </p:nvSpPr>
            <p:spPr>
              <a:xfrm>
                <a:off x="6482452" y="3178479"/>
                <a:ext cx="5425588" cy="650114"/>
              </a:xfrm>
              <a:prstGeom prst="rect">
                <a:avLst/>
              </a:prstGeom>
              <a:blipFill>
                <a:blip r:embed="rId7"/>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8" name="Rechteck 7"/>
              <p:cNvSpPr/>
              <p:nvPr/>
            </p:nvSpPr>
            <p:spPr>
              <a:xfrm>
                <a:off x="6488608" y="3903638"/>
                <a:ext cx="5419432" cy="650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de-DE" i="1" smtClean="0">
                              <a:latin typeface="Cambria Math" panose="02040503050406030204" pitchFamily="18" charset="0"/>
                            </a:rPr>
                          </m:ctrlPr>
                        </m:dPr>
                        <m:e>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i="0">
                                  <a:latin typeface="Cambria Math" panose="02040503050406030204" pitchFamily="18" charset="0"/>
                                </a:rPr>
                                <m:t>yy</m:t>
                              </m:r>
                            </m:sub>
                          </m:sSub>
                          <m:r>
                            <a:rPr lang="de-DE" i="0">
                              <a:latin typeface="Cambria Math" panose="02040503050406030204" pitchFamily="18" charset="0"/>
                            </a:rPr>
                            <m:t>=</m:t>
                          </m:r>
                          <m:d>
                            <m:dPr>
                              <m:begChr m:val="["/>
                              <m:endChr m:val="]"/>
                              <m:ctrlPr>
                                <a:rPr lang="de-DE" i="1">
                                  <a:latin typeface="Cambria Math" panose="02040503050406030204" pitchFamily="18" charset="0"/>
                                </a:rPr>
                              </m:ctrlPr>
                            </m:dPr>
                            <m:e>
                              <m:f>
                                <m:fPr>
                                  <m:ctrlPr>
                                    <a:rPr lang="de-DE" i="1">
                                      <a:latin typeface="Cambria Math" panose="02040503050406030204" pitchFamily="18" charset="0"/>
                                    </a:rPr>
                                  </m:ctrlPr>
                                </m:fPr>
                                <m:num>
                                  <m:r>
                                    <m:rPr>
                                      <m:sty m:val="p"/>
                                    </m:rPr>
                                    <a:rPr lang="de-DE" i="0">
                                      <a:latin typeface="Cambria Math" panose="02040503050406030204" pitchFamily="18" charset="0"/>
                                    </a:rPr>
                                    <m:t>E</m:t>
                                  </m:r>
                                </m:num>
                                <m:den>
                                  <m:d>
                                    <m:dPr>
                                      <m:ctrlPr>
                                        <a:rPr lang="de-DE" i="1">
                                          <a:latin typeface="Cambria Math" panose="02040503050406030204" pitchFamily="18" charset="0"/>
                                        </a:rPr>
                                      </m:ctrlPr>
                                    </m:dPr>
                                    <m:e>
                                      <m:r>
                                        <a:rPr lang="de-DE" i="0">
                                          <a:latin typeface="Cambria Math" panose="02040503050406030204" pitchFamily="18" charset="0"/>
                                        </a:rPr>
                                        <m:t>1+</m:t>
                                      </m:r>
                                      <m:r>
                                        <m:rPr>
                                          <m:sty m:val="p"/>
                                        </m:rPr>
                                        <a:rPr lang="de-DE" i="0">
                                          <a:latin typeface="Cambria Math" panose="02040503050406030204" pitchFamily="18" charset="0"/>
                                        </a:rPr>
                                        <m:t>υ</m:t>
                                      </m:r>
                                    </m:e>
                                  </m:d>
                                  <m:d>
                                    <m:dPr>
                                      <m:ctrlPr>
                                        <a:rPr lang="de-DE" i="1">
                                          <a:latin typeface="Cambria Math" panose="02040503050406030204" pitchFamily="18" charset="0"/>
                                        </a:rPr>
                                      </m:ctrlPr>
                                    </m:dPr>
                                    <m:e>
                                      <m:r>
                                        <a:rPr lang="de-DE" i="0">
                                          <a:latin typeface="Cambria Math" panose="02040503050406030204" pitchFamily="18" charset="0"/>
                                        </a:rPr>
                                        <m:t>1−2</m:t>
                                      </m:r>
                                      <m:r>
                                        <m:rPr>
                                          <m:sty m:val="p"/>
                                        </m:rPr>
                                        <a:rPr lang="de-DE" i="0">
                                          <a:latin typeface="Cambria Math" panose="02040503050406030204" pitchFamily="18" charset="0"/>
                                        </a:rPr>
                                        <m:t>υ</m:t>
                                      </m:r>
                                    </m:e>
                                  </m:d>
                                </m:den>
                              </m:f>
                            </m:e>
                          </m:d>
                          <m:r>
                            <a:rPr lang="de-DE" i="0">
                              <a:latin typeface="Cambria Math" panose="02040503050406030204" pitchFamily="18" charset="0"/>
                            </a:rPr>
                            <m:t> [</m:t>
                          </m:r>
                          <m:d>
                            <m:dPr>
                              <m:ctrlPr>
                                <a:rPr lang="de-DE" i="1">
                                  <a:latin typeface="Cambria Math" panose="02040503050406030204" pitchFamily="18" charset="0"/>
                                </a:rPr>
                              </m:ctrlPr>
                            </m:dPr>
                            <m:e>
                              <m:r>
                                <a:rPr lang="de-DE" i="0">
                                  <a:latin typeface="Cambria Math" panose="02040503050406030204" pitchFamily="18" charset="0"/>
                                </a:rPr>
                                <m:t>1− </m:t>
                              </m:r>
                              <m:r>
                                <m:rPr>
                                  <m:sty m:val="p"/>
                                </m:rPr>
                                <a:rPr lang="de-DE" i="0">
                                  <a:latin typeface="Cambria Math" panose="02040503050406030204" pitchFamily="18" charset="0"/>
                                </a:rPr>
                                <m:t>υ</m:t>
                              </m:r>
                            </m:e>
                          </m:d>
                          <m:sSub>
                            <m:sSubPr>
                              <m:ctrlPr>
                                <a:rPr lang="de-DE" i="1">
                                  <a:latin typeface="Cambria Math" panose="02040503050406030204" pitchFamily="18" charset="0"/>
                                </a:rPr>
                              </m:ctrlPr>
                            </m:sSubPr>
                            <m:e>
                              <m:r>
                                <m:rPr>
                                  <m:sty m:val="p"/>
                                </m:rPr>
                                <a:rPr lang="de-DE" i="0">
                                  <a:latin typeface="Cambria Math" panose="02040503050406030204" pitchFamily="18" charset="0"/>
                                </a:rPr>
                                <m:t>ε</m:t>
                              </m:r>
                            </m:e>
                            <m:sub>
                              <m:r>
                                <m:rPr>
                                  <m:sty m:val="p"/>
                                </m:rPr>
                                <a:rPr lang="de-DE" i="0">
                                  <a:latin typeface="Cambria Math" panose="02040503050406030204" pitchFamily="18" charset="0"/>
                                </a:rPr>
                                <m:t>yy</m:t>
                              </m:r>
                            </m:sub>
                          </m:sSub>
                          <m:r>
                            <a:rPr lang="de-DE" i="0">
                              <a:latin typeface="Cambria Math" panose="02040503050406030204" pitchFamily="18" charset="0"/>
                            </a:rPr>
                            <m:t>+</m:t>
                          </m:r>
                          <m:r>
                            <m:rPr>
                              <m:sty m:val="p"/>
                            </m:rPr>
                            <a:rPr lang="de-DE" i="0">
                              <a:latin typeface="Cambria Math" panose="02040503050406030204" pitchFamily="18" charset="0"/>
                            </a:rPr>
                            <m:t>υ</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m:rPr>
                                      <m:sty m:val="p"/>
                                    </m:rPr>
                                    <a:rPr lang="de-DE" i="0">
                                      <a:latin typeface="Cambria Math" panose="02040503050406030204" pitchFamily="18" charset="0"/>
                                    </a:rPr>
                                    <m:t>ε</m:t>
                                  </m:r>
                                </m:e>
                                <m:sub>
                                  <m:r>
                                    <m:rPr>
                                      <m:sty m:val="p"/>
                                    </m:rPr>
                                    <a:rPr lang="de-DE" i="0">
                                      <a:latin typeface="Cambria Math" panose="02040503050406030204" pitchFamily="18" charset="0"/>
                                    </a:rPr>
                                    <m:t>xx</m:t>
                                  </m:r>
                                </m:sub>
                              </m:sSub>
                              <m:r>
                                <a:rPr lang="de-DE" i="0">
                                  <a:latin typeface="Cambria Math" panose="02040503050406030204" pitchFamily="18" charset="0"/>
                                </a:rPr>
                                <m:t>+</m:t>
                              </m:r>
                              <m:sSub>
                                <m:sSubPr>
                                  <m:ctrlPr>
                                    <a:rPr lang="de-DE" i="1">
                                      <a:latin typeface="Cambria Math" panose="02040503050406030204" pitchFamily="18" charset="0"/>
                                    </a:rPr>
                                  </m:ctrlPr>
                                </m:sSubPr>
                                <m:e>
                                  <m:r>
                                    <m:rPr>
                                      <m:sty m:val="p"/>
                                    </m:rPr>
                                    <a:rPr lang="de-DE" i="0">
                                      <a:latin typeface="Cambria Math" panose="02040503050406030204" pitchFamily="18" charset="0"/>
                                    </a:rPr>
                                    <m:t>ε</m:t>
                                  </m:r>
                                </m:e>
                                <m:sub>
                                  <m:r>
                                    <m:rPr>
                                      <m:sty m:val="p"/>
                                    </m:rPr>
                                    <a:rPr lang="de-DE" i="0">
                                      <a:latin typeface="Cambria Math" panose="02040503050406030204" pitchFamily="18" charset="0"/>
                                    </a:rPr>
                                    <m:t>zz</m:t>
                                  </m:r>
                                </m:sub>
                              </m:sSub>
                            </m:e>
                          </m:d>
                        </m:e>
                      </m:d>
                    </m:oMath>
                  </m:oMathPara>
                </a14:m>
                <a:endParaRPr lang="de-DE" dirty="0"/>
              </a:p>
            </p:txBody>
          </p:sp>
        </mc:Choice>
        <mc:Fallback xmlns="">
          <p:sp>
            <p:nvSpPr>
              <p:cNvPr id="8" name="Rechteck 7"/>
              <p:cNvSpPr>
                <a:spLocks noRot="1" noChangeAspect="1" noMove="1" noResize="1" noEditPoints="1" noAdjustHandles="1" noChangeArrowheads="1" noChangeShapeType="1" noTextEdit="1"/>
              </p:cNvSpPr>
              <p:nvPr/>
            </p:nvSpPr>
            <p:spPr>
              <a:xfrm>
                <a:off x="6488608" y="3903638"/>
                <a:ext cx="5419432" cy="650114"/>
              </a:xfrm>
              <a:prstGeom prst="rect">
                <a:avLst/>
              </a:prstGeom>
              <a:blipFill>
                <a:blip r:embed="rId8"/>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Rechteck 8"/>
              <p:cNvSpPr/>
              <p:nvPr/>
            </p:nvSpPr>
            <p:spPr>
              <a:xfrm>
                <a:off x="6495276" y="4628797"/>
                <a:ext cx="5412764" cy="650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endChr m:val="]"/>
                          <m:ctrlPr>
                            <a:rPr lang="de-DE" i="1">
                              <a:latin typeface="Cambria Math" panose="02040503050406030204" pitchFamily="18" charset="0"/>
                            </a:rPr>
                          </m:ctrlPr>
                        </m:dPr>
                        <m:e>
                          <m:sSub>
                            <m:sSubPr>
                              <m:ctrlPr>
                                <a:rPr lang="de-DE" i="1">
                                  <a:latin typeface="Cambria Math" panose="02040503050406030204" pitchFamily="18" charset="0"/>
                                </a:rPr>
                              </m:ctrlPr>
                            </m:sSubPr>
                            <m:e>
                              <m:r>
                                <m:rPr>
                                  <m:sty m:val="p"/>
                                </m:rPr>
                                <a:rPr lang="de-DE">
                                  <a:latin typeface="Cambria Math" panose="02040503050406030204" pitchFamily="18" charset="0"/>
                                </a:rPr>
                                <m:t>σ</m:t>
                              </m:r>
                            </m:e>
                            <m:sub>
                              <m:r>
                                <m:rPr>
                                  <m:sty m:val="p"/>
                                </m:rPr>
                                <a:rPr lang="de-DE" i="0">
                                  <a:latin typeface="Cambria Math" panose="02040503050406030204" pitchFamily="18" charset="0"/>
                                </a:rPr>
                                <m:t>zz</m:t>
                              </m:r>
                            </m:sub>
                          </m:sSub>
                          <m:r>
                            <a:rPr lang="de-DE" i="0">
                              <a:latin typeface="Cambria Math" panose="02040503050406030204" pitchFamily="18" charset="0"/>
                            </a:rPr>
                            <m:t>=</m:t>
                          </m:r>
                          <m:d>
                            <m:dPr>
                              <m:begChr m:val="["/>
                              <m:endChr m:val="]"/>
                              <m:ctrlPr>
                                <a:rPr lang="de-DE" i="1">
                                  <a:latin typeface="Cambria Math" panose="02040503050406030204" pitchFamily="18" charset="0"/>
                                </a:rPr>
                              </m:ctrlPr>
                            </m:dPr>
                            <m:e>
                              <m:f>
                                <m:fPr>
                                  <m:ctrlPr>
                                    <a:rPr lang="de-DE" i="1">
                                      <a:latin typeface="Cambria Math" panose="02040503050406030204" pitchFamily="18" charset="0"/>
                                    </a:rPr>
                                  </m:ctrlPr>
                                </m:fPr>
                                <m:num>
                                  <m:r>
                                    <m:rPr>
                                      <m:sty m:val="p"/>
                                    </m:rPr>
                                    <a:rPr lang="de-DE" i="0">
                                      <a:latin typeface="Cambria Math" panose="02040503050406030204" pitchFamily="18" charset="0"/>
                                    </a:rPr>
                                    <m:t>E</m:t>
                                  </m:r>
                                </m:num>
                                <m:den>
                                  <m:d>
                                    <m:dPr>
                                      <m:ctrlPr>
                                        <a:rPr lang="de-DE" i="1">
                                          <a:latin typeface="Cambria Math" panose="02040503050406030204" pitchFamily="18" charset="0"/>
                                        </a:rPr>
                                      </m:ctrlPr>
                                    </m:dPr>
                                    <m:e>
                                      <m:r>
                                        <a:rPr lang="de-DE" i="0">
                                          <a:latin typeface="Cambria Math" panose="02040503050406030204" pitchFamily="18" charset="0"/>
                                        </a:rPr>
                                        <m:t>1+</m:t>
                                      </m:r>
                                      <m:r>
                                        <m:rPr>
                                          <m:sty m:val="p"/>
                                        </m:rPr>
                                        <a:rPr lang="de-DE" i="0">
                                          <a:latin typeface="Cambria Math" panose="02040503050406030204" pitchFamily="18" charset="0"/>
                                        </a:rPr>
                                        <m:t>υ</m:t>
                                      </m:r>
                                    </m:e>
                                  </m:d>
                                  <m:d>
                                    <m:dPr>
                                      <m:ctrlPr>
                                        <a:rPr lang="de-DE" i="1">
                                          <a:latin typeface="Cambria Math" panose="02040503050406030204" pitchFamily="18" charset="0"/>
                                        </a:rPr>
                                      </m:ctrlPr>
                                    </m:dPr>
                                    <m:e>
                                      <m:r>
                                        <a:rPr lang="de-DE" i="0">
                                          <a:latin typeface="Cambria Math" panose="02040503050406030204" pitchFamily="18" charset="0"/>
                                        </a:rPr>
                                        <m:t>1−2</m:t>
                                      </m:r>
                                      <m:r>
                                        <m:rPr>
                                          <m:sty m:val="p"/>
                                        </m:rPr>
                                        <a:rPr lang="de-DE" i="0">
                                          <a:latin typeface="Cambria Math" panose="02040503050406030204" pitchFamily="18" charset="0"/>
                                        </a:rPr>
                                        <m:t>υ</m:t>
                                      </m:r>
                                    </m:e>
                                  </m:d>
                                </m:den>
                              </m:f>
                            </m:e>
                          </m:d>
                          <m:r>
                            <a:rPr lang="de-DE" i="0">
                              <a:latin typeface="Cambria Math" panose="02040503050406030204" pitchFamily="18" charset="0"/>
                            </a:rPr>
                            <m:t> [</m:t>
                          </m:r>
                          <m:d>
                            <m:dPr>
                              <m:ctrlPr>
                                <a:rPr lang="de-DE" i="1">
                                  <a:latin typeface="Cambria Math" panose="02040503050406030204" pitchFamily="18" charset="0"/>
                                </a:rPr>
                              </m:ctrlPr>
                            </m:dPr>
                            <m:e>
                              <m:r>
                                <a:rPr lang="de-DE" i="0">
                                  <a:latin typeface="Cambria Math" panose="02040503050406030204" pitchFamily="18" charset="0"/>
                                </a:rPr>
                                <m:t>1− </m:t>
                              </m:r>
                              <m:r>
                                <m:rPr>
                                  <m:sty m:val="p"/>
                                </m:rPr>
                                <a:rPr lang="de-DE" i="0">
                                  <a:latin typeface="Cambria Math" panose="02040503050406030204" pitchFamily="18" charset="0"/>
                                </a:rPr>
                                <m:t>υ</m:t>
                              </m:r>
                            </m:e>
                          </m:d>
                          <m:sSub>
                            <m:sSubPr>
                              <m:ctrlPr>
                                <a:rPr lang="de-DE" i="1">
                                  <a:latin typeface="Cambria Math" panose="02040503050406030204" pitchFamily="18" charset="0"/>
                                </a:rPr>
                              </m:ctrlPr>
                            </m:sSubPr>
                            <m:e>
                              <m:r>
                                <m:rPr>
                                  <m:sty m:val="p"/>
                                </m:rPr>
                                <a:rPr lang="de-DE" i="0">
                                  <a:latin typeface="Cambria Math" panose="02040503050406030204" pitchFamily="18" charset="0"/>
                                </a:rPr>
                                <m:t>ε</m:t>
                              </m:r>
                            </m:e>
                            <m:sub>
                              <m:r>
                                <m:rPr>
                                  <m:sty m:val="p"/>
                                </m:rPr>
                                <a:rPr lang="de-DE" i="0">
                                  <a:latin typeface="Cambria Math" panose="02040503050406030204" pitchFamily="18" charset="0"/>
                                </a:rPr>
                                <m:t>zz</m:t>
                              </m:r>
                            </m:sub>
                          </m:sSub>
                          <m:r>
                            <a:rPr lang="de-DE" i="0">
                              <a:latin typeface="Cambria Math" panose="02040503050406030204" pitchFamily="18" charset="0"/>
                            </a:rPr>
                            <m:t>+</m:t>
                          </m:r>
                          <m:r>
                            <m:rPr>
                              <m:sty m:val="p"/>
                            </m:rPr>
                            <a:rPr lang="de-DE" i="0">
                              <a:latin typeface="Cambria Math" panose="02040503050406030204" pitchFamily="18" charset="0"/>
                            </a:rPr>
                            <m:t>υ</m:t>
                          </m:r>
                          <m:d>
                            <m:dPr>
                              <m:ctrlPr>
                                <a:rPr lang="de-DE" i="1">
                                  <a:latin typeface="Cambria Math" panose="02040503050406030204" pitchFamily="18" charset="0"/>
                                </a:rPr>
                              </m:ctrlPr>
                            </m:dPr>
                            <m:e>
                              <m:sSub>
                                <m:sSubPr>
                                  <m:ctrlPr>
                                    <a:rPr lang="de-DE" i="1">
                                      <a:latin typeface="Cambria Math" panose="02040503050406030204" pitchFamily="18" charset="0"/>
                                    </a:rPr>
                                  </m:ctrlPr>
                                </m:sSubPr>
                                <m:e>
                                  <m:r>
                                    <m:rPr>
                                      <m:sty m:val="p"/>
                                    </m:rPr>
                                    <a:rPr lang="de-DE" i="0">
                                      <a:latin typeface="Cambria Math" panose="02040503050406030204" pitchFamily="18" charset="0"/>
                                    </a:rPr>
                                    <m:t>ε</m:t>
                                  </m:r>
                                </m:e>
                                <m:sub>
                                  <m:r>
                                    <m:rPr>
                                      <m:sty m:val="p"/>
                                    </m:rPr>
                                    <a:rPr lang="de-DE" i="0">
                                      <a:latin typeface="Cambria Math" panose="02040503050406030204" pitchFamily="18" charset="0"/>
                                    </a:rPr>
                                    <m:t>yy</m:t>
                                  </m:r>
                                </m:sub>
                              </m:sSub>
                              <m:r>
                                <a:rPr lang="de-DE" i="0">
                                  <a:latin typeface="Cambria Math" panose="02040503050406030204" pitchFamily="18" charset="0"/>
                                </a:rPr>
                                <m:t>+</m:t>
                              </m:r>
                              <m:sSub>
                                <m:sSubPr>
                                  <m:ctrlPr>
                                    <a:rPr lang="de-DE" i="1">
                                      <a:latin typeface="Cambria Math" panose="02040503050406030204" pitchFamily="18" charset="0"/>
                                    </a:rPr>
                                  </m:ctrlPr>
                                </m:sSubPr>
                                <m:e>
                                  <m:r>
                                    <m:rPr>
                                      <m:sty m:val="p"/>
                                    </m:rPr>
                                    <a:rPr lang="de-DE" i="0">
                                      <a:latin typeface="Cambria Math" panose="02040503050406030204" pitchFamily="18" charset="0"/>
                                    </a:rPr>
                                    <m:t>ε</m:t>
                                  </m:r>
                                </m:e>
                                <m:sub>
                                  <m:r>
                                    <m:rPr>
                                      <m:sty m:val="p"/>
                                    </m:rPr>
                                    <a:rPr lang="de-DE" i="0">
                                      <a:latin typeface="Cambria Math" panose="02040503050406030204" pitchFamily="18" charset="0"/>
                                    </a:rPr>
                                    <m:t>xx</m:t>
                                  </m:r>
                                </m:sub>
                              </m:sSub>
                            </m:e>
                          </m:d>
                        </m:e>
                      </m:d>
                    </m:oMath>
                  </m:oMathPara>
                </a14:m>
                <a:endParaRPr lang="de-DE" dirty="0"/>
              </a:p>
            </p:txBody>
          </p:sp>
        </mc:Choice>
        <mc:Fallback xmlns="">
          <p:sp>
            <p:nvSpPr>
              <p:cNvPr id="9" name="Rechteck 8"/>
              <p:cNvSpPr>
                <a:spLocks noRot="1" noChangeAspect="1" noMove="1" noResize="1" noEditPoints="1" noAdjustHandles="1" noChangeArrowheads="1" noChangeShapeType="1" noTextEdit="1"/>
              </p:cNvSpPr>
              <p:nvPr/>
            </p:nvSpPr>
            <p:spPr>
              <a:xfrm>
                <a:off x="6495276" y="4628797"/>
                <a:ext cx="5412764" cy="650114"/>
              </a:xfrm>
              <a:prstGeom prst="rect">
                <a:avLst/>
              </a:prstGeom>
              <a:blipFill>
                <a:blip r:embed="rId9"/>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7" name="Rechteck 126"/>
              <p:cNvSpPr/>
              <p:nvPr/>
            </p:nvSpPr>
            <p:spPr>
              <a:xfrm>
                <a:off x="5593491" y="5457097"/>
                <a:ext cx="2119811" cy="650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i="1" smtClean="0">
                              <a:latin typeface="Cambria Math" panose="02040503050406030204" pitchFamily="18" charset="0"/>
                            </a:rPr>
                          </m:ctrlPr>
                        </m:sSubPr>
                        <m:e>
                          <m:r>
                            <m:rPr>
                              <m:sty m:val="p"/>
                            </m:rPr>
                            <a:rPr lang="de-DE">
                              <a:latin typeface="Cambria Math" panose="02040503050406030204" pitchFamily="18" charset="0"/>
                            </a:rPr>
                            <m:t>τ</m:t>
                          </m:r>
                        </m:e>
                        <m:sub>
                          <m:r>
                            <m:rPr>
                              <m:sty m:val="p"/>
                            </m:rPr>
                            <a:rPr lang="de-DE" i="0">
                              <a:latin typeface="Cambria Math" panose="02040503050406030204" pitchFamily="18" charset="0"/>
                            </a:rPr>
                            <m:t>xy</m:t>
                          </m:r>
                        </m:sub>
                      </m:sSub>
                      <m:r>
                        <a:rPr lang="de-DE" i="0">
                          <a:latin typeface="Cambria Math" panose="02040503050406030204" pitchFamily="18" charset="0"/>
                        </a:rPr>
                        <m:t>=</m:t>
                      </m:r>
                      <m:f>
                        <m:fPr>
                          <m:ctrlPr>
                            <a:rPr lang="de-DE" i="1">
                              <a:latin typeface="Cambria Math" panose="02040503050406030204" pitchFamily="18" charset="0"/>
                            </a:rPr>
                          </m:ctrlPr>
                        </m:fPr>
                        <m:num>
                          <m:r>
                            <m:rPr>
                              <m:sty m:val="p"/>
                            </m:rPr>
                            <a:rPr lang="de-DE" i="0">
                              <a:latin typeface="Cambria Math" panose="02040503050406030204" pitchFamily="18" charset="0"/>
                            </a:rPr>
                            <m:t>E</m:t>
                          </m:r>
                        </m:num>
                        <m:den>
                          <m:r>
                            <a:rPr lang="de-DE" i="0">
                              <a:latin typeface="Cambria Math" panose="02040503050406030204" pitchFamily="18" charset="0"/>
                            </a:rPr>
                            <m:t>2</m:t>
                          </m:r>
                          <m:d>
                            <m:dPr>
                              <m:ctrlPr>
                                <a:rPr lang="de-DE" i="1">
                                  <a:latin typeface="Cambria Math" panose="02040503050406030204" pitchFamily="18" charset="0"/>
                                </a:rPr>
                              </m:ctrlPr>
                            </m:dPr>
                            <m:e>
                              <m:r>
                                <a:rPr lang="de-DE" i="0">
                                  <a:latin typeface="Cambria Math" panose="02040503050406030204" pitchFamily="18" charset="0"/>
                                </a:rPr>
                                <m:t>1+</m:t>
                              </m:r>
                              <m:r>
                                <m:rPr>
                                  <m:sty m:val="p"/>
                                </m:rPr>
                                <a:rPr lang="de-DE" i="0">
                                  <a:latin typeface="Cambria Math" panose="02040503050406030204" pitchFamily="18" charset="0"/>
                                </a:rPr>
                                <m:t>υ</m:t>
                              </m:r>
                            </m:e>
                          </m:d>
                        </m:den>
                      </m:f>
                      <m:r>
                        <a:rPr lang="de-DE" i="0">
                          <a:latin typeface="Cambria Math" panose="02040503050406030204" pitchFamily="18" charset="0"/>
                        </a:rPr>
                        <m:t> </m:t>
                      </m:r>
                      <m:sSub>
                        <m:sSubPr>
                          <m:ctrlPr>
                            <a:rPr lang="de-DE" i="1">
                              <a:latin typeface="Cambria Math" panose="02040503050406030204" pitchFamily="18" charset="0"/>
                            </a:rPr>
                          </m:ctrlPr>
                        </m:sSubPr>
                        <m:e>
                          <m:r>
                            <a:rPr lang="de-DE" i="1">
                              <a:latin typeface="Cambria Math" panose="02040503050406030204" pitchFamily="18" charset="0"/>
                            </a:rPr>
                            <m:t>𝛾</m:t>
                          </m:r>
                        </m:e>
                        <m:sub>
                          <m:r>
                            <a:rPr lang="de-DE" i="1">
                              <a:latin typeface="Cambria Math" panose="02040503050406030204" pitchFamily="18" charset="0"/>
                            </a:rPr>
                            <m:t>𝑥𝑦</m:t>
                          </m:r>
                        </m:sub>
                      </m:sSub>
                    </m:oMath>
                  </m:oMathPara>
                </a14:m>
                <a:endParaRPr lang="de-DE" dirty="0"/>
              </a:p>
            </p:txBody>
          </p:sp>
        </mc:Choice>
        <mc:Fallback xmlns="">
          <p:sp>
            <p:nvSpPr>
              <p:cNvPr id="127" name="Rechteck 126"/>
              <p:cNvSpPr>
                <a:spLocks noRot="1" noChangeAspect="1" noMove="1" noResize="1" noEditPoints="1" noAdjustHandles="1" noChangeArrowheads="1" noChangeShapeType="1" noTextEdit="1"/>
              </p:cNvSpPr>
              <p:nvPr/>
            </p:nvSpPr>
            <p:spPr>
              <a:xfrm>
                <a:off x="5593491" y="5457097"/>
                <a:ext cx="2119811" cy="650114"/>
              </a:xfrm>
              <a:prstGeom prst="rect">
                <a:avLst/>
              </a:prstGeom>
              <a:blipFill>
                <a:blip r:embed="rId10"/>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8" name="Rechteck 127"/>
              <p:cNvSpPr/>
              <p:nvPr/>
            </p:nvSpPr>
            <p:spPr>
              <a:xfrm>
                <a:off x="7713302" y="5457097"/>
                <a:ext cx="2103396" cy="650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i="1">
                              <a:latin typeface="Cambria Math" panose="02040503050406030204" pitchFamily="18" charset="0"/>
                            </a:rPr>
                          </m:ctrlPr>
                        </m:sSubPr>
                        <m:e>
                          <m:r>
                            <m:rPr>
                              <m:sty m:val="p"/>
                            </m:rPr>
                            <a:rPr lang="de-DE">
                              <a:latin typeface="Cambria Math" panose="02040503050406030204" pitchFamily="18" charset="0"/>
                            </a:rPr>
                            <m:t>τ</m:t>
                          </m:r>
                        </m:e>
                        <m:sub>
                          <m:r>
                            <m:rPr>
                              <m:sty m:val="p"/>
                            </m:rPr>
                            <a:rPr lang="de-DE" i="0">
                              <a:latin typeface="Cambria Math" panose="02040503050406030204" pitchFamily="18" charset="0"/>
                            </a:rPr>
                            <m:t>yz</m:t>
                          </m:r>
                        </m:sub>
                      </m:sSub>
                      <m:r>
                        <a:rPr lang="de-DE" i="0">
                          <a:latin typeface="Cambria Math" panose="02040503050406030204" pitchFamily="18" charset="0"/>
                        </a:rPr>
                        <m:t>=</m:t>
                      </m:r>
                      <m:f>
                        <m:fPr>
                          <m:ctrlPr>
                            <a:rPr lang="de-DE" i="1">
                              <a:latin typeface="Cambria Math" panose="02040503050406030204" pitchFamily="18" charset="0"/>
                            </a:rPr>
                          </m:ctrlPr>
                        </m:fPr>
                        <m:num>
                          <m:r>
                            <m:rPr>
                              <m:sty m:val="p"/>
                            </m:rPr>
                            <a:rPr lang="de-DE" i="0">
                              <a:latin typeface="Cambria Math" panose="02040503050406030204" pitchFamily="18" charset="0"/>
                            </a:rPr>
                            <m:t>E</m:t>
                          </m:r>
                        </m:num>
                        <m:den>
                          <m:r>
                            <a:rPr lang="de-DE" i="0">
                              <a:latin typeface="Cambria Math" panose="02040503050406030204" pitchFamily="18" charset="0"/>
                            </a:rPr>
                            <m:t>2</m:t>
                          </m:r>
                          <m:d>
                            <m:dPr>
                              <m:ctrlPr>
                                <a:rPr lang="de-DE" i="1">
                                  <a:latin typeface="Cambria Math" panose="02040503050406030204" pitchFamily="18" charset="0"/>
                                </a:rPr>
                              </m:ctrlPr>
                            </m:dPr>
                            <m:e>
                              <m:r>
                                <a:rPr lang="de-DE" i="0">
                                  <a:latin typeface="Cambria Math" panose="02040503050406030204" pitchFamily="18" charset="0"/>
                                </a:rPr>
                                <m:t>1+</m:t>
                              </m:r>
                              <m:r>
                                <m:rPr>
                                  <m:sty m:val="p"/>
                                </m:rPr>
                                <a:rPr lang="de-DE" i="0">
                                  <a:latin typeface="Cambria Math" panose="02040503050406030204" pitchFamily="18" charset="0"/>
                                </a:rPr>
                                <m:t>υ</m:t>
                              </m:r>
                            </m:e>
                          </m:d>
                        </m:den>
                      </m:f>
                      <m:r>
                        <a:rPr lang="de-DE" i="0">
                          <a:latin typeface="Cambria Math" panose="02040503050406030204" pitchFamily="18" charset="0"/>
                        </a:rPr>
                        <m:t> </m:t>
                      </m:r>
                      <m:sSub>
                        <m:sSubPr>
                          <m:ctrlPr>
                            <a:rPr lang="de-DE" i="1">
                              <a:latin typeface="Cambria Math" panose="02040503050406030204" pitchFamily="18" charset="0"/>
                            </a:rPr>
                          </m:ctrlPr>
                        </m:sSubPr>
                        <m:e>
                          <m:r>
                            <a:rPr lang="de-DE" i="1">
                              <a:latin typeface="Cambria Math" panose="02040503050406030204" pitchFamily="18" charset="0"/>
                            </a:rPr>
                            <m:t>𝛾</m:t>
                          </m:r>
                        </m:e>
                        <m:sub>
                          <m:r>
                            <a:rPr lang="de-DE" i="1">
                              <a:latin typeface="Cambria Math" panose="02040503050406030204" pitchFamily="18" charset="0"/>
                            </a:rPr>
                            <m:t>𝑦𝑧</m:t>
                          </m:r>
                        </m:sub>
                      </m:sSub>
                    </m:oMath>
                  </m:oMathPara>
                </a14:m>
                <a:endParaRPr lang="de-DE" dirty="0"/>
              </a:p>
            </p:txBody>
          </p:sp>
        </mc:Choice>
        <mc:Fallback xmlns="">
          <p:sp>
            <p:nvSpPr>
              <p:cNvPr id="128" name="Rechteck 127"/>
              <p:cNvSpPr>
                <a:spLocks noRot="1" noChangeAspect="1" noMove="1" noResize="1" noEditPoints="1" noAdjustHandles="1" noChangeArrowheads="1" noChangeShapeType="1" noTextEdit="1"/>
              </p:cNvSpPr>
              <p:nvPr/>
            </p:nvSpPr>
            <p:spPr>
              <a:xfrm>
                <a:off x="7713302" y="5457097"/>
                <a:ext cx="2103396" cy="650114"/>
              </a:xfrm>
              <a:prstGeom prst="rect">
                <a:avLst/>
              </a:prstGeom>
              <a:blipFill>
                <a:blip r:embed="rId11"/>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29" name="Rechteck 128"/>
              <p:cNvSpPr/>
              <p:nvPr/>
            </p:nvSpPr>
            <p:spPr>
              <a:xfrm>
                <a:off x="9816698" y="5457097"/>
                <a:ext cx="2091342" cy="6501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de-DE" i="1">
                              <a:latin typeface="Cambria Math" panose="02040503050406030204" pitchFamily="18" charset="0"/>
                            </a:rPr>
                          </m:ctrlPr>
                        </m:sSubPr>
                        <m:e>
                          <m:r>
                            <m:rPr>
                              <m:sty m:val="p"/>
                            </m:rPr>
                            <a:rPr lang="de-DE">
                              <a:latin typeface="Cambria Math" panose="02040503050406030204" pitchFamily="18" charset="0"/>
                            </a:rPr>
                            <m:t>τ</m:t>
                          </m:r>
                        </m:e>
                        <m:sub>
                          <m:r>
                            <m:rPr>
                              <m:sty m:val="p"/>
                            </m:rPr>
                            <a:rPr lang="de-DE" i="0">
                              <a:latin typeface="Cambria Math" panose="02040503050406030204" pitchFamily="18" charset="0"/>
                            </a:rPr>
                            <m:t>zx</m:t>
                          </m:r>
                        </m:sub>
                      </m:sSub>
                      <m:r>
                        <a:rPr lang="de-DE" i="0">
                          <a:latin typeface="Cambria Math" panose="02040503050406030204" pitchFamily="18" charset="0"/>
                        </a:rPr>
                        <m:t>=</m:t>
                      </m:r>
                      <m:f>
                        <m:fPr>
                          <m:ctrlPr>
                            <a:rPr lang="de-DE" i="1">
                              <a:latin typeface="Cambria Math" panose="02040503050406030204" pitchFamily="18" charset="0"/>
                            </a:rPr>
                          </m:ctrlPr>
                        </m:fPr>
                        <m:num>
                          <m:r>
                            <m:rPr>
                              <m:sty m:val="p"/>
                            </m:rPr>
                            <a:rPr lang="de-DE" i="0">
                              <a:latin typeface="Cambria Math" panose="02040503050406030204" pitchFamily="18" charset="0"/>
                            </a:rPr>
                            <m:t>E</m:t>
                          </m:r>
                        </m:num>
                        <m:den>
                          <m:r>
                            <a:rPr lang="de-DE" i="0">
                              <a:latin typeface="Cambria Math" panose="02040503050406030204" pitchFamily="18" charset="0"/>
                            </a:rPr>
                            <m:t>2</m:t>
                          </m:r>
                          <m:d>
                            <m:dPr>
                              <m:ctrlPr>
                                <a:rPr lang="de-DE" i="1">
                                  <a:latin typeface="Cambria Math" panose="02040503050406030204" pitchFamily="18" charset="0"/>
                                </a:rPr>
                              </m:ctrlPr>
                            </m:dPr>
                            <m:e>
                              <m:r>
                                <a:rPr lang="de-DE" i="0">
                                  <a:latin typeface="Cambria Math" panose="02040503050406030204" pitchFamily="18" charset="0"/>
                                </a:rPr>
                                <m:t>1+</m:t>
                              </m:r>
                              <m:r>
                                <m:rPr>
                                  <m:sty m:val="p"/>
                                </m:rPr>
                                <a:rPr lang="de-DE" i="0">
                                  <a:latin typeface="Cambria Math" panose="02040503050406030204" pitchFamily="18" charset="0"/>
                                </a:rPr>
                                <m:t>υ</m:t>
                              </m:r>
                            </m:e>
                          </m:d>
                        </m:den>
                      </m:f>
                      <m:r>
                        <a:rPr lang="de-DE" i="0">
                          <a:latin typeface="Cambria Math" panose="02040503050406030204" pitchFamily="18" charset="0"/>
                        </a:rPr>
                        <m:t> </m:t>
                      </m:r>
                      <m:sSub>
                        <m:sSubPr>
                          <m:ctrlPr>
                            <a:rPr lang="de-DE" i="1">
                              <a:latin typeface="Cambria Math" panose="02040503050406030204" pitchFamily="18" charset="0"/>
                            </a:rPr>
                          </m:ctrlPr>
                        </m:sSubPr>
                        <m:e>
                          <m:r>
                            <a:rPr lang="de-DE" i="1">
                              <a:latin typeface="Cambria Math" panose="02040503050406030204" pitchFamily="18" charset="0"/>
                            </a:rPr>
                            <m:t>𝛾</m:t>
                          </m:r>
                        </m:e>
                        <m:sub>
                          <m:r>
                            <a:rPr lang="de-DE" i="1">
                              <a:latin typeface="Cambria Math" panose="02040503050406030204" pitchFamily="18" charset="0"/>
                            </a:rPr>
                            <m:t>𝑧𝑥</m:t>
                          </m:r>
                        </m:sub>
                      </m:sSub>
                    </m:oMath>
                  </m:oMathPara>
                </a14:m>
                <a:endParaRPr lang="de-DE" dirty="0"/>
              </a:p>
            </p:txBody>
          </p:sp>
        </mc:Choice>
        <mc:Fallback xmlns="">
          <p:sp>
            <p:nvSpPr>
              <p:cNvPr id="129" name="Rechteck 128"/>
              <p:cNvSpPr>
                <a:spLocks noRot="1" noChangeAspect="1" noMove="1" noResize="1" noEditPoints="1" noAdjustHandles="1" noChangeArrowheads="1" noChangeShapeType="1" noTextEdit="1"/>
              </p:cNvSpPr>
              <p:nvPr/>
            </p:nvSpPr>
            <p:spPr>
              <a:xfrm>
                <a:off x="9816698" y="5457097"/>
                <a:ext cx="2091342" cy="650114"/>
              </a:xfrm>
              <a:prstGeom prst="rect">
                <a:avLst/>
              </a:prstGeom>
              <a:blipFill>
                <a:blip r:embed="rId12"/>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30" name="Rechteck 129"/>
              <p:cNvSpPr/>
              <p:nvPr/>
            </p:nvSpPr>
            <p:spPr>
              <a:xfrm>
                <a:off x="355317" y="3712160"/>
                <a:ext cx="5277132" cy="2308324"/>
              </a:xfrm>
              <a:prstGeom prst="rect">
                <a:avLst/>
              </a:prstGeom>
            </p:spPr>
            <p:txBody>
              <a:bodyPr wrap="square">
                <a:spAutoFit/>
              </a:bodyPr>
              <a:lstStyle/>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Stresses and strains are </a:t>
                </a:r>
                <a:r>
                  <a:rPr lang="en-US" sz="2200" b="1" dirty="0">
                    <a:latin typeface="Times New Roman" panose="02020603050405020304" pitchFamily="18" charset="0"/>
                    <a:cs typeface="Times New Roman" panose="02020603050405020304" pitchFamily="18" charset="0"/>
                  </a:rPr>
                  <a:t>linked</a:t>
                </a:r>
                <a:r>
                  <a:rPr lang="en-US" sz="2200" dirty="0">
                    <a:latin typeface="Times New Roman" panose="02020603050405020304" pitchFamily="18" charset="0"/>
                    <a:cs typeface="Times New Roman" panose="02020603050405020304" pitchFamily="18" charset="0"/>
                  </a:rPr>
                  <a:t> by material properties. </a:t>
                </a:r>
              </a:p>
              <a:p>
                <a:pPr marL="342900" indent="-342900">
                  <a:buFont typeface="Wingdings" pitchFamily="2" charset="2"/>
                  <a:buChar char="§"/>
                </a:pPr>
                <a:endParaRPr lang="en-US" sz="12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For a linear case, it is possible to define material constants, such as </a:t>
                </a:r>
                <a:r>
                  <a:rPr lang="en-US" sz="2200" b="1" dirty="0">
                    <a:latin typeface="Times New Roman" panose="02020603050405020304" pitchFamily="18" charset="0"/>
                    <a:cs typeface="Times New Roman" panose="02020603050405020304" pitchFamily="18" charset="0"/>
                  </a:rPr>
                  <a:t>Young's modulus E</a:t>
                </a:r>
                <a:r>
                  <a:rPr lang="en-US" sz="2200" dirty="0">
                    <a:latin typeface="Times New Roman" panose="02020603050405020304" pitchFamily="18" charset="0"/>
                    <a:cs typeface="Times New Roman" panose="02020603050405020304" pitchFamily="18" charset="0"/>
                  </a:rPr>
                  <a:t> or modulus of elasticity and </a:t>
                </a:r>
                <a:r>
                  <a:rPr lang="en-US" sz="2200" b="1" dirty="0">
                    <a:latin typeface="Times New Roman" panose="02020603050405020304" pitchFamily="18" charset="0"/>
                    <a:cs typeface="Times New Roman" panose="02020603050405020304" pitchFamily="18" charset="0"/>
                  </a:rPr>
                  <a:t>Poisson's ratio </a:t>
                </a:r>
                <a14:m>
                  <m:oMath xmlns:m="http://schemas.openxmlformats.org/officeDocument/2006/math">
                    <m:r>
                      <a:rPr lang="de-DE" sz="2200" b="1" i="1">
                        <a:latin typeface="Cambria Math" panose="02040503050406030204" pitchFamily="18" charset="0"/>
                      </a:rPr>
                      <m:t>𝛖</m:t>
                    </m:r>
                  </m:oMath>
                </a14:m>
                <a:r>
                  <a:rPr lang="en-US" sz="2200" dirty="0">
                    <a:latin typeface="Times New Roman" panose="02020603050405020304" pitchFamily="18" charset="0"/>
                    <a:cs typeface="Times New Roman" panose="02020603050405020304" pitchFamily="18" charset="0"/>
                  </a:rPr>
                  <a:t>.</a:t>
                </a:r>
                <a:endParaRPr lang="pt-BR" sz="2200" dirty="0">
                  <a:latin typeface="Times New Roman" panose="02020603050405020304" pitchFamily="18" charset="0"/>
                  <a:cs typeface="Times New Roman" panose="02020603050405020304" pitchFamily="18" charset="0"/>
                </a:endParaRPr>
              </a:p>
            </p:txBody>
          </p:sp>
        </mc:Choice>
        <mc:Fallback xmlns="">
          <p:sp>
            <p:nvSpPr>
              <p:cNvPr id="130" name="Rechteck 129"/>
              <p:cNvSpPr>
                <a:spLocks noRot="1" noChangeAspect="1" noMove="1" noResize="1" noEditPoints="1" noAdjustHandles="1" noChangeArrowheads="1" noChangeShapeType="1" noTextEdit="1"/>
              </p:cNvSpPr>
              <p:nvPr/>
            </p:nvSpPr>
            <p:spPr>
              <a:xfrm>
                <a:off x="355317" y="3712160"/>
                <a:ext cx="5277132" cy="2308324"/>
              </a:xfrm>
              <a:prstGeom prst="rect">
                <a:avLst/>
              </a:prstGeom>
              <a:blipFill>
                <a:blip r:embed="rId13"/>
                <a:stretch>
                  <a:fillRect l="-1270" t="-1847" r="-2425" b="-4222"/>
                </a:stretch>
              </a:blipFill>
            </p:spPr>
            <p:txBody>
              <a:bodyPr/>
              <a:lstStyle/>
              <a:p>
                <a:r>
                  <a:rPr lang="de-DE">
                    <a:noFill/>
                  </a:rPr>
                  <a:t> </a:t>
                </a:r>
              </a:p>
            </p:txBody>
          </p:sp>
        </mc:Fallback>
      </mc:AlternateContent>
    </p:spTree>
    <p:extLst>
      <p:ext uri="{BB962C8B-B14F-4D97-AF65-F5344CB8AC3E}">
        <p14:creationId xmlns:p14="http://schemas.microsoft.com/office/powerpoint/2010/main" val="2321310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0">
                                            <p:txEl>
                                              <p:pRg st="0" end="0"/>
                                            </p:txEl>
                                          </p:spTgt>
                                        </p:tgtEl>
                                        <p:attrNameLst>
                                          <p:attrName>style.visibility</p:attrName>
                                        </p:attrNameLst>
                                      </p:cBhvr>
                                      <p:to>
                                        <p:strVal val="visible"/>
                                      </p:to>
                                    </p:set>
                                    <p:animEffect transition="in" filter="fade">
                                      <p:cBhvr>
                                        <p:cTn id="22" dur="500"/>
                                        <p:tgtEl>
                                          <p:spTgt spid="13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fad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27"/>
                                        </p:tgtEl>
                                        <p:attrNameLst>
                                          <p:attrName>style.visibility</p:attrName>
                                        </p:attrNameLst>
                                      </p:cBhvr>
                                      <p:to>
                                        <p:strVal val="visible"/>
                                      </p:to>
                                    </p:set>
                                    <p:animEffect transition="in" filter="fade">
                                      <p:cBhvr>
                                        <p:cTn id="42" dur="500"/>
                                        <p:tgtEl>
                                          <p:spTgt spid="12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28"/>
                                        </p:tgtEl>
                                        <p:attrNameLst>
                                          <p:attrName>style.visibility</p:attrName>
                                        </p:attrNameLst>
                                      </p:cBhvr>
                                      <p:to>
                                        <p:strVal val="visible"/>
                                      </p:to>
                                    </p:set>
                                    <p:animEffect transition="in" filter="fade">
                                      <p:cBhvr>
                                        <p:cTn id="45" dur="500"/>
                                        <p:tgtEl>
                                          <p:spTgt spid="1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29"/>
                                        </p:tgtEl>
                                        <p:attrNameLst>
                                          <p:attrName>style.visibility</p:attrName>
                                        </p:attrNameLst>
                                      </p:cBhvr>
                                      <p:to>
                                        <p:strVal val="visible"/>
                                      </p:to>
                                    </p:set>
                                    <p:animEffect transition="in" filter="fade">
                                      <p:cBhvr>
                                        <p:cTn id="48" dur="500"/>
                                        <p:tgtEl>
                                          <p:spTgt spid="129"/>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130">
                                            <p:txEl>
                                              <p:pRg st="2" end="2"/>
                                            </p:txEl>
                                          </p:spTgt>
                                        </p:tgtEl>
                                        <p:attrNameLst>
                                          <p:attrName>style.visibility</p:attrName>
                                        </p:attrNameLst>
                                      </p:cBhvr>
                                      <p:to>
                                        <p:strVal val="visible"/>
                                      </p:to>
                                    </p:set>
                                    <p:animEffect transition="in" filter="fade">
                                      <p:cBhvr>
                                        <p:cTn id="53" dur="500"/>
                                        <p:tgtEl>
                                          <p:spTgt spid="130">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9" grpId="0"/>
      <p:bldP spid="127" grpId="0"/>
      <p:bldP spid="128" grpId="0"/>
      <p:bldP spid="12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316359" y="835277"/>
            <a:ext cx="7196549" cy="430887"/>
          </a:xfrm>
          <a:prstGeom prst="rect">
            <a:avLst/>
          </a:prstGeom>
          <a:noFill/>
        </p:spPr>
        <p:txBody>
          <a:bodyPr wrap="square" rtlCol="0">
            <a:spAutoFit/>
          </a:bodyPr>
          <a:lstStyle/>
          <a:p>
            <a:pPr eaLnBrk="0" fontAlgn="base" hangingPunct="0">
              <a:spcBef>
                <a:spcPct val="0"/>
              </a:spcBef>
              <a:spcAft>
                <a:spcPct val="0"/>
              </a:spcAft>
            </a:pPr>
            <a:r>
              <a:rPr lang="en-US" sz="2200" b="1" dirty="0">
                <a:solidFill>
                  <a:srgbClr val="1C1C1C"/>
                </a:solidFill>
                <a:latin typeface="Times New Roman" panose="02020603050405020304" pitchFamily="18" charset="0"/>
                <a:cs typeface="Times New Roman" panose="02020603050405020304" pitchFamily="18" charset="0"/>
              </a:rPr>
              <a:t>Residual stresses</a:t>
            </a:r>
            <a:endParaRPr lang="pt-BR" sz="2200" b="1" kern="1200" dirty="0">
              <a:solidFill>
                <a:srgbClr val="1C1C1C"/>
              </a:solidFill>
              <a:effectLst/>
              <a:latin typeface="Times New Roman" panose="02020603050405020304" pitchFamily="18" charset="0"/>
              <a:cs typeface="Times New Roman" panose="02020603050405020304" pitchFamily="18" charset="0"/>
            </a:endParaRPr>
          </a:p>
        </p:txBody>
      </p:sp>
      <p:sp>
        <p:nvSpPr>
          <p:cNvPr id="7" name="CaixaDeTexto 6"/>
          <p:cNvSpPr txBox="1"/>
          <p:nvPr/>
        </p:nvSpPr>
        <p:spPr>
          <a:xfrm>
            <a:off x="327449" y="1266164"/>
            <a:ext cx="11665722" cy="2123658"/>
          </a:xfrm>
          <a:prstGeom prst="rect">
            <a:avLst/>
          </a:prstGeom>
          <a:noFill/>
        </p:spPr>
        <p:txBody>
          <a:bodyPr wrap="square" rtlCol="0">
            <a:spAutoFit/>
          </a:bodyPr>
          <a:lstStyle/>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The stress that </a:t>
            </a:r>
            <a:r>
              <a:rPr lang="en-US" sz="2200" b="1" dirty="0">
                <a:latin typeface="Times New Roman" panose="02020603050405020304" pitchFamily="18" charset="0"/>
                <a:cs typeface="Times New Roman" panose="02020603050405020304" pitchFamily="18" charset="0"/>
              </a:rPr>
              <a:t>remains</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inside</a:t>
            </a:r>
            <a:r>
              <a:rPr lang="en-US" sz="2200" dirty="0">
                <a:latin typeface="Times New Roman" panose="02020603050405020304" pitchFamily="18" charset="0"/>
                <a:cs typeface="Times New Roman" panose="02020603050405020304" pitchFamily="18" charset="0"/>
              </a:rPr>
              <a:t> a component or structure after all </a:t>
            </a:r>
            <a:r>
              <a:rPr lang="en-US" sz="2200" b="1" dirty="0">
                <a:latin typeface="Times New Roman" panose="02020603050405020304" pitchFamily="18" charset="0"/>
                <a:cs typeface="Times New Roman" panose="02020603050405020304" pitchFamily="18" charset="0"/>
              </a:rPr>
              <a:t>applied forces </a:t>
            </a:r>
            <a:r>
              <a:rPr lang="en-US" sz="2200" dirty="0">
                <a:latin typeface="Times New Roman" panose="02020603050405020304" pitchFamily="18" charset="0"/>
                <a:cs typeface="Times New Roman" panose="02020603050405020304" pitchFamily="18" charset="0"/>
              </a:rPr>
              <a:t>have been </a:t>
            </a:r>
            <a:r>
              <a:rPr lang="en-US" sz="2200" b="1" dirty="0">
                <a:latin typeface="Times New Roman" panose="02020603050405020304" pitchFamily="18" charset="0"/>
                <a:cs typeface="Times New Roman" panose="02020603050405020304" pitchFamily="18" charset="0"/>
              </a:rPr>
              <a:t>removed</a:t>
            </a:r>
            <a:r>
              <a:rPr lang="en-US" sz="2200" dirty="0">
                <a:latin typeface="Times New Roman" panose="02020603050405020304" pitchFamily="18" charset="0"/>
                <a:cs typeface="Times New Roman" panose="02020603050405020304" pitchFamily="18" charset="0"/>
              </a:rPr>
              <a:t>.</a:t>
            </a: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The residual stresses are </a:t>
            </a:r>
            <a:r>
              <a:rPr lang="en-US" sz="2200" b="1" dirty="0">
                <a:latin typeface="Times New Roman" panose="02020603050405020304" pitchFamily="18" charset="0"/>
                <a:cs typeface="Times New Roman" panose="02020603050405020304" pitchFamily="18" charset="0"/>
              </a:rPr>
              <a:t>formed</a:t>
            </a:r>
            <a:r>
              <a:rPr lang="en-US" sz="2200" dirty="0">
                <a:latin typeface="Times New Roman" panose="02020603050405020304" pitchFamily="18" charset="0"/>
                <a:cs typeface="Times New Roman" panose="02020603050405020304" pitchFamily="18" charset="0"/>
              </a:rPr>
              <a:t> when a material </a:t>
            </a:r>
            <a:r>
              <a:rPr lang="en-US" sz="2200" b="1" dirty="0">
                <a:latin typeface="Times New Roman" panose="02020603050405020304" pitchFamily="18" charset="0"/>
                <a:cs typeface="Times New Roman" panose="02020603050405020304" pitchFamily="18" charset="0"/>
              </a:rPr>
              <a:t>reaches</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equilibrium</a:t>
            </a:r>
            <a:r>
              <a:rPr lang="en-US" sz="2200" dirty="0">
                <a:latin typeface="Times New Roman" panose="02020603050405020304" pitchFamily="18" charset="0"/>
                <a:cs typeface="Times New Roman" panose="02020603050405020304" pitchFamily="18" charset="0"/>
              </a:rPr>
              <a:t> following plastic deformation induced by applied </a:t>
            </a:r>
            <a:r>
              <a:rPr lang="en-US" sz="2200" b="1" dirty="0">
                <a:latin typeface="Times New Roman" panose="02020603050405020304" pitchFamily="18" charset="0"/>
                <a:cs typeface="Times New Roman" panose="02020603050405020304" pitchFamily="18" charset="0"/>
              </a:rPr>
              <a:t>mechanical loads, thermal loads, or phase transitions</a:t>
            </a:r>
            <a:r>
              <a:rPr lang="en-US" sz="2200" dirty="0">
                <a:latin typeface="Times New Roman" panose="02020603050405020304" pitchFamily="18" charset="0"/>
                <a:cs typeface="Times New Roman" panose="02020603050405020304" pitchFamily="18" charset="0"/>
              </a:rPr>
              <a:t>.</a:t>
            </a: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The total stress experienced by the material at a given location within a component is equal to the residual stress plus the applied stress.</a:t>
            </a:r>
          </a:p>
        </p:txBody>
      </p:sp>
      <p:grpSp>
        <p:nvGrpSpPr>
          <p:cNvPr id="3" name="Gruppieren 2"/>
          <p:cNvGrpSpPr/>
          <p:nvPr/>
        </p:nvGrpSpPr>
        <p:grpSpPr>
          <a:xfrm>
            <a:off x="672624" y="3686573"/>
            <a:ext cx="3563359" cy="2189548"/>
            <a:chOff x="6170900" y="1836477"/>
            <a:chExt cx="5766694" cy="3543413"/>
          </a:xfrm>
        </p:grpSpPr>
        <p:sp>
          <p:nvSpPr>
            <p:cNvPr id="5" name="Rechteck 4"/>
            <p:cNvSpPr/>
            <p:nvPr/>
          </p:nvSpPr>
          <p:spPr bwMode="auto">
            <a:xfrm>
              <a:off x="6366478" y="2688891"/>
              <a:ext cx="1080000" cy="2160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cxnSp>
          <p:nvCxnSpPr>
            <p:cNvPr id="8" name="Gerader Verbinder 7"/>
            <p:cNvCxnSpPr/>
            <p:nvPr/>
          </p:nvCxnSpPr>
          <p:spPr bwMode="auto">
            <a:xfrm rot="10800000">
              <a:off x="6186478" y="3768891"/>
              <a:ext cx="1440000" cy="0"/>
            </a:xfrm>
            <a:prstGeom prst="line">
              <a:avLst/>
            </a:prstGeom>
            <a:noFill/>
            <a:ln w="12700" cap="flat" cmpd="sng" algn="ctr">
              <a:solidFill>
                <a:schemeClr val="tx1"/>
              </a:solidFill>
              <a:prstDash val="dash"/>
              <a:round/>
              <a:headEnd type="none" w="med" len="med"/>
              <a:tailEnd type="none" w="med" len="med"/>
            </a:ln>
            <a:effectLst/>
          </p:spPr>
        </p:cxnSp>
        <p:sp>
          <p:nvSpPr>
            <p:cNvPr id="9" name="Textfeld 8"/>
            <p:cNvSpPr txBox="1"/>
            <p:nvPr/>
          </p:nvSpPr>
          <p:spPr>
            <a:xfrm>
              <a:off x="6170900" y="2159831"/>
              <a:ext cx="1562688" cy="448276"/>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Non-loaded</a:t>
              </a:r>
            </a:p>
          </p:txBody>
        </p:sp>
        <p:grpSp>
          <p:nvGrpSpPr>
            <p:cNvPr id="10" name="Gruppieren 9"/>
            <p:cNvGrpSpPr/>
            <p:nvPr/>
          </p:nvGrpSpPr>
          <p:grpSpPr>
            <a:xfrm>
              <a:off x="9881310" y="2161934"/>
              <a:ext cx="2056284" cy="2686957"/>
              <a:chOff x="9881310" y="2161934"/>
              <a:chExt cx="2056284" cy="2686957"/>
            </a:xfrm>
          </p:grpSpPr>
          <p:sp>
            <p:nvSpPr>
              <p:cNvPr id="11" name="Rechteck 10"/>
              <p:cNvSpPr/>
              <p:nvPr/>
            </p:nvSpPr>
            <p:spPr bwMode="auto">
              <a:xfrm>
                <a:off x="10436013" y="2688891"/>
                <a:ext cx="1080000" cy="2160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cxnSp>
            <p:nvCxnSpPr>
              <p:cNvPr id="12" name="Gerader Verbinder 11"/>
              <p:cNvCxnSpPr/>
              <p:nvPr/>
            </p:nvCxnSpPr>
            <p:spPr bwMode="auto">
              <a:xfrm rot="10800000">
                <a:off x="10256013" y="3768891"/>
                <a:ext cx="1440000" cy="0"/>
              </a:xfrm>
              <a:prstGeom prst="line">
                <a:avLst/>
              </a:prstGeom>
              <a:noFill/>
              <a:ln w="12700" cap="flat" cmpd="sng" algn="ctr">
                <a:solidFill>
                  <a:schemeClr val="tx1"/>
                </a:solidFill>
                <a:prstDash val="dash"/>
                <a:round/>
                <a:headEnd type="none" w="med" len="med"/>
                <a:tailEnd type="none" w="med" len="med"/>
              </a:ln>
              <a:effectLst/>
            </p:spPr>
          </p:cxnSp>
          <p:cxnSp>
            <p:nvCxnSpPr>
              <p:cNvPr id="13" name="Gerader Verbinder 12"/>
              <p:cNvCxnSpPr/>
              <p:nvPr/>
            </p:nvCxnSpPr>
            <p:spPr bwMode="auto">
              <a:xfrm rot="10800000" flipV="1">
                <a:off x="10436013" y="3224391"/>
                <a:ext cx="0" cy="540000"/>
              </a:xfrm>
              <a:prstGeom prst="line">
                <a:avLst/>
              </a:prstGeom>
              <a:noFill/>
              <a:ln w="12700" cap="flat" cmpd="sng" algn="ctr">
                <a:solidFill>
                  <a:schemeClr val="tx1"/>
                </a:solidFill>
                <a:prstDash val="solid"/>
                <a:round/>
                <a:headEnd type="none" w="med" len="med"/>
                <a:tailEnd type="none" w="med" len="med"/>
              </a:ln>
              <a:effectLst/>
            </p:spPr>
          </p:cxnSp>
          <p:cxnSp>
            <p:nvCxnSpPr>
              <p:cNvPr id="14" name="Gerader Verbinder 13"/>
              <p:cNvCxnSpPr/>
              <p:nvPr/>
            </p:nvCxnSpPr>
            <p:spPr bwMode="auto">
              <a:xfrm rot="10800000" flipV="1">
                <a:off x="10991095" y="3233391"/>
                <a:ext cx="0" cy="540000"/>
              </a:xfrm>
              <a:prstGeom prst="line">
                <a:avLst/>
              </a:prstGeom>
              <a:noFill/>
              <a:ln w="12700" cap="flat" cmpd="sng" algn="ctr">
                <a:solidFill>
                  <a:schemeClr val="tx1"/>
                </a:solidFill>
                <a:prstDash val="solid"/>
                <a:round/>
                <a:headEnd type="none" w="med" len="med"/>
                <a:tailEnd type="none" w="med" len="med"/>
              </a:ln>
              <a:effectLst/>
            </p:spPr>
          </p:cxnSp>
          <p:cxnSp>
            <p:nvCxnSpPr>
              <p:cNvPr id="15" name="Gerader Verbinder 14"/>
              <p:cNvCxnSpPr/>
              <p:nvPr/>
            </p:nvCxnSpPr>
            <p:spPr bwMode="auto">
              <a:xfrm flipV="1">
                <a:off x="11063075" y="3288797"/>
                <a:ext cx="0" cy="486000"/>
              </a:xfrm>
              <a:prstGeom prst="line">
                <a:avLst/>
              </a:prstGeom>
              <a:noFill/>
              <a:ln w="12700" cap="flat" cmpd="sng" algn="ctr">
                <a:solidFill>
                  <a:schemeClr val="tx1"/>
                </a:solidFill>
                <a:prstDash val="solid"/>
                <a:round/>
                <a:headEnd type="none" w="med" len="med"/>
                <a:tailEnd type="none" w="med" len="med"/>
              </a:ln>
              <a:effectLst/>
            </p:spPr>
          </p:cxnSp>
          <p:cxnSp>
            <p:nvCxnSpPr>
              <p:cNvPr id="16" name="Gerader Verbinder 15"/>
              <p:cNvCxnSpPr/>
              <p:nvPr/>
            </p:nvCxnSpPr>
            <p:spPr bwMode="auto">
              <a:xfrm flipV="1">
                <a:off x="11217381" y="3574653"/>
                <a:ext cx="0" cy="198000"/>
              </a:xfrm>
              <a:prstGeom prst="line">
                <a:avLst/>
              </a:prstGeom>
              <a:noFill/>
              <a:ln w="12700" cap="flat" cmpd="sng" algn="ctr">
                <a:solidFill>
                  <a:schemeClr val="tx1"/>
                </a:solidFill>
                <a:prstDash val="solid"/>
                <a:round/>
                <a:headEnd type="none" w="med" len="med"/>
                <a:tailEnd type="none" w="med" len="med"/>
              </a:ln>
              <a:effectLst/>
            </p:spPr>
          </p:cxnSp>
          <p:cxnSp>
            <p:nvCxnSpPr>
              <p:cNvPr id="17" name="Gerader Verbinder 16"/>
              <p:cNvCxnSpPr/>
              <p:nvPr/>
            </p:nvCxnSpPr>
            <p:spPr bwMode="auto">
              <a:xfrm rot="10800000" flipV="1">
                <a:off x="11449997" y="3761738"/>
                <a:ext cx="0" cy="414000"/>
              </a:xfrm>
              <a:prstGeom prst="line">
                <a:avLst/>
              </a:prstGeom>
              <a:noFill/>
              <a:ln w="12700" cap="flat" cmpd="sng" algn="ctr">
                <a:solidFill>
                  <a:schemeClr val="tx1"/>
                </a:solidFill>
                <a:prstDash val="solid"/>
                <a:round/>
                <a:headEnd type="none" w="med" len="med"/>
                <a:tailEnd type="none" w="med" len="med"/>
              </a:ln>
              <a:effectLst/>
            </p:spPr>
          </p:cxnSp>
          <p:sp>
            <p:nvSpPr>
              <p:cNvPr id="18" name="Freihandform 17"/>
              <p:cNvSpPr/>
              <p:nvPr/>
            </p:nvSpPr>
            <p:spPr bwMode="auto">
              <a:xfrm>
                <a:off x="10432180" y="3238697"/>
                <a:ext cx="1083468" cy="1066800"/>
              </a:xfrm>
              <a:custGeom>
                <a:avLst/>
                <a:gdLst>
                  <a:gd name="connsiteX0" fmla="*/ 0 w 1083468"/>
                  <a:gd name="connsiteY0" fmla="*/ 1066800 h 1066800"/>
                  <a:gd name="connsiteX1" fmla="*/ 557212 w 1083468"/>
                  <a:gd name="connsiteY1" fmla="*/ 0 h 1066800"/>
                  <a:gd name="connsiteX2" fmla="*/ 1083468 w 1083468"/>
                  <a:gd name="connsiteY2" fmla="*/ 1062038 h 1066800"/>
                </a:gdLst>
                <a:ahLst/>
                <a:cxnLst>
                  <a:cxn ang="0">
                    <a:pos x="connsiteX0" y="connsiteY0"/>
                  </a:cxn>
                  <a:cxn ang="0">
                    <a:pos x="connsiteX1" y="connsiteY1"/>
                  </a:cxn>
                  <a:cxn ang="0">
                    <a:pos x="connsiteX2" y="connsiteY2"/>
                  </a:cxn>
                </a:cxnLst>
                <a:rect l="l" t="t" r="r" b="b"/>
                <a:pathLst>
                  <a:path w="1083468" h="1066800">
                    <a:moveTo>
                      <a:pt x="0" y="1066800"/>
                    </a:moveTo>
                    <a:cubicBezTo>
                      <a:pt x="188317" y="533797"/>
                      <a:pt x="376634" y="794"/>
                      <a:pt x="557212" y="0"/>
                    </a:cubicBezTo>
                    <a:cubicBezTo>
                      <a:pt x="737790" y="-794"/>
                      <a:pt x="954087" y="897732"/>
                      <a:pt x="1083468" y="1062038"/>
                    </a:cubicBezTo>
                  </a:path>
                </a:pathLst>
              </a:cu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cxnSp>
            <p:nvCxnSpPr>
              <p:cNvPr id="19" name="Gerader Verbinder 18"/>
              <p:cNvCxnSpPr/>
              <p:nvPr/>
            </p:nvCxnSpPr>
            <p:spPr bwMode="auto">
              <a:xfrm rot="10800000" flipV="1">
                <a:off x="11369193" y="3768891"/>
                <a:ext cx="0" cy="180000"/>
              </a:xfrm>
              <a:prstGeom prst="line">
                <a:avLst/>
              </a:prstGeom>
              <a:noFill/>
              <a:ln w="12700" cap="flat" cmpd="sng" algn="ctr">
                <a:solidFill>
                  <a:schemeClr val="tx1"/>
                </a:solidFill>
                <a:prstDash val="solid"/>
                <a:round/>
                <a:headEnd type="none" w="med" len="med"/>
                <a:tailEnd type="none" w="med" len="med"/>
              </a:ln>
              <a:effectLst/>
            </p:spPr>
          </p:cxnSp>
          <p:cxnSp>
            <p:nvCxnSpPr>
              <p:cNvPr id="20" name="Gerader Verbinder 19"/>
              <p:cNvCxnSpPr/>
              <p:nvPr/>
            </p:nvCxnSpPr>
            <p:spPr bwMode="auto">
              <a:xfrm flipV="1">
                <a:off x="11135764" y="3396059"/>
                <a:ext cx="0" cy="378000"/>
              </a:xfrm>
              <a:prstGeom prst="line">
                <a:avLst/>
              </a:prstGeom>
              <a:noFill/>
              <a:ln w="12700" cap="flat" cmpd="sng" algn="ctr">
                <a:solidFill>
                  <a:schemeClr val="tx1"/>
                </a:solidFill>
                <a:prstDash val="solid"/>
                <a:round/>
                <a:headEnd type="none" w="med" len="med"/>
                <a:tailEnd type="none" w="med" len="med"/>
              </a:ln>
              <a:effectLst/>
            </p:spPr>
          </p:cxnSp>
          <p:cxnSp>
            <p:nvCxnSpPr>
              <p:cNvPr id="21" name="Gerader Verbinder 20"/>
              <p:cNvCxnSpPr/>
              <p:nvPr/>
            </p:nvCxnSpPr>
            <p:spPr bwMode="auto">
              <a:xfrm flipH="1" flipV="1">
                <a:off x="10909452" y="3275738"/>
                <a:ext cx="0" cy="486000"/>
              </a:xfrm>
              <a:prstGeom prst="line">
                <a:avLst/>
              </a:prstGeom>
              <a:noFill/>
              <a:ln w="12700" cap="flat" cmpd="sng" algn="ctr">
                <a:solidFill>
                  <a:schemeClr val="tx1"/>
                </a:solidFill>
                <a:prstDash val="solid"/>
                <a:round/>
                <a:headEnd type="none" w="med" len="med"/>
                <a:tailEnd type="none" w="med" len="med"/>
              </a:ln>
              <a:effectLst/>
            </p:spPr>
          </p:cxnSp>
          <p:cxnSp>
            <p:nvCxnSpPr>
              <p:cNvPr id="22" name="Gerader Verbinder 21"/>
              <p:cNvCxnSpPr/>
              <p:nvPr/>
            </p:nvCxnSpPr>
            <p:spPr bwMode="auto">
              <a:xfrm rot="10800000" flipH="1" flipV="1">
                <a:off x="10755145" y="3482738"/>
                <a:ext cx="0" cy="288000"/>
              </a:xfrm>
              <a:prstGeom prst="line">
                <a:avLst/>
              </a:prstGeom>
              <a:noFill/>
              <a:ln w="12700" cap="flat" cmpd="sng" algn="ctr">
                <a:solidFill>
                  <a:schemeClr val="tx1"/>
                </a:solidFill>
                <a:prstDash val="solid"/>
                <a:round/>
                <a:headEnd type="none" w="med" len="med"/>
                <a:tailEnd type="none" w="med" len="med"/>
              </a:ln>
              <a:effectLst/>
            </p:spPr>
          </p:cxnSp>
          <p:cxnSp>
            <p:nvCxnSpPr>
              <p:cNvPr id="23" name="Gerader Verbinder 22"/>
              <p:cNvCxnSpPr/>
              <p:nvPr/>
            </p:nvCxnSpPr>
            <p:spPr bwMode="auto">
              <a:xfrm rot="10800000" flipH="1" flipV="1">
                <a:off x="10834382" y="3354891"/>
                <a:ext cx="0" cy="414000"/>
              </a:xfrm>
              <a:prstGeom prst="line">
                <a:avLst/>
              </a:prstGeom>
              <a:noFill/>
              <a:ln w="12700" cap="flat" cmpd="sng" algn="ctr">
                <a:solidFill>
                  <a:schemeClr val="tx1"/>
                </a:solidFill>
                <a:prstDash val="solid"/>
                <a:round/>
                <a:headEnd type="none" w="med" len="med"/>
                <a:tailEnd type="none" w="med" len="med"/>
              </a:ln>
              <a:effectLst/>
            </p:spPr>
          </p:cxnSp>
          <p:cxnSp>
            <p:nvCxnSpPr>
              <p:cNvPr id="24" name="Gerader Verbinder 23"/>
              <p:cNvCxnSpPr/>
              <p:nvPr/>
            </p:nvCxnSpPr>
            <p:spPr bwMode="auto">
              <a:xfrm rot="10800000" flipV="1">
                <a:off x="10683981" y="3644738"/>
                <a:ext cx="0" cy="126000"/>
              </a:xfrm>
              <a:prstGeom prst="line">
                <a:avLst/>
              </a:prstGeom>
              <a:noFill/>
              <a:ln w="12700" cap="flat" cmpd="sng" algn="ctr">
                <a:solidFill>
                  <a:schemeClr val="tx1"/>
                </a:solidFill>
                <a:prstDash val="solid"/>
                <a:round/>
                <a:headEnd type="none" w="med" len="med"/>
                <a:tailEnd type="none" w="med" len="med"/>
              </a:ln>
              <a:effectLst/>
            </p:spPr>
          </p:cxnSp>
          <p:cxnSp>
            <p:nvCxnSpPr>
              <p:cNvPr id="25" name="Gerader Verbinder 24"/>
              <p:cNvCxnSpPr/>
              <p:nvPr/>
            </p:nvCxnSpPr>
            <p:spPr bwMode="auto">
              <a:xfrm flipH="1" flipV="1">
                <a:off x="10507133" y="3768891"/>
                <a:ext cx="0" cy="324000"/>
              </a:xfrm>
              <a:prstGeom prst="line">
                <a:avLst/>
              </a:prstGeom>
              <a:noFill/>
              <a:ln w="12700" cap="flat" cmpd="sng" algn="ctr">
                <a:solidFill>
                  <a:schemeClr val="tx1"/>
                </a:solidFill>
                <a:prstDash val="solid"/>
                <a:round/>
                <a:headEnd type="none" w="med" len="med"/>
                <a:tailEnd type="none" w="med" len="med"/>
              </a:ln>
              <a:effectLst/>
            </p:spPr>
          </p:cxnSp>
          <p:cxnSp>
            <p:nvCxnSpPr>
              <p:cNvPr id="26" name="Gerader Verbinder 25"/>
              <p:cNvCxnSpPr/>
              <p:nvPr/>
            </p:nvCxnSpPr>
            <p:spPr bwMode="auto">
              <a:xfrm rot="10800000" flipH="1" flipV="1">
                <a:off x="10578185" y="3768891"/>
                <a:ext cx="0" cy="126000"/>
              </a:xfrm>
              <a:prstGeom prst="line">
                <a:avLst/>
              </a:prstGeom>
              <a:noFill/>
              <a:ln w="12700" cap="flat" cmpd="sng" algn="ctr">
                <a:solidFill>
                  <a:schemeClr val="tx1"/>
                </a:solidFill>
                <a:prstDash val="solid"/>
                <a:round/>
                <a:headEnd type="none" w="med" len="med"/>
                <a:tailEnd type="none" w="med" len="med"/>
              </a:ln>
              <a:effectLst/>
            </p:spPr>
          </p:cxnSp>
          <p:sp>
            <p:nvSpPr>
              <p:cNvPr id="27" name="Textfeld 26"/>
              <p:cNvSpPr txBox="1"/>
              <p:nvPr/>
            </p:nvSpPr>
            <p:spPr>
              <a:xfrm>
                <a:off x="9881310" y="2161934"/>
                <a:ext cx="2056284" cy="448276"/>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Residual stress</a:t>
                </a:r>
              </a:p>
            </p:txBody>
          </p:sp>
        </p:grpSp>
        <p:grpSp>
          <p:nvGrpSpPr>
            <p:cNvPr id="28" name="Gruppieren 27"/>
            <p:cNvGrpSpPr/>
            <p:nvPr/>
          </p:nvGrpSpPr>
          <p:grpSpPr>
            <a:xfrm>
              <a:off x="8027336" y="1836477"/>
              <a:ext cx="3044534" cy="3543413"/>
              <a:chOff x="8027336" y="1836477"/>
              <a:chExt cx="3044534" cy="3543413"/>
            </a:xfrm>
          </p:grpSpPr>
          <p:sp>
            <p:nvSpPr>
              <p:cNvPr id="29" name="Rechteck 28"/>
              <p:cNvSpPr/>
              <p:nvPr/>
            </p:nvSpPr>
            <p:spPr bwMode="auto">
              <a:xfrm>
                <a:off x="8365662" y="2688891"/>
                <a:ext cx="1080000" cy="2160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cxnSp>
            <p:nvCxnSpPr>
              <p:cNvPr id="30" name="Gerader Verbinder 29"/>
              <p:cNvCxnSpPr/>
              <p:nvPr/>
            </p:nvCxnSpPr>
            <p:spPr bwMode="auto">
              <a:xfrm rot="10800000">
                <a:off x="8185662" y="3768891"/>
                <a:ext cx="1440000" cy="0"/>
              </a:xfrm>
              <a:prstGeom prst="line">
                <a:avLst/>
              </a:prstGeom>
              <a:noFill/>
              <a:ln w="12700" cap="flat" cmpd="sng" algn="ctr">
                <a:solidFill>
                  <a:schemeClr val="tx1"/>
                </a:solidFill>
                <a:prstDash val="dash"/>
                <a:round/>
                <a:headEnd type="none" w="med" len="med"/>
                <a:tailEnd type="none" w="med" len="med"/>
              </a:ln>
              <a:effectLst/>
            </p:spPr>
          </p:cxnSp>
          <p:cxnSp>
            <p:nvCxnSpPr>
              <p:cNvPr id="31" name="Gerader Verbinder 30"/>
              <p:cNvCxnSpPr/>
              <p:nvPr/>
            </p:nvCxnSpPr>
            <p:spPr bwMode="auto">
              <a:xfrm rot="10800000" flipV="1">
                <a:off x="8365662" y="3224391"/>
                <a:ext cx="0" cy="540000"/>
              </a:xfrm>
              <a:prstGeom prst="line">
                <a:avLst/>
              </a:prstGeom>
              <a:noFill/>
              <a:ln w="12700" cap="flat" cmpd="sng" algn="ctr">
                <a:solidFill>
                  <a:schemeClr val="tx1"/>
                </a:solidFill>
                <a:prstDash val="solid"/>
                <a:round/>
                <a:headEnd type="none" w="med" len="med"/>
                <a:tailEnd type="none" w="med" len="med"/>
              </a:ln>
              <a:effectLst/>
            </p:spPr>
          </p:cxnSp>
          <p:cxnSp>
            <p:nvCxnSpPr>
              <p:cNvPr id="32" name="Gerader Verbinder 31"/>
              <p:cNvCxnSpPr/>
              <p:nvPr/>
            </p:nvCxnSpPr>
            <p:spPr bwMode="auto">
              <a:xfrm rot="10800000" flipV="1">
                <a:off x="8499012" y="3224391"/>
                <a:ext cx="0" cy="540000"/>
              </a:xfrm>
              <a:prstGeom prst="line">
                <a:avLst/>
              </a:prstGeom>
              <a:noFill/>
              <a:ln w="12700" cap="flat" cmpd="sng" algn="ctr">
                <a:solidFill>
                  <a:schemeClr val="tx1"/>
                </a:solidFill>
                <a:prstDash val="solid"/>
                <a:round/>
                <a:headEnd type="none" w="med" len="med"/>
                <a:tailEnd type="none" w="med" len="med"/>
              </a:ln>
              <a:effectLst/>
            </p:spPr>
          </p:cxnSp>
          <p:cxnSp>
            <p:nvCxnSpPr>
              <p:cNvPr id="33" name="Gerader Verbinder 32"/>
              <p:cNvCxnSpPr/>
              <p:nvPr/>
            </p:nvCxnSpPr>
            <p:spPr bwMode="auto">
              <a:xfrm rot="10800000" flipV="1">
                <a:off x="8632362" y="3224392"/>
                <a:ext cx="0" cy="540000"/>
              </a:xfrm>
              <a:prstGeom prst="line">
                <a:avLst/>
              </a:prstGeom>
              <a:noFill/>
              <a:ln w="12700" cap="flat" cmpd="sng" algn="ctr">
                <a:solidFill>
                  <a:schemeClr val="tx1"/>
                </a:solidFill>
                <a:prstDash val="solid"/>
                <a:round/>
                <a:headEnd type="none" w="med" len="med"/>
                <a:tailEnd type="none" w="med" len="med"/>
              </a:ln>
              <a:effectLst/>
            </p:spPr>
          </p:cxnSp>
          <p:cxnSp>
            <p:nvCxnSpPr>
              <p:cNvPr id="34" name="Gerader Verbinder 33"/>
              <p:cNvCxnSpPr/>
              <p:nvPr/>
            </p:nvCxnSpPr>
            <p:spPr bwMode="auto">
              <a:xfrm rot="10800000" flipV="1">
                <a:off x="8762787" y="3224390"/>
                <a:ext cx="0" cy="540000"/>
              </a:xfrm>
              <a:prstGeom prst="line">
                <a:avLst/>
              </a:prstGeom>
              <a:noFill/>
              <a:ln w="12700" cap="flat" cmpd="sng" algn="ctr">
                <a:solidFill>
                  <a:schemeClr val="tx1"/>
                </a:solidFill>
                <a:prstDash val="solid"/>
                <a:round/>
                <a:headEnd type="none" w="med" len="med"/>
                <a:tailEnd type="none" w="med" len="med"/>
              </a:ln>
              <a:effectLst/>
            </p:spPr>
          </p:cxnSp>
          <p:cxnSp>
            <p:nvCxnSpPr>
              <p:cNvPr id="35" name="Gerader Verbinder 34"/>
              <p:cNvCxnSpPr/>
              <p:nvPr/>
            </p:nvCxnSpPr>
            <p:spPr bwMode="auto">
              <a:xfrm rot="10800000" flipV="1">
                <a:off x="8896137" y="3224391"/>
                <a:ext cx="0" cy="540000"/>
              </a:xfrm>
              <a:prstGeom prst="line">
                <a:avLst/>
              </a:prstGeom>
              <a:noFill/>
              <a:ln w="12700" cap="flat" cmpd="sng" algn="ctr">
                <a:solidFill>
                  <a:schemeClr val="tx1"/>
                </a:solidFill>
                <a:prstDash val="solid"/>
                <a:round/>
                <a:headEnd type="none" w="med" len="med"/>
                <a:tailEnd type="none" w="med" len="med"/>
              </a:ln>
              <a:effectLst/>
            </p:spPr>
          </p:cxnSp>
          <p:cxnSp>
            <p:nvCxnSpPr>
              <p:cNvPr id="36" name="Gerader Verbinder 35"/>
              <p:cNvCxnSpPr/>
              <p:nvPr/>
            </p:nvCxnSpPr>
            <p:spPr bwMode="auto">
              <a:xfrm rot="10800000" flipV="1">
                <a:off x="9041937" y="3225827"/>
                <a:ext cx="0" cy="540000"/>
              </a:xfrm>
              <a:prstGeom prst="line">
                <a:avLst/>
              </a:prstGeom>
              <a:noFill/>
              <a:ln w="12700" cap="flat" cmpd="sng" algn="ctr">
                <a:solidFill>
                  <a:schemeClr val="tx1"/>
                </a:solidFill>
                <a:prstDash val="solid"/>
                <a:round/>
                <a:headEnd type="none" w="med" len="med"/>
                <a:tailEnd type="none" w="med" len="med"/>
              </a:ln>
              <a:effectLst/>
            </p:spPr>
          </p:cxnSp>
          <p:cxnSp>
            <p:nvCxnSpPr>
              <p:cNvPr id="37" name="Gerader Verbinder 36"/>
              <p:cNvCxnSpPr/>
              <p:nvPr/>
            </p:nvCxnSpPr>
            <p:spPr bwMode="auto">
              <a:xfrm rot="10800000" flipV="1">
                <a:off x="9175287" y="3225827"/>
                <a:ext cx="0" cy="540000"/>
              </a:xfrm>
              <a:prstGeom prst="line">
                <a:avLst/>
              </a:prstGeom>
              <a:noFill/>
              <a:ln w="12700" cap="flat" cmpd="sng" algn="ctr">
                <a:solidFill>
                  <a:schemeClr val="tx1"/>
                </a:solidFill>
                <a:prstDash val="solid"/>
                <a:round/>
                <a:headEnd type="none" w="med" len="med"/>
                <a:tailEnd type="none" w="med" len="med"/>
              </a:ln>
              <a:effectLst/>
            </p:spPr>
          </p:cxnSp>
          <p:cxnSp>
            <p:nvCxnSpPr>
              <p:cNvPr id="38" name="Gerader Verbinder 37"/>
              <p:cNvCxnSpPr/>
              <p:nvPr/>
            </p:nvCxnSpPr>
            <p:spPr bwMode="auto">
              <a:xfrm rot="10800000" flipV="1">
                <a:off x="9308637" y="3225828"/>
                <a:ext cx="0" cy="540000"/>
              </a:xfrm>
              <a:prstGeom prst="line">
                <a:avLst/>
              </a:prstGeom>
              <a:noFill/>
              <a:ln w="12700" cap="flat" cmpd="sng" algn="ctr">
                <a:solidFill>
                  <a:schemeClr val="tx1"/>
                </a:solidFill>
                <a:prstDash val="solid"/>
                <a:round/>
                <a:headEnd type="none" w="med" len="med"/>
                <a:tailEnd type="none" w="med" len="med"/>
              </a:ln>
              <a:effectLst/>
            </p:spPr>
          </p:cxnSp>
          <p:cxnSp>
            <p:nvCxnSpPr>
              <p:cNvPr id="39" name="Gerader Verbinder 38"/>
              <p:cNvCxnSpPr/>
              <p:nvPr/>
            </p:nvCxnSpPr>
            <p:spPr bwMode="auto">
              <a:xfrm>
                <a:off x="8366743" y="3219890"/>
                <a:ext cx="1080000" cy="0"/>
              </a:xfrm>
              <a:prstGeom prst="line">
                <a:avLst/>
              </a:prstGeom>
              <a:noFill/>
              <a:ln w="12700" cap="flat" cmpd="sng" algn="ctr">
                <a:solidFill>
                  <a:schemeClr val="tx1"/>
                </a:solidFill>
                <a:prstDash val="solid"/>
                <a:round/>
                <a:headEnd type="none" w="med" len="med"/>
                <a:tailEnd type="none" w="med" len="med"/>
              </a:ln>
              <a:effectLst/>
            </p:spPr>
          </p:cxnSp>
          <p:cxnSp>
            <p:nvCxnSpPr>
              <p:cNvPr id="40" name="Straight Arrow Connector 57">
                <a:extLst>
                  <a:ext uri="{FF2B5EF4-FFF2-40B4-BE49-F238E27FC236}">
                    <a16:creationId xmlns:a16="http://schemas.microsoft.com/office/drawing/2014/main" id="{9DDDA26F-D00F-96BF-4EC0-8BEF45650643}"/>
                  </a:ext>
                </a:extLst>
              </p:cNvPr>
              <p:cNvCxnSpPr/>
              <p:nvPr/>
            </p:nvCxnSpPr>
            <p:spPr>
              <a:xfrm rot="16200000" flipV="1">
                <a:off x="8747422" y="2508891"/>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1" name="TextBox 60">
                <a:extLst>
                  <a:ext uri="{FF2B5EF4-FFF2-40B4-BE49-F238E27FC236}">
                    <a16:creationId xmlns:a16="http://schemas.microsoft.com/office/drawing/2014/main" id="{65FAC28A-3966-5E1F-B10C-A3A62990FA3A}"/>
                  </a:ext>
                </a:extLst>
              </p:cNvPr>
              <p:cNvSpPr txBox="1"/>
              <p:nvPr/>
            </p:nvSpPr>
            <p:spPr>
              <a:xfrm>
                <a:off x="8948309" y="2166821"/>
                <a:ext cx="269586" cy="369332"/>
              </a:xfrm>
              <a:prstGeom prst="rect">
                <a:avLst/>
              </a:prstGeom>
              <a:noFill/>
            </p:spPr>
            <p:txBody>
              <a:bodyPr wrap="square" rtlCol="0">
                <a:spAutoFit/>
              </a:bodyPr>
              <a:lstStyle/>
              <a:p>
                <a:r>
                  <a:rPr lang="en-DE" dirty="0">
                    <a:latin typeface="Times New Roman" panose="02020603050405020304" pitchFamily="18" charset="0"/>
                    <a:cs typeface="Times New Roman" panose="02020603050405020304" pitchFamily="18" charset="0"/>
                  </a:rPr>
                  <a:t>F</a:t>
                </a:r>
                <a:endParaRPr lang="en-DE" sz="1200" dirty="0">
                  <a:latin typeface="Times New Roman" panose="02020603050405020304" pitchFamily="18" charset="0"/>
                  <a:cs typeface="Times New Roman" panose="02020603050405020304" pitchFamily="18" charset="0"/>
                </a:endParaRPr>
              </a:p>
            </p:txBody>
          </p:sp>
          <p:cxnSp>
            <p:nvCxnSpPr>
              <p:cNvPr id="42" name="Straight Arrow Connector 57">
                <a:extLst>
                  <a:ext uri="{FF2B5EF4-FFF2-40B4-BE49-F238E27FC236}">
                    <a16:creationId xmlns:a16="http://schemas.microsoft.com/office/drawing/2014/main" id="{9DDDA26F-D00F-96BF-4EC0-8BEF45650643}"/>
                  </a:ext>
                </a:extLst>
              </p:cNvPr>
              <p:cNvCxnSpPr/>
              <p:nvPr/>
            </p:nvCxnSpPr>
            <p:spPr>
              <a:xfrm rot="5400000" flipV="1">
                <a:off x="8725662" y="5028891"/>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60">
                <a:extLst>
                  <a:ext uri="{FF2B5EF4-FFF2-40B4-BE49-F238E27FC236}">
                    <a16:creationId xmlns:a16="http://schemas.microsoft.com/office/drawing/2014/main" id="{65FAC28A-3966-5E1F-B10C-A3A62990FA3A}"/>
                  </a:ext>
                </a:extLst>
              </p:cNvPr>
              <p:cNvSpPr txBox="1"/>
              <p:nvPr/>
            </p:nvSpPr>
            <p:spPr>
              <a:xfrm>
                <a:off x="8896137" y="5010558"/>
                <a:ext cx="269586" cy="369332"/>
              </a:xfrm>
              <a:prstGeom prst="rect">
                <a:avLst/>
              </a:prstGeom>
              <a:noFill/>
            </p:spPr>
            <p:txBody>
              <a:bodyPr wrap="square" rtlCol="0">
                <a:spAutoFit/>
              </a:bodyPr>
              <a:lstStyle/>
              <a:p>
                <a:r>
                  <a:rPr lang="en-DE" dirty="0">
                    <a:latin typeface="Times New Roman" panose="02020603050405020304" pitchFamily="18" charset="0"/>
                    <a:cs typeface="Times New Roman" panose="02020603050405020304" pitchFamily="18" charset="0"/>
                  </a:rPr>
                  <a:t>F</a:t>
                </a:r>
                <a:endParaRPr lang="en-DE" sz="1200" dirty="0">
                  <a:latin typeface="Times New Roman" panose="02020603050405020304" pitchFamily="18" charset="0"/>
                  <a:cs typeface="Times New Roman" panose="02020603050405020304" pitchFamily="18" charset="0"/>
                </a:endParaRPr>
              </a:p>
            </p:txBody>
          </p:sp>
          <p:sp>
            <p:nvSpPr>
              <p:cNvPr id="44" name="Textfeld 43"/>
              <p:cNvSpPr txBox="1"/>
              <p:nvPr/>
            </p:nvSpPr>
            <p:spPr>
              <a:xfrm>
                <a:off x="8027336" y="1836477"/>
                <a:ext cx="3044534" cy="448276"/>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Externally loaded</a:t>
                </a:r>
              </a:p>
            </p:txBody>
          </p:sp>
        </p:grpSp>
        <p:cxnSp>
          <p:nvCxnSpPr>
            <p:cNvPr id="45" name="Straight Arrow Connector 57">
              <a:extLst>
                <a:ext uri="{FF2B5EF4-FFF2-40B4-BE49-F238E27FC236}">
                  <a16:creationId xmlns:a16="http://schemas.microsoft.com/office/drawing/2014/main" id="{84BE8559-190B-6178-58F9-DFD26DB3A845}"/>
                </a:ext>
              </a:extLst>
            </p:cNvPr>
            <p:cNvCxnSpPr/>
            <p:nvPr/>
          </p:nvCxnSpPr>
          <p:spPr>
            <a:xfrm flipV="1">
              <a:off x="7733588" y="3772653"/>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57">
              <a:extLst>
                <a:ext uri="{FF2B5EF4-FFF2-40B4-BE49-F238E27FC236}">
                  <a16:creationId xmlns:a16="http://schemas.microsoft.com/office/drawing/2014/main" id="{84BE8559-190B-6178-58F9-DFD26DB3A845}"/>
                </a:ext>
              </a:extLst>
            </p:cNvPr>
            <p:cNvCxnSpPr/>
            <p:nvPr/>
          </p:nvCxnSpPr>
          <p:spPr>
            <a:xfrm flipV="1">
              <a:off x="9775112" y="3768890"/>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 name="Rechteck 3"/>
          <p:cNvSpPr/>
          <p:nvPr/>
        </p:nvSpPr>
        <p:spPr>
          <a:xfrm>
            <a:off x="4443908" y="4163379"/>
            <a:ext cx="7549263" cy="2123658"/>
          </a:xfrm>
          <a:prstGeom prst="rect">
            <a:avLst/>
          </a:prstGeom>
        </p:spPr>
        <p:txBody>
          <a:bodyPr wrap="square">
            <a:spAutoFit/>
          </a:bodyPr>
          <a:lstStyle/>
          <a:p>
            <a:pPr marL="342900" indent="-342900">
              <a:buFont typeface="Wingdings" pitchFamily="2" charset="2"/>
              <a:buChar char="§"/>
            </a:pPr>
            <a:r>
              <a:rPr lang="en-US" sz="2200" b="1" dirty="0">
                <a:latin typeface="Times New Roman" panose="02020603050405020304" pitchFamily="18" charset="0"/>
                <a:cs typeface="Times New Roman" panose="02020603050405020304" pitchFamily="18" charset="0"/>
              </a:rPr>
              <a:t>Measuring</a:t>
            </a:r>
            <a:r>
              <a:rPr lang="en-US" sz="2200" dirty="0">
                <a:latin typeface="Times New Roman" panose="02020603050405020304" pitchFamily="18" charset="0"/>
                <a:cs typeface="Times New Roman" panose="02020603050405020304" pitchFamily="18" charset="0"/>
              </a:rPr>
              <a:t> residual stress has several </a:t>
            </a:r>
            <a:r>
              <a:rPr lang="en-US" sz="2200" b="1" dirty="0">
                <a:latin typeface="Times New Roman" panose="02020603050405020304" pitchFamily="18" charset="0"/>
                <a:cs typeface="Times New Roman" panose="02020603050405020304" pitchFamily="18" charset="0"/>
              </a:rPr>
              <a:t>advantages</a:t>
            </a:r>
            <a:r>
              <a:rPr lang="en-US" sz="2200" dirty="0">
                <a:latin typeface="Times New Roman" panose="02020603050405020304" pitchFamily="18" charset="0"/>
                <a:cs typeface="Times New Roman" panose="02020603050405020304" pitchFamily="18" charset="0"/>
              </a:rPr>
              <a:t>, such as </a:t>
            </a:r>
            <a:r>
              <a:rPr lang="en-US" sz="2200" b="1" dirty="0">
                <a:latin typeface="Times New Roman" panose="02020603050405020304" pitchFamily="18" charset="0"/>
                <a:cs typeface="Times New Roman" panose="02020603050405020304" pitchFamily="18" charset="0"/>
              </a:rPr>
              <a:t>reducing</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catastrophic</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failures</a:t>
            </a:r>
            <a:r>
              <a:rPr lang="en-US" sz="2200" dirty="0">
                <a:latin typeface="Times New Roman" panose="02020603050405020304" pitchFamily="18" charset="0"/>
                <a:cs typeface="Times New Roman" panose="02020603050405020304" pitchFamily="18" charset="0"/>
              </a:rPr>
              <a:t> by </a:t>
            </a:r>
            <a:r>
              <a:rPr lang="en-US" sz="2200" b="1" dirty="0">
                <a:latin typeface="Times New Roman" panose="02020603050405020304" pitchFamily="18" charset="0"/>
                <a:cs typeface="Times New Roman" panose="02020603050405020304" pitchFamily="18" charset="0"/>
              </a:rPr>
              <a:t>ensuring safety</a:t>
            </a:r>
            <a:r>
              <a:rPr lang="en-US" sz="2200" dirty="0">
                <a:latin typeface="Times New Roman" panose="02020603050405020304" pitchFamily="18" charset="0"/>
                <a:cs typeface="Times New Roman" panose="02020603050405020304" pitchFamily="18" charset="0"/>
              </a:rPr>
              <a:t>, extend the </a:t>
            </a:r>
            <a:r>
              <a:rPr lang="en-US" sz="2200" b="1" dirty="0">
                <a:latin typeface="Times New Roman" panose="02020603050405020304" pitchFamily="18" charset="0"/>
                <a:cs typeface="Times New Roman" panose="02020603050405020304" pitchFamily="18" charset="0"/>
              </a:rPr>
              <a:t>life of a component </a:t>
            </a:r>
            <a:r>
              <a:rPr lang="en-US" sz="2200" dirty="0">
                <a:latin typeface="Times New Roman" panose="02020603050405020304" pitchFamily="18" charset="0"/>
                <a:cs typeface="Times New Roman" panose="02020603050405020304" pitchFamily="18" charset="0"/>
              </a:rPr>
              <a:t>or structure by ensuring that sufficient compressive residual stress exists. Tracking residual stress degradation allows for more accurate replacement requirements.</a:t>
            </a:r>
            <a:endParaRPr lang="pt-BR" sz="2200" dirty="0">
              <a:latin typeface="Times New Roman" panose="02020603050405020304" pitchFamily="18" charset="0"/>
              <a:cs typeface="Times New Roman" panose="02020603050405020304" pitchFamily="18" charset="0"/>
            </a:endParaRPr>
          </a:p>
        </p:txBody>
      </p:sp>
      <p:sp>
        <p:nvSpPr>
          <p:cNvPr id="47" name="Rechteck 46"/>
          <p:cNvSpPr/>
          <p:nvPr/>
        </p:nvSpPr>
        <p:spPr>
          <a:xfrm>
            <a:off x="4773176" y="3384186"/>
            <a:ext cx="7219995" cy="507831"/>
          </a:xfrm>
          <a:prstGeom prst="rect">
            <a:avLst/>
          </a:prstGeom>
        </p:spPr>
        <p:txBody>
          <a:bodyPr wrap="square">
            <a:spAutoFit/>
          </a:bodyPr>
          <a:lstStyle/>
          <a:p>
            <a:pPr indent="540385" algn="just">
              <a:lnSpc>
                <a:spcPct val="150000"/>
              </a:lnSpc>
              <a:spcAft>
                <a:spcPts val="0"/>
              </a:spcAft>
            </a:pPr>
            <a:r>
              <a:rPr lang="en-US" dirty="0">
                <a:latin typeface="Times New Roman" panose="02020603050405020304" pitchFamily="18" charset="0"/>
                <a:cs typeface="Times New Roman" panose="02020603050405020304" pitchFamily="18" charset="0"/>
              </a:rPr>
              <a:t>TOTAL STRESS   =   RESIDUAL STRESS    +   APPLIED STRESS</a:t>
            </a:r>
            <a:endParaRPr lang="de-DE"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037915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fade">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fade">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fade">
                                      <p:cBhvr>
                                        <p:cTn id="22" dur="500"/>
                                        <p:tgtEl>
                                          <p:spTgt spid="7">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500"/>
                                        <p:tgtEl>
                                          <p:spTgt spid="4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Imagem 38"/>
          <p:cNvPicPr>
            <a:picLocks noChangeAspect="1"/>
          </p:cNvPicPr>
          <p:nvPr/>
        </p:nvPicPr>
        <p:blipFill rotWithShape="1">
          <a:blip r:embed="rId3"/>
          <a:srcRect l="38165" t="7476" r="35291"/>
          <a:stretch/>
        </p:blipFill>
        <p:spPr>
          <a:xfrm rot="5400000">
            <a:off x="8200292" y="2827676"/>
            <a:ext cx="1479757" cy="2108242"/>
          </a:xfrm>
          <a:prstGeom prst="rect">
            <a:avLst/>
          </a:prstGeom>
        </p:spPr>
      </p:pic>
      <p:sp>
        <p:nvSpPr>
          <p:cNvPr id="6" name="CaixaDeTexto 5"/>
          <p:cNvSpPr txBox="1"/>
          <p:nvPr/>
        </p:nvSpPr>
        <p:spPr>
          <a:xfrm>
            <a:off x="316359" y="835277"/>
            <a:ext cx="7196549" cy="430887"/>
          </a:xfrm>
          <a:prstGeom prst="rect">
            <a:avLst/>
          </a:prstGeom>
          <a:noFill/>
        </p:spPr>
        <p:txBody>
          <a:bodyPr wrap="square" rtlCol="0">
            <a:spAutoFit/>
          </a:bodyPr>
          <a:lstStyle/>
          <a:p>
            <a:pPr eaLnBrk="0" fontAlgn="base" hangingPunct="0">
              <a:spcBef>
                <a:spcPct val="0"/>
              </a:spcBef>
              <a:spcAft>
                <a:spcPct val="0"/>
              </a:spcAft>
            </a:pPr>
            <a:r>
              <a:rPr lang="pt-BR" sz="2200" b="1" dirty="0">
                <a:solidFill>
                  <a:srgbClr val="1C1C1C"/>
                </a:solidFill>
                <a:latin typeface="Times New Roman" panose="02020603050405020304" pitchFamily="18" charset="0"/>
                <a:cs typeface="Times New Roman" panose="02020603050405020304" pitchFamily="18" charset="0"/>
              </a:rPr>
              <a:t>The </a:t>
            </a:r>
            <a:r>
              <a:rPr lang="pt-BR" sz="2200" b="1" dirty="0" err="1">
                <a:solidFill>
                  <a:srgbClr val="1C1C1C"/>
                </a:solidFill>
                <a:latin typeface="Times New Roman" panose="02020603050405020304" pitchFamily="18" charset="0"/>
                <a:cs typeface="Times New Roman" panose="02020603050405020304" pitchFamily="18" charset="0"/>
              </a:rPr>
              <a:t>Hole</a:t>
            </a:r>
            <a:r>
              <a:rPr lang="pt-BR" sz="2200" b="1" dirty="0">
                <a:solidFill>
                  <a:srgbClr val="1C1C1C"/>
                </a:solidFill>
                <a:latin typeface="Times New Roman" panose="02020603050405020304" pitchFamily="18" charset="0"/>
                <a:cs typeface="Times New Roman" panose="02020603050405020304" pitchFamily="18" charset="0"/>
              </a:rPr>
              <a:t> </a:t>
            </a:r>
            <a:r>
              <a:rPr lang="pt-BR" sz="2200" b="1" dirty="0" err="1">
                <a:solidFill>
                  <a:srgbClr val="1C1C1C"/>
                </a:solidFill>
                <a:latin typeface="Times New Roman" panose="02020603050405020304" pitchFamily="18" charset="0"/>
                <a:cs typeface="Times New Roman" panose="02020603050405020304" pitchFamily="18" charset="0"/>
              </a:rPr>
              <a:t>Drilling</a:t>
            </a:r>
            <a:r>
              <a:rPr lang="pt-BR" sz="2200" b="1" dirty="0">
                <a:solidFill>
                  <a:srgbClr val="1C1C1C"/>
                </a:solidFill>
                <a:latin typeface="Times New Roman" panose="02020603050405020304" pitchFamily="18" charset="0"/>
                <a:cs typeface="Times New Roman" panose="02020603050405020304" pitchFamily="18" charset="0"/>
              </a:rPr>
              <a:t> </a:t>
            </a:r>
            <a:r>
              <a:rPr lang="pt-BR" sz="2200" b="1" dirty="0" err="1">
                <a:solidFill>
                  <a:srgbClr val="1C1C1C"/>
                </a:solidFill>
                <a:latin typeface="Times New Roman" panose="02020603050405020304" pitchFamily="18" charset="0"/>
                <a:cs typeface="Times New Roman" panose="02020603050405020304" pitchFamily="18" charset="0"/>
              </a:rPr>
              <a:t>Method</a:t>
            </a:r>
            <a:endParaRPr lang="pt-BR" sz="2200" b="1" kern="1200" dirty="0">
              <a:solidFill>
                <a:srgbClr val="1C1C1C"/>
              </a:solidFill>
              <a:effectLst/>
              <a:latin typeface="Times New Roman" panose="02020603050405020304" pitchFamily="18" charset="0"/>
              <a:cs typeface="Times New Roman" panose="02020603050405020304" pitchFamily="18" charset="0"/>
            </a:endParaRPr>
          </a:p>
        </p:txBody>
      </p:sp>
      <p:sp>
        <p:nvSpPr>
          <p:cNvPr id="7" name="CaixaDeTexto 6"/>
          <p:cNvSpPr txBox="1"/>
          <p:nvPr/>
        </p:nvSpPr>
        <p:spPr>
          <a:xfrm>
            <a:off x="345046" y="1340306"/>
            <a:ext cx="11665722" cy="1354217"/>
          </a:xfrm>
          <a:prstGeom prst="rect">
            <a:avLst/>
          </a:prstGeom>
          <a:noFill/>
        </p:spPr>
        <p:txBody>
          <a:bodyPr wrap="square" rtlCol="0">
            <a:spAutoFit/>
          </a:bodyPr>
          <a:lstStyle/>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The Hole-Drilling Method is a semi-destructive technique with normalized procedures described in the standard ASTM E837-</a:t>
            </a:r>
            <a:r>
              <a:rPr lang="pt-BR" sz="2200" dirty="0">
                <a:latin typeface="Times New Roman" panose="02020603050405020304" pitchFamily="18" charset="0"/>
                <a:cs typeface="Times New Roman" panose="02020603050405020304" pitchFamily="18" charset="0"/>
              </a:rPr>
              <a:t>20 </a:t>
            </a:r>
            <a:r>
              <a:rPr lang="en-US" sz="2200" dirty="0">
                <a:latin typeface="Times New Roman" panose="02020603050405020304" pitchFamily="18" charset="0"/>
                <a:cs typeface="Times New Roman" panose="02020603050405020304" pitchFamily="18" charset="0"/>
              </a:rPr>
              <a:t>(experimental procedure, computation steps)</a:t>
            </a:r>
          </a:p>
          <a:p>
            <a:pPr marL="342900" indent="-342900">
              <a:buFont typeface="Wingdings" pitchFamily="2" charset="2"/>
              <a:buChar char="§"/>
            </a:pPr>
            <a:endParaRPr lang="pt-BR" sz="800" dirty="0">
              <a:effectLst/>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pt-BR" sz="2200" dirty="0">
                <a:latin typeface="Times New Roman" panose="02020603050405020304" pitchFamily="18" charset="0"/>
                <a:cs typeface="Times New Roman" panose="02020603050405020304" pitchFamily="18" charset="0"/>
              </a:rPr>
              <a:t>Incremental </a:t>
            </a:r>
            <a:r>
              <a:rPr lang="pt-BR" sz="2200" dirty="0" err="1">
                <a:latin typeface="Times New Roman" panose="02020603050405020304" pitchFamily="18" charset="0"/>
                <a:cs typeface="Times New Roman" panose="02020603050405020304" pitchFamily="18" charset="0"/>
              </a:rPr>
              <a:t>drilling</a:t>
            </a:r>
            <a:r>
              <a:rPr lang="pt-BR" sz="2200" dirty="0">
                <a:latin typeface="Times New Roman" panose="02020603050405020304" pitchFamily="18" charset="0"/>
                <a:cs typeface="Times New Roman" panose="02020603050405020304" pitchFamily="18" charset="0"/>
              </a:rPr>
              <a:t> </a:t>
            </a:r>
            <a:r>
              <a:rPr lang="pt-BR" sz="2200" dirty="0" err="1">
                <a:latin typeface="Times New Roman" panose="02020603050405020304" pitchFamily="18" charset="0"/>
                <a:cs typeface="Times New Roman" panose="02020603050405020304" pitchFamily="18" charset="0"/>
              </a:rPr>
              <a:t>leading</a:t>
            </a:r>
            <a:r>
              <a:rPr lang="pt-BR" sz="2200" dirty="0">
                <a:latin typeface="Times New Roman" panose="02020603050405020304" pitchFamily="18" charset="0"/>
                <a:cs typeface="Times New Roman" panose="02020603050405020304" pitchFamily="18" charset="0"/>
              </a:rPr>
              <a:t> </a:t>
            </a:r>
            <a:r>
              <a:rPr lang="pt-BR" sz="2200" dirty="0" err="1">
                <a:latin typeface="Times New Roman" panose="02020603050405020304" pitchFamily="18" charset="0"/>
                <a:cs typeface="Times New Roman" panose="02020603050405020304" pitchFamily="18" charset="0"/>
              </a:rPr>
              <a:t>to</a:t>
            </a:r>
            <a:r>
              <a:rPr lang="pt-BR"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a localized stress relief that induces strains around the hole</a:t>
            </a:r>
          </a:p>
          <a:p>
            <a:pPr marL="342900" indent="-342900">
              <a:buFont typeface="Wingdings" pitchFamily="2" charset="2"/>
              <a:buChar char="§"/>
            </a:pPr>
            <a:endParaRPr lang="pt-BR" sz="800" dirty="0">
              <a:effectLst/>
              <a:latin typeface="Times New Roman" panose="02020603050405020304" pitchFamily="18" charset="0"/>
              <a:cs typeface="Times New Roman" panose="02020603050405020304" pitchFamily="18" charset="0"/>
            </a:endParaRPr>
          </a:p>
        </p:txBody>
      </p:sp>
      <p:pic>
        <p:nvPicPr>
          <p:cNvPr id="37" name="Imagem 36"/>
          <p:cNvPicPr>
            <a:picLocks noChangeAspect="1"/>
          </p:cNvPicPr>
          <p:nvPr/>
        </p:nvPicPr>
        <p:blipFill rotWithShape="1">
          <a:blip r:embed="rId3"/>
          <a:srcRect l="69847"/>
          <a:stretch/>
        </p:blipFill>
        <p:spPr>
          <a:xfrm rot="5400000">
            <a:off x="10201761" y="2755244"/>
            <a:ext cx="1840906" cy="2495337"/>
          </a:xfrm>
          <a:prstGeom prst="rect">
            <a:avLst/>
          </a:prstGeom>
        </p:spPr>
      </p:pic>
      <p:pic>
        <p:nvPicPr>
          <p:cNvPr id="38" name="Imagem 37"/>
          <p:cNvPicPr>
            <a:picLocks noChangeAspect="1"/>
          </p:cNvPicPr>
          <p:nvPr/>
        </p:nvPicPr>
        <p:blipFill rotWithShape="1">
          <a:blip r:embed="rId3"/>
          <a:srcRect r="66649"/>
          <a:stretch/>
        </p:blipFill>
        <p:spPr>
          <a:xfrm rot="5400000">
            <a:off x="6241373" y="2944188"/>
            <a:ext cx="1632013" cy="2000121"/>
          </a:xfrm>
          <a:prstGeom prst="rect">
            <a:avLst/>
          </a:prstGeom>
        </p:spPr>
      </p:pic>
      <p:sp>
        <p:nvSpPr>
          <p:cNvPr id="41" name="Retângulo 40"/>
          <p:cNvSpPr/>
          <p:nvPr/>
        </p:nvSpPr>
        <p:spPr>
          <a:xfrm>
            <a:off x="7748098" y="5003327"/>
            <a:ext cx="2972160" cy="338554"/>
          </a:xfrm>
          <a:prstGeom prst="rect">
            <a:avLst/>
          </a:prstGeom>
        </p:spPr>
        <p:txBody>
          <a:bodyPr wrap="none">
            <a:spAutoFit/>
          </a:bodyPr>
          <a:lstStyle/>
          <a:p>
            <a:r>
              <a:rPr lang="pt-BR" sz="1600" dirty="0" err="1">
                <a:latin typeface="Times New Roman" panose="02020603050405020304" pitchFamily="18" charset="0"/>
                <a:ea typeface="Times New Roman" panose="02020603050405020304" pitchFamily="18" charset="0"/>
                <a:cs typeface="Times New Roman" panose="02020603050405020304" pitchFamily="18" charset="0"/>
              </a:rPr>
              <a:t>Source</a:t>
            </a:r>
            <a:r>
              <a:rPr lang="pt-BR" sz="1600" dirty="0">
                <a:latin typeface="Times New Roman" panose="02020603050405020304" pitchFamily="18" charset="0"/>
                <a:ea typeface="Times New Roman" panose="02020603050405020304" pitchFamily="18" charset="0"/>
                <a:cs typeface="Times New Roman" panose="02020603050405020304" pitchFamily="18" charset="0"/>
              </a:rPr>
              <a:t>: ASTM </a:t>
            </a:r>
            <a:r>
              <a:rPr lang="en-US" sz="1600" dirty="0">
                <a:latin typeface="Times New Roman" panose="02020603050405020304" pitchFamily="18" charset="0"/>
                <a:cs typeface="Times New Roman" panose="02020603050405020304" pitchFamily="18" charset="0"/>
              </a:rPr>
              <a:t>E837 – 13a, </a:t>
            </a:r>
            <a:r>
              <a:rPr lang="pt-BR" sz="1600" dirty="0">
                <a:latin typeface="Times New Roman" panose="02020603050405020304" pitchFamily="18" charset="0"/>
                <a:ea typeface="Times New Roman" panose="02020603050405020304" pitchFamily="18" charset="0"/>
                <a:cs typeface="Times New Roman" panose="02020603050405020304" pitchFamily="18" charset="0"/>
              </a:rPr>
              <a:t>2013.</a:t>
            </a:r>
            <a:endParaRPr lang="en-US" sz="1600" dirty="0">
              <a:latin typeface="Times New Roman" panose="02020603050405020304" pitchFamily="18" charset="0"/>
              <a:cs typeface="Times New Roman" panose="02020603050405020304" pitchFamily="18" charset="0"/>
            </a:endParaRPr>
          </a:p>
        </p:txBody>
      </p:sp>
      <p:pic>
        <p:nvPicPr>
          <p:cNvPr id="79" name="Grafik 8">
            <a:extLst>
              <a:ext uri="{FF2B5EF4-FFF2-40B4-BE49-F238E27FC236}">
                <a16:creationId xmlns:a16="http://schemas.microsoft.com/office/drawing/2014/main" id="{D70CA850-BEF1-08B1-87AB-56903B5A27A4}"/>
              </a:ext>
            </a:extLst>
          </p:cNvPr>
          <p:cNvPicPr>
            <a:picLocks noChangeAspect="1"/>
          </p:cNvPicPr>
          <p:nvPr/>
        </p:nvPicPr>
        <p:blipFill rotWithShape="1">
          <a:blip r:embed="rId4"/>
          <a:srcRect b="11706"/>
          <a:stretch/>
        </p:blipFill>
        <p:spPr>
          <a:xfrm>
            <a:off x="390454" y="2861769"/>
            <a:ext cx="5561526" cy="1657619"/>
          </a:xfrm>
          <a:prstGeom prst="rect">
            <a:avLst/>
          </a:prstGeom>
        </p:spPr>
      </p:pic>
      <p:cxnSp>
        <p:nvCxnSpPr>
          <p:cNvPr id="80" name="Straight Arrow Connector 57">
            <a:extLst>
              <a:ext uri="{FF2B5EF4-FFF2-40B4-BE49-F238E27FC236}">
                <a16:creationId xmlns:a16="http://schemas.microsoft.com/office/drawing/2014/main" id="{DA030073-3E50-4BCD-EF6C-0EEC0B73A62E}"/>
              </a:ext>
            </a:extLst>
          </p:cNvPr>
          <p:cNvCxnSpPr/>
          <p:nvPr/>
        </p:nvCxnSpPr>
        <p:spPr>
          <a:xfrm flipV="1">
            <a:off x="2691717" y="4032625"/>
            <a:ext cx="27621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1" name="Straight Arrow Connector 57">
            <a:extLst>
              <a:ext uri="{FF2B5EF4-FFF2-40B4-BE49-F238E27FC236}">
                <a16:creationId xmlns:a16="http://schemas.microsoft.com/office/drawing/2014/main" id="{1F34C18F-CCAC-B891-6AC5-16A4C2D6E7AC}"/>
              </a:ext>
            </a:extLst>
          </p:cNvPr>
          <p:cNvCxnSpPr/>
          <p:nvPr/>
        </p:nvCxnSpPr>
        <p:spPr>
          <a:xfrm flipV="1">
            <a:off x="219583" y="4032625"/>
            <a:ext cx="276217"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6" name="Rectangle 115">
            <a:extLst>
              <a:ext uri="{FF2B5EF4-FFF2-40B4-BE49-F238E27FC236}">
                <a16:creationId xmlns:a16="http://schemas.microsoft.com/office/drawing/2014/main" id="{E71A58C9-A68C-6EF8-341A-E15EADB91D5D}"/>
              </a:ext>
            </a:extLst>
          </p:cNvPr>
          <p:cNvSpPr/>
          <p:nvPr/>
        </p:nvSpPr>
        <p:spPr bwMode="auto">
          <a:xfrm>
            <a:off x="0" y="6056318"/>
            <a:ext cx="12192000" cy="795867"/>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82" name="TextBox 60">
            <a:extLst>
              <a:ext uri="{FF2B5EF4-FFF2-40B4-BE49-F238E27FC236}">
                <a16:creationId xmlns:a16="http://schemas.microsoft.com/office/drawing/2014/main" id="{50C49991-92D7-D7C9-005C-D07F9EB2A69E}"/>
              </a:ext>
            </a:extLst>
          </p:cNvPr>
          <p:cNvSpPr txBox="1"/>
          <p:nvPr/>
        </p:nvSpPr>
        <p:spPr>
          <a:xfrm>
            <a:off x="68563" y="3602654"/>
            <a:ext cx="177476" cy="283377"/>
          </a:xfrm>
          <a:prstGeom prst="rect">
            <a:avLst/>
          </a:prstGeom>
          <a:noFill/>
        </p:spPr>
        <p:txBody>
          <a:bodyPr wrap="square" rtlCol="0">
            <a:spAutoFit/>
          </a:bodyPr>
          <a:lstStyle/>
          <a:p>
            <a:r>
              <a:rPr lang="en-DE" dirty="0">
                <a:latin typeface="Times New Roman" panose="02020603050405020304" pitchFamily="18" charset="0"/>
                <a:cs typeface="Times New Roman" panose="02020603050405020304" pitchFamily="18" charset="0"/>
              </a:rPr>
              <a:t>F</a:t>
            </a:r>
            <a:endParaRPr lang="en-DE" sz="1200" dirty="0">
              <a:latin typeface="Times New Roman" panose="02020603050405020304" pitchFamily="18" charset="0"/>
              <a:cs typeface="Times New Roman" panose="02020603050405020304" pitchFamily="18" charset="0"/>
            </a:endParaRPr>
          </a:p>
        </p:txBody>
      </p:sp>
      <p:sp>
        <p:nvSpPr>
          <p:cNvPr id="83" name="TextBox 60">
            <a:extLst>
              <a:ext uri="{FF2B5EF4-FFF2-40B4-BE49-F238E27FC236}">
                <a16:creationId xmlns:a16="http://schemas.microsoft.com/office/drawing/2014/main" id="{841B9ED4-0C3D-5079-57E9-65D3A9F68946}"/>
              </a:ext>
            </a:extLst>
          </p:cNvPr>
          <p:cNvSpPr txBox="1"/>
          <p:nvPr/>
        </p:nvSpPr>
        <p:spPr>
          <a:xfrm>
            <a:off x="2794428" y="3600929"/>
            <a:ext cx="206845" cy="283377"/>
          </a:xfrm>
          <a:prstGeom prst="rect">
            <a:avLst/>
          </a:prstGeom>
          <a:noFill/>
        </p:spPr>
        <p:txBody>
          <a:bodyPr wrap="square" rtlCol="0">
            <a:spAutoFit/>
          </a:bodyPr>
          <a:lstStyle/>
          <a:p>
            <a:r>
              <a:rPr lang="en-DE" dirty="0">
                <a:latin typeface="Times New Roman" panose="02020603050405020304" pitchFamily="18" charset="0"/>
                <a:cs typeface="Times New Roman" panose="02020603050405020304" pitchFamily="18" charset="0"/>
              </a:rPr>
              <a:t>F</a:t>
            </a:r>
            <a:endParaRPr lang="en-DE" sz="1200" dirty="0">
              <a:latin typeface="Times New Roman" panose="02020603050405020304" pitchFamily="18" charset="0"/>
              <a:cs typeface="Times New Roman" panose="02020603050405020304" pitchFamily="18" charset="0"/>
            </a:endParaRPr>
          </a:p>
        </p:txBody>
      </p:sp>
      <p:cxnSp>
        <p:nvCxnSpPr>
          <p:cNvPr id="84" name="Gerader Verbinder 20">
            <a:extLst>
              <a:ext uri="{FF2B5EF4-FFF2-40B4-BE49-F238E27FC236}">
                <a16:creationId xmlns:a16="http://schemas.microsoft.com/office/drawing/2014/main" id="{5898FFB2-8FE1-735D-8F49-D444AE107389}"/>
              </a:ext>
            </a:extLst>
          </p:cNvPr>
          <p:cNvCxnSpPr/>
          <p:nvPr/>
        </p:nvCxnSpPr>
        <p:spPr>
          <a:xfrm>
            <a:off x="1379624" y="3498247"/>
            <a:ext cx="0" cy="3314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5" name="Gerader Verbinder 21">
            <a:extLst>
              <a:ext uri="{FF2B5EF4-FFF2-40B4-BE49-F238E27FC236}">
                <a16:creationId xmlns:a16="http://schemas.microsoft.com/office/drawing/2014/main" id="{11426788-B0A8-2FFF-7CD8-345F2F2F1D05}"/>
              </a:ext>
            </a:extLst>
          </p:cNvPr>
          <p:cNvCxnSpPr/>
          <p:nvPr/>
        </p:nvCxnSpPr>
        <p:spPr>
          <a:xfrm>
            <a:off x="1883892" y="3498247"/>
            <a:ext cx="0" cy="33146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6" name="Gerader Verbinder 22">
            <a:extLst>
              <a:ext uri="{FF2B5EF4-FFF2-40B4-BE49-F238E27FC236}">
                <a16:creationId xmlns:a16="http://schemas.microsoft.com/office/drawing/2014/main" id="{3C4F98DB-4354-405E-B744-3BF2B7355A7F}"/>
              </a:ext>
            </a:extLst>
          </p:cNvPr>
          <p:cNvCxnSpPr/>
          <p:nvPr/>
        </p:nvCxnSpPr>
        <p:spPr>
          <a:xfrm flipH="1" flipV="1">
            <a:off x="1379623" y="3842192"/>
            <a:ext cx="497190" cy="0"/>
          </a:xfrm>
          <a:prstGeom prst="line">
            <a:avLst/>
          </a:prstGeom>
          <a:ln w="1905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87" name="Straight Arrow Connector 57">
            <a:extLst>
              <a:ext uri="{FF2B5EF4-FFF2-40B4-BE49-F238E27FC236}">
                <a16:creationId xmlns:a16="http://schemas.microsoft.com/office/drawing/2014/main" id="{BCC53E89-C337-8A1D-3011-5D8365AB58EB}"/>
              </a:ext>
            </a:extLst>
          </p:cNvPr>
          <p:cNvCxnSpPr/>
          <p:nvPr/>
        </p:nvCxnSpPr>
        <p:spPr>
          <a:xfrm flipV="1">
            <a:off x="5700069" y="4021279"/>
            <a:ext cx="27621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57">
            <a:extLst>
              <a:ext uri="{FF2B5EF4-FFF2-40B4-BE49-F238E27FC236}">
                <a16:creationId xmlns:a16="http://schemas.microsoft.com/office/drawing/2014/main" id="{96EFD449-42A3-15A8-D1F7-B009F4FEC57C}"/>
              </a:ext>
            </a:extLst>
          </p:cNvPr>
          <p:cNvCxnSpPr/>
          <p:nvPr/>
        </p:nvCxnSpPr>
        <p:spPr>
          <a:xfrm flipV="1">
            <a:off x="3227935" y="4029791"/>
            <a:ext cx="276217" cy="0"/>
          </a:xfrm>
          <a:prstGeom prst="straightConnector1">
            <a:avLst/>
          </a:prstGeom>
          <a:ln w="38100">
            <a:solidFill>
              <a:schemeClr val="tx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TextBox 60">
            <a:extLst>
              <a:ext uri="{FF2B5EF4-FFF2-40B4-BE49-F238E27FC236}">
                <a16:creationId xmlns:a16="http://schemas.microsoft.com/office/drawing/2014/main" id="{A14B30BD-1A38-BB44-EA33-CF3F6C682AB7}"/>
              </a:ext>
            </a:extLst>
          </p:cNvPr>
          <p:cNvSpPr txBox="1"/>
          <p:nvPr/>
        </p:nvSpPr>
        <p:spPr>
          <a:xfrm>
            <a:off x="3205973" y="3599652"/>
            <a:ext cx="177476" cy="283377"/>
          </a:xfrm>
          <a:prstGeom prst="rect">
            <a:avLst/>
          </a:prstGeom>
          <a:noFill/>
        </p:spPr>
        <p:txBody>
          <a:bodyPr wrap="square" rtlCol="0">
            <a:spAutoFit/>
          </a:bodyPr>
          <a:lstStyle/>
          <a:p>
            <a:r>
              <a:rPr lang="en-DE" dirty="0">
                <a:latin typeface="Times New Roman" panose="02020603050405020304" pitchFamily="18" charset="0"/>
                <a:cs typeface="Times New Roman" panose="02020603050405020304" pitchFamily="18" charset="0"/>
              </a:rPr>
              <a:t>F</a:t>
            </a:r>
            <a:endParaRPr lang="en-DE" sz="1200" dirty="0">
              <a:latin typeface="Times New Roman" panose="02020603050405020304" pitchFamily="18" charset="0"/>
              <a:cs typeface="Times New Roman" panose="02020603050405020304" pitchFamily="18" charset="0"/>
            </a:endParaRPr>
          </a:p>
        </p:txBody>
      </p:sp>
      <p:sp>
        <p:nvSpPr>
          <p:cNvPr id="90" name="TextBox 60">
            <a:extLst>
              <a:ext uri="{FF2B5EF4-FFF2-40B4-BE49-F238E27FC236}">
                <a16:creationId xmlns:a16="http://schemas.microsoft.com/office/drawing/2014/main" id="{BDEEC676-1604-6C1B-3B4F-A87863B74B93}"/>
              </a:ext>
            </a:extLst>
          </p:cNvPr>
          <p:cNvSpPr txBox="1"/>
          <p:nvPr/>
        </p:nvSpPr>
        <p:spPr>
          <a:xfrm>
            <a:off x="5828094" y="3639518"/>
            <a:ext cx="206845" cy="283377"/>
          </a:xfrm>
          <a:prstGeom prst="rect">
            <a:avLst/>
          </a:prstGeom>
          <a:noFill/>
        </p:spPr>
        <p:txBody>
          <a:bodyPr wrap="square" rtlCol="0">
            <a:spAutoFit/>
          </a:bodyPr>
          <a:lstStyle/>
          <a:p>
            <a:r>
              <a:rPr lang="en-DE" dirty="0">
                <a:latin typeface="Times New Roman" panose="02020603050405020304" pitchFamily="18" charset="0"/>
                <a:cs typeface="Times New Roman" panose="02020603050405020304" pitchFamily="18" charset="0"/>
              </a:rPr>
              <a:t>F</a:t>
            </a:r>
            <a:endParaRPr lang="en-DE" sz="1200" dirty="0">
              <a:latin typeface="Times New Roman" panose="02020603050405020304" pitchFamily="18" charset="0"/>
              <a:cs typeface="Times New Roman" panose="02020603050405020304" pitchFamily="18" charset="0"/>
            </a:endParaRPr>
          </a:p>
        </p:txBody>
      </p:sp>
      <p:sp>
        <p:nvSpPr>
          <p:cNvPr id="91" name="Rechteck 28">
            <a:extLst>
              <a:ext uri="{FF2B5EF4-FFF2-40B4-BE49-F238E27FC236}">
                <a16:creationId xmlns:a16="http://schemas.microsoft.com/office/drawing/2014/main" id="{B7271437-5A7A-82DA-19F0-612DC8D6E8E0}"/>
              </a:ext>
            </a:extLst>
          </p:cNvPr>
          <p:cNvSpPr/>
          <p:nvPr/>
        </p:nvSpPr>
        <p:spPr>
          <a:xfrm>
            <a:off x="676883" y="2943045"/>
            <a:ext cx="2051514" cy="5167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2" name="TextBox 60">
            <a:extLst>
              <a:ext uri="{FF2B5EF4-FFF2-40B4-BE49-F238E27FC236}">
                <a16:creationId xmlns:a16="http://schemas.microsoft.com/office/drawing/2014/main" id="{C1ED79FA-374B-39E4-DF02-C9F38999AB26}"/>
              </a:ext>
            </a:extLst>
          </p:cNvPr>
          <p:cNvSpPr txBox="1"/>
          <p:nvPr/>
        </p:nvSpPr>
        <p:spPr>
          <a:xfrm>
            <a:off x="355221" y="3052907"/>
            <a:ext cx="1077248" cy="212533"/>
          </a:xfrm>
          <a:prstGeom prst="rect">
            <a:avLst/>
          </a:prstGeom>
          <a:noFill/>
        </p:spPr>
        <p:txBody>
          <a:bodyPr wrap="square" rtlCol="0">
            <a:spAutoFit/>
          </a:bodyPr>
          <a:lstStyle/>
          <a:p>
            <a:r>
              <a:rPr lang="de-DE" sz="1200" dirty="0">
                <a:latin typeface="Times New Roman" panose="02020603050405020304" pitchFamily="18" charset="0"/>
                <a:cs typeface="Times New Roman" panose="02020603050405020304" pitchFamily="18" charset="0"/>
              </a:rPr>
              <a:t>Strain Gauge</a:t>
            </a:r>
            <a:endParaRPr lang="en-DE" sz="1000" dirty="0">
              <a:latin typeface="Times New Roman" panose="02020603050405020304" pitchFamily="18" charset="0"/>
              <a:cs typeface="Times New Roman" panose="02020603050405020304" pitchFamily="18" charset="0"/>
            </a:endParaRPr>
          </a:p>
        </p:txBody>
      </p:sp>
      <p:sp>
        <p:nvSpPr>
          <p:cNvPr id="93" name="TextBox 60">
            <a:extLst>
              <a:ext uri="{FF2B5EF4-FFF2-40B4-BE49-F238E27FC236}">
                <a16:creationId xmlns:a16="http://schemas.microsoft.com/office/drawing/2014/main" id="{79F8DFB4-2BAB-53D4-A868-3D3C9B99C45F}"/>
              </a:ext>
            </a:extLst>
          </p:cNvPr>
          <p:cNvSpPr txBox="1"/>
          <p:nvPr/>
        </p:nvSpPr>
        <p:spPr>
          <a:xfrm>
            <a:off x="1876813" y="3058730"/>
            <a:ext cx="1077248" cy="212533"/>
          </a:xfrm>
          <a:prstGeom prst="rect">
            <a:avLst/>
          </a:prstGeom>
          <a:noFill/>
        </p:spPr>
        <p:txBody>
          <a:bodyPr wrap="square" rtlCol="0">
            <a:spAutoFit/>
          </a:bodyPr>
          <a:lstStyle/>
          <a:p>
            <a:r>
              <a:rPr lang="de-DE" sz="1200" dirty="0">
                <a:latin typeface="Times New Roman" panose="02020603050405020304" pitchFamily="18" charset="0"/>
                <a:cs typeface="Times New Roman" panose="02020603050405020304" pitchFamily="18" charset="0"/>
              </a:rPr>
              <a:t>Hole Location</a:t>
            </a:r>
            <a:endParaRPr lang="en-DE" sz="1000" dirty="0">
              <a:latin typeface="Times New Roman" panose="02020603050405020304" pitchFamily="18" charset="0"/>
              <a:cs typeface="Times New Roman" panose="02020603050405020304" pitchFamily="18" charset="0"/>
            </a:endParaRPr>
          </a:p>
        </p:txBody>
      </p:sp>
      <p:cxnSp>
        <p:nvCxnSpPr>
          <p:cNvPr id="94" name="Straight Arrow Connector 111">
            <a:extLst>
              <a:ext uri="{FF2B5EF4-FFF2-40B4-BE49-F238E27FC236}">
                <a16:creationId xmlns:a16="http://schemas.microsoft.com/office/drawing/2014/main" id="{934A6E84-132C-91BB-8B5D-86B3FF37F70D}"/>
              </a:ext>
            </a:extLst>
          </p:cNvPr>
          <p:cNvCxnSpPr>
            <a:cxnSpLocks/>
            <a:stCxn id="92" idx="2"/>
          </p:cNvCxnSpPr>
          <p:nvPr/>
        </p:nvCxnSpPr>
        <p:spPr>
          <a:xfrm>
            <a:off x="893846" y="3265439"/>
            <a:ext cx="163218" cy="1585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111">
            <a:extLst>
              <a:ext uri="{FF2B5EF4-FFF2-40B4-BE49-F238E27FC236}">
                <a16:creationId xmlns:a16="http://schemas.microsoft.com/office/drawing/2014/main" id="{8AE8C36C-22DE-E4FB-D54D-78713D0A83C9}"/>
              </a:ext>
            </a:extLst>
          </p:cNvPr>
          <p:cNvCxnSpPr>
            <a:cxnSpLocks/>
            <a:endCxn id="91" idx="2"/>
          </p:cNvCxnSpPr>
          <p:nvPr/>
        </p:nvCxnSpPr>
        <p:spPr>
          <a:xfrm flipH="1">
            <a:off x="1702640" y="3271263"/>
            <a:ext cx="435945" cy="18850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6" name="TextBox 60">
            <a:extLst>
              <a:ext uri="{FF2B5EF4-FFF2-40B4-BE49-F238E27FC236}">
                <a16:creationId xmlns:a16="http://schemas.microsoft.com/office/drawing/2014/main" id="{48C675E3-5B26-49B5-D0E7-FBB30D6E7B4D}"/>
              </a:ext>
            </a:extLst>
          </p:cNvPr>
          <p:cNvSpPr txBox="1"/>
          <p:nvPr/>
        </p:nvSpPr>
        <p:spPr>
          <a:xfrm>
            <a:off x="893846" y="6351565"/>
            <a:ext cx="1397295" cy="276999"/>
          </a:xfrm>
          <a:prstGeom prst="rect">
            <a:avLst/>
          </a:prstGeom>
          <a:noFill/>
        </p:spPr>
        <p:txBody>
          <a:bodyPr wrap="square" rtlCol="0">
            <a:spAutoFit/>
          </a:bodyPr>
          <a:lstStyle/>
          <a:p>
            <a:r>
              <a:rPr lang="de-DE" sz="1200" dirty="0">
                <a:latin typeface="Times New Roman" panose="02020603050405020304" pitchFamily="18" charset="0"/>
                <a:cs typeface="Times New Roman" panose="02020603050405020304" pitchFamily="18" charset="0"/>
              </a:rPr>
              <a:t>Before drilling</a:t>
            </a:r>
            <a:endParaRPr lang="en-DE" sz="1000" dirty="0">
              <a:latin typeface="Times New Roman" panose="02020603050405020304" pitchFamily="18" charset="0"/>
              <a:cs typeface="Times New Roman" panose="02020603050405020304" pitchFamily="18" charset="0"/>
            </a:endParaRPr>
          </a:p>
        </p:txBody>
      </p:sp>
      <p:sp>
        <p:nvSpPr>
          <p:cNvPr id="97" name="TextBox 60">
            <a:extLst>
              <a:ext uri="{FF2B5EF4-FFF2-40B4-BE49-F238E27FC236}">
                <a16:creationId xmlns:a16="http://schemas.microsoft.com/office/drawing/2014/main" id="{28517EE1-8827-28BA-1FBA-9BB0B622E599}"/>
              </a:ext>
            </a:extLst>
          </p:cNvPr>
          <p:cNvSpPr txBox="1"/>
          <p:nvPr/>
        </p:nvSpPr>
        <p:spPr>
          <a:xfrm>
            <a:off x="4222244" y="6349215"/>
            <a:ext cx="1077248" cy="212533"/>
          </a:xfrm>
          <a:prstGeom prst="rect">
            <a:avLst/>
          </a:prstGeom>
          <a:noFill/>
        </p:spPr>
        <p:txBody>
          <a:bodyPr wrap="square" rtlCol="0">
            <a:spAutoFit/>
          </a:bodyPr>
          <a:lstStyle/>
          <a:p>
            <a:r>
              <a:rPr lang="de-DE" sz="1200" dirty="0">
                <a:latin typeface="Times New Roman" panose="02020603050405020304" pitchFamily="18" charset="0"/>
                <a:cs typeface="Times New Roman" panose="02020603050405020304" pitchFamily="18" charset="0"/>
              </a:rPr>
              <a:t>After drilling</a:t>
            </a:r>
            <a:endParaRPr lang="en-DE" sz="1000" dirty="0">
              <a:latin typeface="Times New Roman" panose="02020603050405020304" pitchFamily="18" charset="0"/>
              <a:cs typeface="Times New Roman" panose="02020603050405020304" pitchFamily="18" charset="0"/>
            </a:endParaRPr>
          </a:p>
        </p:txBody>
      </p:sp>
      <p:sp>
        <p:nvSpPr>
          <p:cNvPr id="98" name="Rechteck 1">
            <a:extLst>
              <a:ext uri="{FF2B5EF4-FFF2-40B4-BE49-F238E27FC236}">
                <a16:creationId xmlns:a16="http://schemas.microsoft.com/office/drawing/2014/main" id="{27AB9FEB-6EE6-B879-25C4-E6FD05DF55C6}"/>
              </a:ext>
            </a:extLst>
          </p:cNvPr>
          <p:cNvSpPr/>
          <p:nvPr/>
        </p:nvSpPr>
        <p:spPr>
          <a:xfrm>
            <a:off x="495800" y="4844651"/>
            <a:ext cx="2195917" cy="1465817"/>
          </a:xfrm>
          <a:prstGeom prst="rect">
            <a:avLst/>
          </a:prstGeom>
          <a:solidFill>
            <a:srgbClr val="C0C0C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99" name="Ellipse 2">
            <a:extLst>
              <a:ext uri="{FF2B5EF4-FFF2-40B4-BE49-F238E27FC236}">
                <a16:creationId xmlns:a16="http://schemas.microsoft.com/office/drawing/2014/main" id="{0D25CDAF-39C0-5A6C-9090-038E07ECEC14}"/>
              </a:ext>
            </a:extLst>
          </p:cNvPr>
          <p:cNvSpPr/>
          <p:nvPr/>
        </p:nvSpPr>
        <p:spPr>
          <a:xfrm>
            <a:off x="1387070" y="5295854"/>
            <a:ext cx="497190" cy="497190"/>
          </a:xfrm>
          <a:prstGeom prst="ellipse">
            <a:avLst/>
          </a:prstGeom>
          <a:noFill/>
          <a:ln w="19050">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0" name="Ellipse 39">
            <a:extLst>
              <a:ext uri="{FF2B5EF4-FFF2-40B4-BE49-F238E27FC236}">
                <a16:creationId xmlns:a16="http://schemas.microsoft.com/office/drawing/2014/main" id="{791655A6-C745-ABA7-E6C8-A0D226314946}"/>
              </a:ext>
            </a:extLst>
          </p:cNvPr>
          <p:cNvSpPr/>
          <p:nvPr/>
        </p:nvSpPr>
        <p:spPr>
          <a:xfrm>
            <a:off x="1213893" y="5130124"/>
            <a:ext cx="828651" cy="828651"/>
          </a:xfrm>
          <a:prstGeom prst="ellipse">
            <a:avLst/>
          </a:prstGeom>
          <a:noFill/>
          <a:ln w="19050">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1" name="Ellipse 40">
            <a:extLst>
              <a:ext uri="{FF2B5EF4-FFF2-40B4-BE49-F238E27FC236}">
                <a16:creationId xmlns:a16="http://schemas.microsoft.com/office/drawing/2014/main" id="{FC96FE98-6CD1-40D5-2493-7CDCD0C286A6}"/>
              </a:ext>
            </a:extLst>
          </p:cNvPr>
          <p:cNvSpPr/>
          <p:nvPr/>
        </p:nvSpPr>
        <p:spPr>
          <a:xfrm>
            <a:off x="1075784" y="4992015"/>
            <a:ext cx="1104868" cy="1104868"/>
          </a:xfrm>
          <a:prstGeom prst="ellipse">
            <a:avLst/>
          </a:prstGeom>
          <a:noFill/>
          <a:ln w="19050">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2" name="Rechteck 52">
            <a:extLst>
              <a:ext uri="{FF2B5EF4-FFF2-40B4-BE49-F238E27FC236}">
                <a16:creationId xmlns:a16="http://schemas.microsoft.com/office/drawing/2014/main" id="{4A84159C-6C80-2C3D-568D-96D5FE23A2CF}"/>
              </a:ext>
            </a:extLst>
          </p:cNvPr>
          <p:cNvSpPr/>
          <p:nvPr/>
        </p:nvSpPr>
        <p:spPr>
          <a:xfrm>
            <a:off x="3504152" y="4844651"/>
            <a:ext cx="2195917" cy="1465817"/>
          </a:xfrm>
          <a:prstGeom prst="rect">
            <a:avLst/>
          </a:prstGeom>
          <a:solidFill>
            <a:srgbClr val="C0C0C0"/>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3" name="Ellipse 53">
            <a:extLst>
              <a:ext uri="{FF2B5EF4-FFF2-40B4-BE49-F238E27FC236}">
                <a16:creationId xmlns:a16="http://schemas.microsoft.com/office/drawing/2014/main" id="{1F145AD1-0770-7B87-AEB8-CD2E838B9545}"/>
              </a:ext>
            </a:extLst>
          </p:cNvPr>
          <p:cNvSpPr/>
          <p:nvPr/>
        </p:nvSpPr>
        <p:spPr>
          <a:xfrm>
            <a:off x="4395421" y="5295854"/>
            <a:ext cx="497190" cy="497190"/>
          </a:xfrm>
          <a:prstGeom prst="ellipse">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4" name="Ellipse 54">
            <a:extLst>
              <a:ext uri="{FF2B5EF4-FFF2-40B4-BE49-F238E27FC236}">
                <a16:creationId xmlns:a16="http://schemas.microsoft.com/office/drawing/2014/main" id="{2796B5A2-4DF4-B297-522C-9354B4562124}"/>
              </a:ext>
            </a:extLst>
          </p:cNvPr>
          <p:cNvSpPr/>
          <p:nvPr/>
        </p:nvSpPr>
        <p:spPr>
          <a:xfrm>
            <a:off x="4222244" y="5130124"/>
            <a:ext cx="828651" cy="828651"/>
          </a:xfrm>
          <a:prstGeom prst="ellipse">
            <a:avLst/>
          </a:prstGeom>
          <a:noFill/>
          <a:ln w="19050">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nvGrpSpPr>
          <p:cNvPr id="105" name="Gruppieren 48">
            <a:extLst>
              <a:ext uri="{FF2B5EF4-FFF2-40B4-BE49-F238E27FC236}">
                <a16:creationId xmlns:a16="http://schemas.microsoft.com/office/drawing/2014/main" id="{DD21C889-756E-2FEB-2E0D-4043EC910630}"/>
              </a:ext>
            </a:extLst>
          </p:cNvPr>
          <p:cNvGrpSpPr/>
          <p:nvPr/>
        </p:nvGrpSpPr>
        <p:grpSpPr>
          <a:xfrm>
            <a:off x="3807919" y="5061070"/>
            <a:ext cx="1657301" cy="966759"/>
            <a:chOff x="6198997" y="3785614"/>
            <a:chExt cx="1440000" cy="1440000"/>
          </a:xfrm>
        </p:grpSpPr>
        <p:sp>
          <p:nvSpPr>
            <p:cNvPr id="106" name="Ellipse 49">
              <a:extLst>
                <a:ext uri="{FF2B5EF4-FFF2-40B4-BE49-F238E27FC236}">
                  <a16:creationId xmlns:a16="http://schemas.microsoft.com/office/drawing/2014/main" id="{A8C9A382-5B4E-BCA5-428A-778B7F0F9A2B}"/>
                </a:ext>
              </a:extLst>
            </p:cNvPr>
            <p:cNvSpPr/>
            <p:nvPr/>
          </p:nvSpPr>
          <p:spPr>
            <a:xfrm>
              <a:off x="6604703" y="4181614"/>
              <a:ext cx="648000" cy="648000"/>
            </a:xfrm>
            <a:prstGeom prst="ellipse">
              <a:avLst/>
            </a:prstGeom>
            <a:noFill/>
            <a:ln w="1905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7" name="Ellipse 50">
              <a:extLst>
                <a:ext uri="{FF2B5EF4-FFF2-40B4-BE49-F238E27FC236}">
                  <a16:creationId xmlns:a16="http://schemas.microsoft.com/office/drawing/2014/main" id="{CAC5CDBF-7F9E-B1D6-6C25-921366E8715B}"/>
                </a:ext>
              </a:extLst>
            </p:cNvPr>
            <p:cNvSpPr/>
            <p:nvPr/>
          </p:nvSpPr>
          <p:spPr>
            <a:xfrm>
              <a:off x="6378997" y="3965614"/>
              <a:ext cx="1080000" cy="1080000"/>
            </a:xfrm>
            <a:prstGeom prst="ellipse">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08" name="Ellipse 51">
              <a:extLst>
                <a:ext uri="{FF2B5EF4-FFF2-40B4-BE49-F238E27FC236}">
                  <a16:creationId xmlns:a16="http://schemas.microsoft.com/office/drawing/2014/main" id="{4F09AE64-573C-CF1E-9255-BB699004BA28}"/>
                </a:ext>
              </a:extLst>
            </p:cNvPr>
            <p:cNvSpPr/>
            <p:nvPr/>
          </p:nvSpPr>
          <p:spPr>
            <a:xfrm>
              <a:off x="6198997" y="3785614"/>
              <a:ext cx="1440000" cy="1440000"/>
            </a:xfrm>
            <a:prstGeom prst="ellipse">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sp>
        <p:nvSpPr>
          <p:cNvPr id="109" name="Ellipse 55">
            <a:extLst>
              <a:ext uri="{FF2B5EF4-FFF2-40B4-BE49-F238E27FC236}">
                <a16:creationId xmlns:a16="http://schemas.microsoft.com/office/drawing/2014/main" id="{60EAE0A2-4FD1-E40F-1697-D1FF0BA16A4C}"/>
              </a:ext>
            </a:extLst>
          </p:cNvPr>
          <p:cNvSpPr/>
          <p:nvPr/>
        </p:nvSpPr>
        <p:spPr>
          <a:xfrm>
            <a:off x="4084136" y="4992015"/>
            <a:ext cx="1104868" cy="1104868"/>
          </a:xfrm>
          <a:prstGeom prst="ellipse">
            <a:avLst/>
          </a:prstGeom>
          <a:noFill/>
          <a:ln w="19050">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0" name="TextBox 60">
            <a:extLst>
              <a:ext uri="{FF2B5EF4-FFF2-40B4-BE49-F238E27FC236}">
                <a16:creationId xmlns:a16="http://schemas.microsoft.com/office/drawing/2014/main" id="{1B7DA84E-B713-CD2E-7D3D-AD545F88D351}"/>
              </a:ext>
            </a:extLst>
          </p:cNvPr>
          <p:cNvSpPr txBox="1"/>
          <p:nvPr/>
        </p:nvSpPr>
        <p:spPr>
          <a:xfrm>
            <a:off x="798408" y="4572872"/>
            <a:ext cx="1077248" cy="212533"/>
          </a:xfrm>
          <a:prstGeom prst="rect">
            <a:avLst/>
          </a:prstGeom>
          <a:noFill/>
        </p:spPr>
        <p:txBody>
          <a:bodyPr wrap="square" rtlCol="0">
            <a:spAutoFit/>
          </a:bodyPr>
          <a:lstStyle/>
          <a:p>
            <a:r>
              <a:rPr lang="de-DE" sz="1200" dirty="0">
                <a:latin typeface="Times New Roman" panose="02020603050405020304" pitchFamily="18" charset="0"/>
                <a:cs typeface="Times New Roman" panose="02020603050405020304" pitchFamily="18" charset="0"/>
              </a:rPr>
              <a:t>Reference</a:t>
            </a:r>
            <a:endParaRPr lang="en-DE" sz="1000" dirty="0">
              <a:latin typeface="Times New Roman" panose="02020603050405020304" pitchFamily="18" charset="0"/>
              <a:cs typeface="Times New Roman" panose="02020603050405020304" pitchFamily="18" charset="0"/>
            </a:endParaRPr>
          </a:p>
        </p:txBody>
      </p:sp>
      <p:cxnSp>
        <p:nvCxnSpPr>
          <p:cNvPr id="111" name="Straight Arrow Connector 111">
            <a:extLst>
              <a:ext uri="{FF2B5EF4-FFF2-40B4-BE49-F238E27FC236}">
                <a16:creationId xmlns:a16="http://schemas.microsoft.com/office/drawing/2014/main" id="{9468ABB4-C2B4-B4BA-7783-792312AE160E}"/>
              </a:ext>
            </a:extLst>
          </p:cNvPr>
          <p:cNvCxnSpPr>
            <a:cxnSpLocks/>
            <a:stCxn id="110" idx="2"/>
          </p:cNvCxnSpPr>
          <p:nvPr/>
        </p:nvCxnSpPr>
        <p:spPr>
          <a:xfrm>
            <a:off x="1337033" y="4785404"/>
            <a:ext cx="159281" cy="2066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8F8D1B23-CF42-5243-B81C-4EDB22DB7935}"/>
              </a:ext>
            </a:extLst>
          </p:cNvPr>
          <p:cNvSpPr txBox="1"/>
          <p:nvPr/>
        </p:nvSpPr>
        <p:spPr>
          <a:xfrm>
            <a:off x="3807919" y="4572872"/>
            <a:ext cx="1077248" cy="212533"/>
          </a:xfrm>
          <a:prstGeom prst="rect">
            <a:avLst/>
          </a:prstGeom>
          <a:noFill/>
        </p:spPr>
        <p:txBody>
          <a:bodyPr wrap="square" rtlCol="0">
            <a:spAutoFit/>
          </a:bodyPr>
          <a:lstStyle/>
          <a:p>
            <a:r>
              <a:rPr lang="de-DE" sz="1200" dirty="0">
                <a:latin typeface="Times New Roman" panose="02020603050405020304" pitchFamily="18" charset="0"/>
                <a:cs typeface="Times New Roman" panose="02020603050405020304" pitchFamily="18" charset="0"/>
              </a:rPr>
              <a:t>Reference</a:t>
            </a:r>
            <a:endParaRPr lang="en-DE" sz="1000" dirty="0">
              <a:latin typeface="Times New Roman" panose="02020603050405020304" pitchFamily="18" charset="0"/>
              <a:cs typeface="Times New Roman" panose="02020603050405020304" pitchFamily="18" charset="0"/>
            </a:endParaRPr>
          </a:p>
        </p:txBody>
      </p:sp>
      <p:cxnSp>
        <p:nvCxnSpPr>
          <p:cNvPr id="113" name="Straight Arrow Connector 111">
            <a:extLst>
              <a:ext uri="{FF2B5EF4-FFF2-40B4-BE49-F238E27FC236}">
                <a16:creationId xmlns:a16="http://schemas.microsoft.com/office/drawing/2014/main" id="{5D6F2AD2-5FD4-8F43-2196-DA304113A2C2}"/>
              </a:ext>
            </a:extLst>
          </p:cNvPr>
          <p:cNvCxnSpPr>
            <a:cxnSpLocks/>
            <a:stCxn id="112" idx="2"/>
          </p:cNvCxnSpPr>
          <p:nvPr/>
        </p:nvCxnSpPr>
        <p:spPr>
          <a:xfrm>
            <a:off x="4346543" y="4785404"/>
            <a:ext cx="159281" cy="20661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4" name="TextBox 60">
            <a:extLst>
              <a:ext uri="{FF2B5EF4-FFF2-40B4-BE49-F238E27FC236}">
                <a16:creationId xmlns:a16="http://schemas.microsoft.com/office/drawing/2014/main" id="{BDAF1EBA-C7F9-93FE-6A3B-B46842BF7E66}"/>
              </a:ext>
            </a:extLst>
          </p:cNvPr>
          <p:cNvSpPr txBox="1"/>
          <p:nvPr/>
        </p:nvSpPr>
        <p:spPr>
          <a:xfrm>
            <a:off x="5951980" y="5911425"/>
            <a:ext cx="1077248" cy="212533"/>
          </a:xfrm>
          <a:prstGeom prst="rect">
            <a:avLst/>
          </a:prstGeom>
          <a:noFill/>
        </p:spPr>
        <p:txBody>
          <a:bodyPr wrap="square" rtlCol="0">
            <a:spAutoFit/>
          </a:bodyPr>
          <a:lstStyle/>
          <a:p>
            <a:r>
              <a:rPr lang="de-DE" sz="1200" dirty="0">
                <a:latin typeface="Times New Roman" panose="02020603050405020304" pitchFamily="18" charset="0"/>
                <a:cs typeface="Times New Roman" panose="02020603050405020304" pitchFamily="18" charset="0"/>
              </a:rPr>
              <a:t>Displacement</a:t>
            </a:r>
            <a:endParaRPr lang="en-DE" sz="1000" dirty="0">
              <a:latin typeface="Times New Roman" panose="02020603050405020304" pitchFamily="18" charset="0"/>
              <a:cs typeface="Times New Roman" panose="02020603050405020304" pitchFamily="18" charset="0"/>
            </a:endParaRPr>
          </a:p>
        </p:txBody>
      </p:sp>
      <p:cxnSp>
        <p:nvCxnSpPr>
          <p:cNvPr id="115" name="Straight Arrow Connector 111">
            <a:extLst>
              <a:ext uri="{FF2B5EF4-FFF2-40B4-BE49-F238E27FC236}">
                <a16:creationId xmlns:a16="http://schemas.microsoft.com/office/drawing/2014/main" id="{C10C54AF-2A1B-9299-94A3-EEEFE50E4CDE}"/>
              </a:ext>
            </a:extLst>
          </p:cNvPr>
          <p:cNvCxnSpPr>
            <a:cxnSpLocks/>
            <a:endCxn id="108" idx="5"/>
          </p:cNvCxnSpPr>
          <p:nvPr/>
        </p:nvCxnSpPr>
        <p:spPr>
          <a:xfrm flipH="1" flipV="1">
            <a:off x="5222514" y="5886250"/>
            <a:ext cx="638197" cy="31328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0717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9"/>
                                        </p:tgtEl>
                                        <p:attrNameLst>
                                          <p:attrName>style.visibility</p:attrName>
                                        </p:attrNameLst>
                                      </p:cBhvr>
                                      <p:to>
                                        <p:strVal val="visible"/>
                                      </p:to>
                                    </p:set>
                                    <p:animEffect transition="in" filter="fade">
                                      <p:cBhvr>
                                        <p:cTn id="17" dur="500"/>
                                        <p:tgtEl>
                                          <p:spTgt spid="7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98"/>
                                        </p:tgtEl>
                                        <p:attrNameLst>
                                          <p:attrName>style.visibility</p:attrName>
                                        </p:attrNameLst>
                                      </p:cBhvr>
                                      <p:to>
                                        <p:strVal val="visible"/>
                                      </p:to>
                                    </p:set>
                                    <p:animEffect transition="in" filter="fade">
                                      <p:cBhvr>
                                        <p:cTn id="22" dur="500"/>
                                        <p:tgtEl>
                                          <p:spTgt spid="9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02"/>
                                        </p:tgtEl>
                                        <p:attrNameLst>
                                          <p:attrName>style.visibility</p:attrName>
                                        </p:attrNameLst>
                                      </p:cBhvr>
                                      <p:to>
                                        <p:strVal val="visible"/>
                                      </p:to>
                                    </p:set>
                                    <p:animEffect transition="in" filter="fade">
                                      <p:cBhvr>
                                        <p:cTn id="25" dur="500"/>
                                        <p:tgtEl>
                                          <p:spTgt spid="10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80"/>
                                        </p:tgtEl>
                                        <p:attrNameLst>
                                          <p:attrName>style.visibility</p:attrName>
                                        </p:attrNameLst>
                                      </p:cBhvr>
                                      <p:to>
                                        <p:strVal val="visible"/>
                                      </p:to>
                                    </p:set>
                                    <p:animEffect transition="in" filter="fade">
                                      <p:cBhvr>
                                        <p:cTn id="30" dur="500"/>
                                        <p:tgtEl>
                                          <p:spTgt spid="80"/>
                                        </p:tgtEl>
                                      </p:cBhvr>
                                    </p:animEffect>
                                  </p:childTnLst>
                                </p:cTn>
                              </p:par>
                              <p:par>
                                <p:cTn id="31" presetID="10" presetClass="entr" presetSubtype="0" fill="hold" nodeType="withEffect">
                                  <p:stCondLst>
                                    <p:cond delay="0"/>
                                  </p:stCondLst>
                                  <p:childTnLst>
                                    <p:set>
                                      <p:cBhvr>
                                        <p:cTn id="32" dur="1" fill="hold">
                                          <p:stCondLst>
                                            <p:cond delay="0"/>
                                          </p:stCondLst>
                                        </p:cTn>
                                        <p:tgtEl>
                                          <p:spTgt spid="81"/>
                                        </p:tgtEl>
                                        <p:attrNameLst>
                                          <p:attrName>style.visibility</p:attrName>
                                        </p:attrNameLst>
                                      </p:cBhvr>
                                      <p:to>
                                        <p:strVal val="visible"/>
                                      </p:to>
                                    </p:set>
                                    <p:animEffect transition="in" filter="fade">
                                      <p:cBhvr>
                                        <p:cTn id="33" dur="500"/>
                                        <p:tgtEl>
                                          <p:spTgt spid="81"/>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2"/>
                                        </p:tgtEl>
                                        <p:attrNameLst>
                                          <p:attrName>style.visibility</p:attrName>
                                        </p:attrNameLst>
                                      </p:cBhvr>
                                      <p:to>
                                        <p:strVal val="visible"/>
                                      </p:to>
                                    </p:set>
                                    <p:animEffect transition="in" filter="fade">
                                      <p:cBhvr>
                                        <p:cTn id="36" dur="500"/>
                                        <p:tgtEl>
                                          <p:spTgt spid="8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3"/>
                                        </p:tgtEl>
                                        <p:attrNameLst>
                                          <p:attrName>style.visibility</p:attrName>
                                        </p:attrNameLst>
                                      </p:cBhvr>
                                      <p:to>
                                        <p:strVal val="visible"/>
                                      </p:to>
                                    </p:set>
                                    <p:animEffect transition="in" filter="fade">
                                      <p:cBhvr>
                                        <p:cTn id="39" dur="500"/>
                                        <p:tgtEl>
                                          <p:spTgt spid="83"/>
                                        </p:tgtEl>
                                      </p:cBhvr>
                                    </p:animEffect>
                                  </p:childTnLst>
                                </p:cTn>
                              </p:par>
                              <p:par>
                                <p:cTn id="40" presetID="10" presetClass="entr" presetSubtype="0" fill="hold" nodeType="withEffect">
                                  <p:stCondLst>
                                    <p:cond delay="0"/>
                                  </p:stCondLst>
                                  <p:childTnLst>
                                    <p:set>
                                      <p:cBhvr>
                                        <p:cTn id="41" dur="1" fill="hold">
                                          <p:stCondLst>
                                            <p:cond delay="0"/>
                                          </p:stCondLst>
                                        </p:cTn>
                                        <p:tgtEl>
                                          <p:spTgt spid="84"/>
                                        </p:tgtEl>
                                        <p:attrNameLst>
                                          <p:attrName>style.visibility</p:attrName>
                                        </p:attrNameLst>
                                      </p:cBhvr>
                                      <p:to>
                                        <p:strVal val="visible"/>
                                      </p:to>
                                    </p:set>
                                    <p:animEffect transition="in" filter="fade">
                                      <p:cBhvr>
                                        <p:cTn id="42" dur="500"/>
                                        <p:tgtEl>
                                          <p:spTgt spid="84"/>
                                        </p:tgtEl>
                                      </p:cBhvr>
                                    </p:animEffect>
                                  </p:childTnLst>
                                </p:cTn>
                              </p:par>
                              <p:par>
                                <p:cTn id="43" presetID="10" presetClass="entr" presetSubtype="0" fill="hold" nodeType="withEffect">
                                  <p:stCondLst>
                                    <p:cond delay="0"/>
                                  </p:stCondLst>
                                  <p:childTnLst>
                                    <p:set>
                                      <p:cBhvr>
                                        <p:cTn id="44" dur="1" fill="hold">
                                          <p:stCondLst>
                                            <p:cond delay="0"/>
                                          </p:stCondLst>
                                        </p:cTn>
                                        <p:tgtEl>
                                          <p:spTgt spid="85"/>
                                        </p:tgtEl>
                                        <p:attrNameLst>
                                          <p:attrName>style.visibility</p:attrName>
                                        </p:attrNameLst>
                                      </p:cBhvr>
                                      <p:to>
                                        <p:strVal val="visible"/>
                                      </p:to>
                                    </p:set>
                                    <p:animEffect transition="in" filter="fade">
                                      <p:cBhvr>
                                        <p:cTn id="45" dur="500"/>
                                        <p:tgtEl>
                                          <p:spTgt spid="85"/>
                                        </p:tgtEl>
                                      </p:cBhvr>
                                    </p:animEffect>
                                  </p:childTnLst>
                                </p:cTn>
                              </p:par>
                              <p:par>
                                <p:cTn id="46" presetID="10" presetClass="entr" presetSubtype="0" fill="hold" nodeType="withEffect">
                                  <p:stCondLst>
                                    <p:cond delay="0"/>
                                  </p:stCondLst>
                                  <p:childTnLst>
                                    <p:set>
                                      <p:cBhvr>
                                        <p:cTn id="47" dur="1" fill="hold">
                                          <p:stCondLst>
                                            <p:cond delay="0"/>
                                          </p:stCondLst>
                                        </p:cTn>
                                        <p:tgtEl>
                                          <p:spTgt spid="86"/>
                                        </p:tgtEl>
                                        <p:attrNameLst>
                                          <p:attrName>style.visibility</p:attrName>
                                        </p:attrNameLst>
                                      </p:cBhvr>
                                      <p:to>
                                        <p:strVal val="visible"/>
                                      </p:to>
                                    </p:set>
                                    <p:animEffect transition="in" filter="fade">
                                      <p:cBhvr>
                                        <p:cTn id="48" dur="500"/>
                                        <p:tgtEl>
                                          <p:spTgt spid="86"/>
                                        </p:tgtEl>
                                      </p:cBhvr>
                                    </p:animEffect>
                                  </p:childTnLst>
                                </p:cTn>
                              </p:par>
                              <p:par>
                                <p:cTn id="49" presetID="10" presetClass="entr" presetSubtype="0" fill="hold" nodeType="withEffect">
                                  <p:stCondLst>
                                    <p:cond delay="0"/>
                                  </p:stCondLst>
                                  <p:childTnLst>
                                    <p:set>
                                      <p:cBhvr>
                                        <p:cTn id="50" dur="1" fill="hold">
                                          <p:stCondLst>
                                            <p:cond delay="0"/>
                                          </p:stCondLst>
                                        </p:cTn>
                                        <p:tgtEl>
                                          <p:spTgt spid="87"/>
                                        </p:tgtEl>
                                        <p:attrNameLst>
                                          <p:attrName>style.visibility</p:attrName>
                                        </p:attrNameLst>
                                      </p:cBhvr>
                                      <p:to>
                                        <p:strVal val="visible"/>
                                      </p:to>
                                    </p:set>
                                    <p:animEffect transition="in" filter="fade">
                                      <p:cBhvr>
                                        <p:cTn id="51" dur="500"/>
                                        <p:tgtEl>
                                          <p:spTgt spid="87"/>
                                        </p:tgtEl>
                                      </p:cBhvr>
                                    </p:animEffect>
                                  </p:childTnLst>
                                </p:cTn>
                              </p:par>
                              <p:par>
                                <p:cTn id="52" presetID="10" presetClass="entr" presetSubtype="0" fill="hold" nodeType="withEffect">
                                  <p:stCondLst>
                                    <p:cond delay="0"/>
                                  </p:stCondLst>
                                  <p:childTnLst>
                                    <p:set>
                                      <p:cBhvr>
                                        <p:cTn id="53" dur="1" fill="hold">
                                          <p:stCondLst>
                                            <p:cond delay="0"/>
                                          </p:stCondLst>
                                        </p:cTn>
                                        <p:tgtEl>
                                          <p:spTgt spid="88"/>
                                        </p:tgtEl>
                                        <p:attrNameLst>
                                          <p:attrName>style.visibility</p:attrName>
                                        </p:attrNameLst>
                                      </p:cBhvr>
                                      <p:to>
                                        <p:strVal val="visible"/>
                                      </p:to>
                                    </p:set>
                                    <p:animEffect transition="in" filter="fade">
                                      <p:cBhvr>
                                        <p:cTn id="54" dur="500"/>
                                        <p:tgtEl>
                                          <p:spTgt spid="88"/>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fade">
                                      <p:cBhvr>
                                        <p:cTn id="57" dur="500"/>
                                        <p:tgtEl>
                                          <p:spTgt spid="89"/>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90"/>
                                        </p:tgtEl>
                                        <p:attrNameLst>
                                          <p:attrName>style.visibility</p:attrName>
                                        </p:attrNameLst>
                                      </p:cBhvr>
                                      <p:to>
                                        <p:strVal val="visible"/>
                                      </p:to>
                                    </p:set>
                                    <p:animEffect transition="in" filter="fade">
                                      <p:cBhvr>
                                        <p:cTn id="60" dur="500"/>
                                        <p:tgtEl>
                                          <p:spTgt spid="90"/>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91"/>
                                        </p:tgtEl>
                                        <p:attrNameLst>
                                          <p:attrName>style.visibility</p:attrName>
                                        </p:attrNameLst>
                                      </p:cBhvr>
                                      <p:to>
                                        <p:strVal val="visible"/>
                                      </p:to>
                                    </p:set>
                                    <p:animEffect transition="in" filter="fade">
                                      <p:cBhvr>
                                        <p:cTn id="63" dur="500"/>
                                        <p:tgtEl>
                                          <p:spTgt spid="91"/>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92"/>
                                        </p:tgtEl>
                                        <p:attrNameLst>
                                          <p:attrName>style.visibility</p:attrName>
                                        </p:attrNameLst>
                                      </p:cBhvr>
                                      <p:to>
                                        <p:strVal val="visible"/>
                                      </p:to>
                                    </p:set>
                                    <p:animEffect transition="in" filter="fade">
                                      <p:cBhvr>
                                        <p:cTn id="66" dur="500"/>
                                        <p:tgtEl>
                                          <p:spTgt spid="92"/>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93"/>
                                        </p:tgtEl>
                                        <p:attrNameLst>
                                          <p:attrName>style.visibility</p:attrName>
                                        </p:attrNameLst>
                                      </p:cBhvr>
                                      <p:to>
                                        <p:strVal val="visible"/>
                                      </p:to>
                                    </p:set>
                                    <p:animEffect transition="in" filter="fade">
                                      <p:cBhvr>
                                        <p:cTn id="69" dur="500"/>
                                        <p:tgtEl>
                                          <p:spTgt spid="93"/>
                                        </p:tgtEl>
                                      </p:cBhvr>
                                    </p:animEffect>
                                  </p:childTnLst>
                                </p:cTn>
                              </p:par>
                              <p:par>
                                <p:cTn id="70" presetID="10" presetClass="entr" presetSubtype="0" fill="hold" nodeType="withEffect">
                                  <p:stCondLst>
                                    <p:cond delay="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500"/>
                                        <p:tgtEl>
                                          <p:spTgt spid="94"/>
                                        </p:tgtEl>
                                      </p:cBhvr>
                                    </p:animEffect>
                                  </p:childTnLst>
                                </p:cTn>
                              </p:par>
                              <p:par>
                                <p:cTn id="73" presetID="10" presetClass="entr" presetSubtype="0" fill="hold" nodeType="withEffect">
                                  <p:stCondLst>
                                    <p:cond delay="0"/>
                                  </p:stCondLst>
                                  <p:childTnLst>
                                    <p:set>
                                      <p:cBhvr>
                                        <p:cTn id="74" dur="1" fill="hold">
                                          <p:stCondLst>
                                            <p:cond delay="0"/>
                                          </p:stCondLst>
                                        </p:cTn>
                                        <p:tgtEl>
                                          <p:spTgt spid="95"/>
                                        </p:tgtEl>
                                        <p:attrNameLst>
                                          <p:attrName>style.visibility</p:attrName>
                                        </p:attrNameLst>
                                      </p:cBhvr>
                                      <p:to>
                                        <p:strVal val="visible"/>
                                      </p:to>
                                    </p:set>
                                    <p:animEffect transition="in" filter="fade">
                                      <p:cBhvr>
                                        <p:cTn id="75" dur="500"/>
                                        <p:tgtEl>
                                          <p:spTgt spid="9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grpId="0" nodeType="clickEffect">
                                  <p:stCondLst>
                                    <p:cond delay="0"/>
                                  </p:stCondLst>
                                  <p:childTnLst>
                                    <p:set>
                                      <p:cBhvr>
                                        <p:cTn id="79" dur="1" fill="hold">
                                          <p:stCondLst>
                                            <p:cond delay="0"/>
                                          </p:stCondLst>
                                        </p:cTn>
                                        <p:tgtEl>
                                          <p:spTgt spid="96"/>
                                        </p:tgtEl>
                                        <p:attrNameLst>
                                          <p:attrName>style.visibility</p:attrName>
                                        </p:attrNameLst>
                                      </p:cBhvr>
                                      <p:to>
                                        <p:strVal val="visible"/>
                                      </p:to>
                                    </p:set>
                                    <p:animEffect transition="in" filter="fade">
                                      <p:cBhvr>
                                        <p:cTn id="80" dur="500"/>
                                        <p:tgtEl>
                                          <p:spTgt spid="96"/>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97"/>
                                        </p:tgtEl>
                                        <p:attrNameLst>
                                          <p:attrName>style.visibility</p:attrName>
                                        </p:attrNameLst>
                                      </p:cBhvr>
                                      <p:to>
                                        <p:strVal val="visible"/>
                                      </p:to>
                                    </p:set>
                                    <p:animEffect transition="in" filter="fade">
                                      <p:cBhvr>
                                        <p:cTn id="83" dur="500"/>
                                        <p:tgtEl>
                                          <p:spTgt spid="97"/>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99"/>
                                        </p:tgtEl>
                                        <p:attrNameLst>
                                          <p:attrName>style.visibility</p:attrName>
                                        </p:attrNameLst>
                                      </p:cBhvr>
                                      <p:to>
                                        <p:strVal val="visible"/>
                                      </p:to>
                                    </p:set>
                                    <p:animEffect transition="in" filter="fade">
                                      <p:cBhvr>
                                        <p:cTn id="86" dur="500"/>
                                        <p:tgtEl>
                                          <p:spTgt spid="99"/>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00"/>
                                        </p:tgtEl>
                                        <p:attrNameLst>
                                          <p:attrName>style.visibility</p:attrName>
                                        </p:attrNameLst>
                                      </p:cBhvr>
                                      <p:to>
                                        <p:strVal val="visible"/>
                                      </p:to>
                                    </p:set>
                                    <p:animEffect transition="in" filter="fade">
                                      <p:cBhvr>
                                        <p:cTn id="89" dur="500"/>
                                        <p:tgtEl>
                                          <p:spTgt spid="100"/>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01"/>
                                        </p:tgtEl>
                                        <p:attrNameLst>
                                          <p:attrName>style.visibility</p:attrName>
                                        </p:attrNameLst>
                                      </p:cBhvr>
                                      <p:to>
                                        <p:strVal val="visible"/>
                                      </p:to>
                                    </p:set>
                                    <p:animEffect transition="in" filter="fade">
                                      <p:cBhvr>
                                        <p:cTn id="92" dur="500"/>
                                        <p:tgtEl>
                                          <p:spTgt spid="10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103"/>
                                        </p:tgtEl>
                                        <p:attrNameLst>
                                          <p:attrName>style.visibility</p:attrName>
                                        </p:attrNameLst>
                                      </p:cBhvr>
                                      <p:to>
                                        <p:strVal val="visible"/>
                                      </p:to>
                                    </p:set>
                                    <p:animEffect transition="in" filter="fade">
                                      <p:cBhvr>
                                        <p:cTn id="95" dur="500"/>
                                        <p:tgtEl>
                                          <p:spTgt spid="103"/>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04"/>
                                        </p:tgtEl>
                                        <p:attrNameLst>
                                          <p:attrName>style.visibility</p:attrName>
                                        </p:attrNameLst>
                                      </p:cBhvr>
                                      <p:to>
                                        <p:strVal val="visible"/>
                                      </p:to>
                                    </p:set>
                                    <p:animEffect transition="in" filter="fade">
                                      <p:cBhvr>
                                        <p:cTn id="98" dur="500"/>
                                        <p:tgtEl>
                                          <p:spTgt spid="104"/>
                                        </p:tgtEl>
                                      </p:cBhvr>
                                    </p:animEffect>
                                  </p:childTnLst>
                                </p:cTn>
                              </p:par>
                              <p:par>
                                <p:cTn id="99" presetID="10" presetClass="entr" presetSubtype="0" fill="hold" nodeType="withEffect">
                                  <p:stCondLst>
                                    <p:cond delay="0"/>
                                  </p:stCondLst>
                                  <p:childTnLst>
                                    <p:set>
                                      <p:cBhvr>
                                        <p:cTn id="100" dur="1" fill="hold">
                                          <p:stCondLst>
                                            <p:cond delay="0"/>
                                          </p:stCondLst>
                                        </p:cTn>
                                        <p:tgtEl>
                                          <p:spTgt spid="105"/>
                                        </p:tgtEl>
                                        <p:attrNameLst>
                                          <p:attrName>style.visibility</p:attrName>
                                        </p:attrNameLst>
                                      </p:cBhvr>
                                      <p:to>
                                        <p:strVal val="visible"/>
                                      </p:to>
                                    </p:set>
                                    <p:animEffect transition="in" filter="fade">
                                      <p:cBhvr>
                                        <p:cTn id="101" dur="500"/>
                                        <p:tgtEl>
                                          <p:spTgt spid="105"/>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109"/>
                                        </p:tgtEl>
                                        <p:attrNameLst>
                                          <p:attrName>style.visibility</p:attrName>
                                        </p:attrNameLst>
                                      </p:cBhvr>
                                      <p:to>
                                        <p:strVal val="visible"/>
                                      </p:to>
                                    </p:set>
                                    <p:animEffect transition="in" filter="fade">
                                      <p:cBhvr>
                                        <p:cTn id="104" dur="500"/>
                                        <p:tgtEl>
                                          <p:spTgt spid="109"/>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10"/>
                                        </p:tgtEl>
                                        <p:attrNameLst>
                                          <p:attrName>style.visibility</p:attrName>
                                        </p:attrNameLst>
                                      </p:cBhvr>
                                      <p:to>
                                        <p:strVal val="visible"/>
                                      </p:to>
                                    </p:set>
                                    <p:animEffect transition="in" filter="fade">
                                      <p:cBhvr>
                                        <p:cTn id="107" dur="500"/>
                                        <p:tgtEl>
                                          <p:spTgt spid="110"/>
                                        </p:tgtEl>
                                      </p:cBhvr>
                                    </p:animEffect>
                                  </p:childTnLst>
                                </p:cTn>
                              </p:par>
                              <p:par>
                                <p:cTn id="108" presetID="10" presetClass="entr" presetSubtype="0" fill="hold" nodeType="withEffect">
                                  <p:stCondLst>
                                    <p:cond delay="0"/>
                                  </p:stCondLst>
                                  <p:childTnLst>
                                    <p:set>
                                      <p:cBhvr>
                                        <p:cTn id="109" dur="1" fill="hold">
                                          <p:stCondLst>
                                            <p:cond delay="0"/>
                                          </p:stCondLst>
                                        </p:cTn>
                                        <p:tgtEl>
                                          <p:spTgt spid="111"/>
                                        </p:tgtEl>
                                        <p:attrNameLst>
                                          <p:attrName>style.visibility</p:attrName>
                                        </p:attrNameLst>
                                      </p:cBhvr>
                                      <p:to>
                                        <p:strVal val="visible"/>
                                      </p:to>
                                    </p:set>
                                    <p:animEffect transition="in" filter="fade">
                                      <p:cBhvr>
                                        <p:cTn id="110" dur="500"/>
                                        <p:tgtEl>
                                          <p:spTgt spid="111"/>
                                        </p:tgtEl>
                                      </p:cBhvr>
                                    </p:animEffect>
                                  </p:childTnLst>
                                </p:cTn>
                              </p:par>
                              <p:par>
                                <p:cTn id="111" presetID="10" presetClass="entr" presetSubtype="0" fill="hold" grpId="0" nodeType="withEffect">
                                  <p:stCondLst>
                                    <p:cond delay="0"/>
                                  </p:stCondLst>
                                  <p:childTnLst>
                                    <p:set>
                                      <p:cBhvr>
                                        <p:cTn id="112" dur="1" fill="hold">
                                          <p:stCondLst>
                                            <p:cond delay="0"/>
                                          </p:stCondLst>
                                        </p:cTn>
                                        <p:tgtEl>
                                          <p:spTgt spid="112"/>
                                        </p:tgtEl>
                                        <p:attrNameLst>
                                          <p:attrName>style.visibility</p:attrName>
                                        </p:attrNameLst>
                                      </p:cBhvr>
                                      <p:to>
                                        <p:strVal val="visible"/>
                                      </p:to>
                                    </p:set>
                                    <p:animEffect transition="in" filter="fade">
                                      <p:cBhvr>
                                        <p:cTn id="113" dur="500"/>
                                        <p:tgtEl>
                                          <p:spTgt spid="112"/>
                                        </p:tgtEl>
                                      </p:cBhvr>
                                    </p:animEffect>
                                  </p:childTnLst>
                                </p:cTn>
                              </p:par>
                              <p:par>
                                <p:cTn id="114" presetID="10" presetClass="entr" presetSubtype="0" fill="hold" nodeType="withEffect">
                                  <p:stCondLst>
                                    <p:cond delay="0"/>
                                  </p:stCondLst>
                                  <p:childTnLst>
                                    <p:set>
                                      <p:cBhvr>
                                        <p:cTn id="115" dur="1" fill="hold">
                                          <p:stCondLst>
                                            <p:cond delay="0"/>
                                          </p:stCondLst>
                                        </p:cTn>
                                        <p:tgtEl>
                                          <p:spTgt spid="113"/>
                                        </p:tgtEl>
                                        <p:attrNameLst>
                                          <p:attrName>style.visibility</p:attrName>
                                        </p:attrNameLst>
                                      </p:cBhvr>
                                      <p:to>
                                        <p:strVal val="visible"/>
                                      </p:to>
                                    </p:set>
                                    <p:animEffect transition="in" filter="fade">
                                      <p:cBhvr>
                                        <p:cTn id="116" dur="500"/>
                                        <p:tgtEl>
                                          <p:spTgt spid="113"/>
                                        </p:tgtEl>
                                      </p:cBhvr>
                                    </p:animEffect>
                                  </p:childTnLst>
                                </p:cTn>
                              </p:par>
                              <p:par>
                                <p:cTn id="117" presetID="10" presetClass="entr" presetSubtype="0" fill="hold" grpId="0" nodeType="withEffect">
                                  <p:stCondLst>
                                    <p:cond delay="0"/>
                                  </p:stCondLst>
                                  <p:childTnLst>
                                    <p:set>
                                      <p:cBhvr>
                                        <p:cTn id="118" dur="1" fill="hold">
                                          <p:stCondLst>
                                            <p:cond delay="0"/>
                                          </p:stCondLst>
                                        </p:cTn>
                                        <p:tgtEl>
                                          <p:spTgt spid="114"/>
                                        </p:tgtEl>
                                        <p:attrNameLst>
                                          <p:attrName>style.visibility</p:attrName>
                                        </p:attrNameLst>
                                      </p:cBhvr>
                                      <p:to>
                                        <p:strVal val="visible"/>
                                      </p:to>
                                    </p:set>
                                    <p:animEffect transition="in" filter="fade">
                                      <p:cBhvr>
                                        <p:cTn id="119" dur="500"/>
                                        <p:tgtEl>
                                          <p:spTgt spid="114"/>
                                        </p:tgtEl>
                                      </p:cBhvr>
                                    </p:animEffect>
                                  </p:childTnLst>
                                </p:cTn>
                              </p:par>
                              <p:par>
                                <p:cTn id="120" presetID="10" presetClass="entr" presetSubtype="0" fill="hold" nodeType="withEffect">
                                  <p:stCondLst>
                                    <p:cond delay="0"/>
                                  </p:stCondLst>
                                  <p:childTnLst>
                                    <p:set>
                                      <p:cBhvr>
                                        <p:cTn id="121" dur="1" fill="hold">
                                          <p:stCondLst>
                                            <p:cond delay="0"/>
                                          </p:stCondLst>
                                        </p:cTn>
                                        <p:tgtEl>
                                          <p:spTgt spid="115"/>
                                        </p:tgtEl>
                                        <p:attrNameLst>
                                          <p:attrName>style.visibility</p:attrName>
                                        </p:attrNameLst>
                                      </p:cBhvr>
                                      <p:to>
                                        <p:strVal val="visible"/>
                                      </p:to>
                                    </p:set>
                                    <p:animEffect transition="in" filter="fade">
                                      <p:cBhvr>
                                        <p:cTn id="122" dur="500"/>
                                        <p:tgtEl>
                                          <p:spTgt spid="115"/>
                                        </p:tgtEl>
                                      </p:cBhvr>
                                    </p:animEffec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nodeType="clickEffect">
                                  <p:stCondLst>
                                    <p:cond delay="0"/>
                                  </p:stCondLst>
                                  <p:childTnLst>
                                    <p:set>
                                      <p:cBhvr>
                                        <p:cTn id="126" dur="1" fill="hold">
                                          <p:stCondLst>
                                            <p:cond delay="0"/>
                                          </p:stCondLst>
                                        </p:cTn>
                                        <p:tgtEl>
                                          <p:spTgt spid="38"/>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39"/>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0" presetClass="entr" presetSubtype="0" fill="hold" nodeType="clickEffect">
                                  <p:stCondLst>
                                    <p:cond delay="0"/>
                                  </p:stCondLst>
                                  <p:childTnLst>
                                    <p:set>
                                      <p:cBhvr>
                                        <p:cTn id="134" dur="1" fill="hold">
                                          <p:stCondLst>
                                            <p:cond delay="0"/>
                                          </p:stCondLst>
                                        </p:cTn>
                                        <p:tgtEl>
                                          <p:spTgt spid="37"/>
                                        </p:tgtEl>
                                        <p:attrNameLst>
                                          <p:attrName>style.visibility</p:attrName>
                                        </p:attrNameLst>
                                      </p:cBhvr>
                                      <p:to>
                                        <p:strVal val="visible"/>
                                      </p:to>
                                    </p:set>
                                    <p:animEffect transition="in" filter="fade">
                                      <p:cBhvr>
                                        <p:cTn id="135" dur="500"/>
                                        <p:tgtEl>
                                          <p:spTgt spid="37"/>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41"/>
                                        </p:tgtEl>
                                        <p:attrNameLst>
                                          <p:attrName>style.visibility</p:attrName>
                                        </p:attrNameLst>
                                      </p:cBhvr>
                                      <p:to>
                                        <p:strVal val="visible"/>
                                      </p:to>
                                    </p:set>
                                    <p:animEffect transition="in" filter="fade">
                                      <p:cBhvr>
                                        <p:cTn id="13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P spid="82" grpId="0"/>
      <p:bldP spid="83" grpId="0"/>
      <p:bldP spid="89" grpId="0"/>
      <p:bldP spid="90" grpId="0"/>
      <p:bldP spid="91" grpId="0" animBg="1"/>
      <p:bldP spid="92" grpId="0"/>
      <p:bldP spid="93" grpId="0"/>
      <p:bldP spid="96" grpId="0"/>
      <p:bldP spid="97" grpId="0"/>
      <p:bldP spid="98" grpId="0" animBg="1"/>
      <p:bldP spid="99" grpId="0" animBg="1"/>
      <p:bldP spid="100" grpId="0" animBg="1"/>
      <p:bldP spid="101" grpId="0" animBg="1"/>
      <p:bldP spid="102" grpId="0" animBg="1"/>
      <p:bldP spid="103" grpId="0" animBg="1"/>
      <p:bldP spid="104" grpId="0" animBg="1"/>
      <p:bldP spid="109" grpId="0" animBg="1"/>
      <p:bldP spid="110" grpId="0"/>
      <p:bldP spid="112" grpId="0"/>
      <p:bldP spid="1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316359" y="835277"/>
            <a:ext cx="7196549" cy="430887"/>
          </a:xfrm>
          <a:prstGeom prst="rect">
            <a:avLst/>
          </a:prstGeom>
          <a:noFill/>
        </p:spPr>
        <p:txBody>
          <a:bodyPr wrap="square" rtlCol="0">
            <a:spAutoFit/>
          </a:bodyPr>
          <a:lstStyle/>
          <a:p>
            <a:pPr eaLnBrk="0" fontAlgn="base" hangingPunct="0">
              <a:spcBef>
                <a:spcPct val="0"/>
              </a:spcBef>
              <a:spcAft>
                <a:spcPct val="0"/>
              </a:spcAft>
            </a:pPr>
            <a:r>
              <a:rPr lang="en-US" sz="2200" b="1" dirty="0">
                <a:solidFill>
                  <a:srgbClr val="1C1C1C"/>
                </a:solidFill>
                <a:latin typeface="Times New Roman" panose="02020603050405020304" pitchFamily="18" charset="0"/>
                <a:cs typeface="Times New Roman" panose="02020603050405020304" pitchFamily="18" charset="0"/>
              </a:rPr>
              <a:t>Stress Computation</a:t>
            </a:r>
            <a:endParaRPr lang="pt-BR" sz="2200" b="1" kern="1200" dirty="0">
              <a:solidFill>
                <a:srgbClr val="1C1C1C"/>
              </a:solidFill>
              <a:effectLst/>
              <a:latin typeface="Times New Roman" panose="02020603050405020304" pitchFamily="18" charset="0"/>
              <a:cs typeface="Times New Roman" panose="02020603050405020304" pitchFamily="18" charset="0"/>
            </a:endParaRPr>
          </a:p>
        </p:txBody>
      </p:sp>
      <p:sp>
        <p:nvSpPr>
          <p:cNvPr id="7" name="CaixaDeTexto 6"/>
          <p:cNvSpPr txBox="1"/>
          <p:nvPr/>
        </p:nvSpPr>
        <p:spPr>
          <a:xfrm>
            <a:off x="345046" y="1340306"/>
            <a:ext cx="11665722" cy="1938992"/>
          </a:xfrm>
          <a:prstGeom prst="rect">
            <a:avLst/>
          </a:prstGeom>
          <a:noFill/>
        </p:spPr>
        <p:txBody>
          <a:bodyPr wrap="square" rtlCol="0">
            <a:spAutoFit/>
          </a:bodyPr>
          <a:lstStyle/>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Two computation methods: the uniform and the non-uniform method</a:t>
            </a:r>
          </a:p>
          <a:p>
            <a:pPr marL="342900" indent="-342900">
              <a:buFont typeface="Wingdings" pitchFamily="2" charset="2"/>
              <a:buChar char="§"/>
            </a:pPr>
            <a:endParaRPr lang="pt-BR" sz="8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The </a:t>
            </a:r>
            <a:r>
              <a:rPr lang="en-US" sz="2200" b="1" dirty="0">
                <a:latin typeface="Times New Roman" panose="02020603050405020304" pitchFamily="18" charset="0"/>
                <a:cs typeface="Times New Roman" panose="02020603050405020304" pitchFamily="18" charset="0"/>
              </a:rPr>
              <a:t>uniform</a:t>
            </a:r>
            <a:r>
              <a:rPr lang="en-US" sz="2200" dirty="0">
                <a:latin typeface="Times New Roman" panose="02020603050405020304" pitchFamily="18" charset="0"/>
                <a:cs typeface="Times New Roman" panose="02020603050405020304" pitchFamily="18" charset="0"/>
              </a:rPr>
              <a:t> method provides an </a:t>
            </a:r>
            <a:r>
              <a:rPr lang="en-US" sz="2200" b="1" dirty="0">
                <a:latin typeface="Times New Roman" panose="02020603050405020304" pitchFamily="18" charset="0"/>
                <a:cs typeface="Times New Roman" panose="02020603050405020304" pitchFamily="18" charset="0"/>
              </a:rPr>
              <a:t>average</a:t>
            </a:r>
          </a:p>
          <a:p>
            <a:pPr marL="342900" indent="-342900">
              <a:buFont typeface="Wingdings" pitchFamily="2" charset="2"/>
              <a:buChar char="§"/>
            </a:pPr>
            <a:endParaRPr lang="en-US" sz="8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An improvement in the computation procedure resulted in the non-uniform method</a:t>
            </a:r>
          </a:p>
          <a:p>
            <a:pPr marL="342900" indent="-342900">
              <a:buFont typeface="Wingdings" pitchFamily="2" charset="2"/>
              <a:buChar char="§"/>
            </a:pPr>
            <a:endParaRPr lang="en-US" sz="8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Mathematical relations →</a:t>
            </a:r>
            <a:r>
              <a:rPr lang="en-DE"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FEM</a:t>
            </a:r>
          </a:p>
          <a:p>
            <a:pPr marL="342900" indent="-342900">
              <a:buFont typeface="Wingdings" pitchFamily="2" charset="2"/>
              <a:buChar char="§"/>
            </a:pPr>
            <a:endParaRPr lang="pt-BR" sz="800" dirty="0">
              <a:latin typeface="Times New Roman" panose="02020603050405020304" pitchFamily="18" charset="0"/>
              <a:cs typeface="Times New Roman" panose="02020603050405020304" pitchFamily="18" charset="0"/>
            </a:endParaRPr>
          </a:p>
        </p:txBody>
      </p:sp>
      <p:pic>
        <p:nvPicPr>
          <p:cNvPr id="8" name="Imagem 7"/>
          <p:cNvPicPr>
            <a:picLocks noChangeAspect="1"/>
          </p:cNvPicPr>
          <p:nvPr/>
        </p:nvPicPr>
        <p:blipFill rotWithShape="1">
          <a:blip r:embed="rId3"/>
          <a:srcRect l="60223" t="13095" r="6213" b="24761"/>
          <a:stretch/>
        </p:blipFill>
        <p:spPr>
          <a:xfrm>
            <a:off x="732346" y="3517728"/>
            <a:ext cx="4092167" cy="2435382"/>
          </a:xfrm>
          <a:prstGeom prst="rect">
            <a:avLst/>
          </a:prstGeom>
        </p:spPr>
      </p:pic>
      <p:sp>
        <p:nvSpPr>
          <p:cNvPr id="9" name="Retângulo 8"/>
          <p:cNvSpPr/>
          <p:nvPr/>
        </p:nvSpPr>
        <p:spPr>
          <a:xfrm>
            <a:off x="3906780" y="3510969"/>
            <a:ext cx="603250" cy="342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tx1"/>
                </a:solidFill>
                <a:latin typeface="Times New Roman" panose="02020603050405020304" pitchFamily="18" charset="0"/>
                <a:cs typeface="Times New Roman" panose="02020603050405020304" pitchFamily="18" charset="0"/>
              </a:rPr>
              <a:t>y </a:t>
            </a:r>
            <a:endParaRPr lang="de-DE" sz="3200" dirty="0">
              <a:solidFill>
                <a:schemeClr val="tx1"/>
              </a:solidFill>
              <a:latin typeface="Times New Roman" panose="02020603050405020304" pitchFamily="18" charset="0"/>
              <a:cs typeface="Times New Roman" panose="02020603050405020304" pitchFamily="18" charset="0"/>
            </a:endParaRPr>
          </a:p>
        </p:txBody>
      </p:sp>
      <p:sp>
        <p:nvSpPr>
          <p:cNvPr id="10" name="Retângulo 9"/>
          <p:cNvSpPr/>
          <p:nvPr/>
        </p:nvSpPr>
        <p:spPr>
          <a:xfrm rot="3493634">
            <a:off x="3813734" y="4461145"/>
            <a:ext cx="329884" cy="2481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tx1"/>
                </a:solidFill>
                <a:latin typeface="Times New Roman" panose="02020603050405020304" pitchFamily="18" charset="0"/>
                <a:cs typeface="Times New Roman" panose="02020603050405020304" pitchFamily="18" charset="0"/>
              </a:rPr>
              <a:t> </a:t>
            </a:r>
            <a:endParaRPr lang="de-DE" sz="3200" dirty="0">
              <a:solidFill>
                <a:schemeClr val="tx1"/>
              </a:solidFill>
              <a:latin typeface="Times New Roman" panose="02020603050405020304" pitchFamily="18" charset="0"/>
              <a:cs typeface="Times New Roman" panose="02020603050405020304" pitchFamily="18" charset="0"/>
            </a:endParaRPr>
          </a:p>
        </p:txBody>
      </p:sp>
      <p:sp>
        <p:nvSpPr>
          <p:cNvPr id="11" name="Retângulo 10"/>
          <p:cNvSpPr/>
          <p:nvPr/>
        </p:nvSpPr>
        <p:spPr>
          <a:xfrm>
            <a:off x="3666837" y="4424000"/>
            <a:ext cx="603250" cy="342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tx1"/>
                </a:solidFill>
                <a:latin typeface="Times New Roman" panose="02020603050405020304" pitchFamily="18" charset="0"/>
                <a:cs typeface="Times New Roman" panose="02020603050405020304" pitchFamily="18" charset="0"/>
              </a:rPr>
              <a:t>x </a:t>
            </a:r>
            <a:endParaRPr lang="de-DE" sz="3200" dirty="0">
              <a:solidFill>
                <a:schemeClr val="tx1"/>
              </a:solidFill>
              <a:latin typeface="Times New Roman" panose="02020603050405020304" pitchFamily="18" charset="0"/>
              <a:cs typeface="Times New Roman" panose="02020603050405020304" pitchFamily="18" charset="0"/>
            </a:endParaRPr>
          </a:p>
        </p:txBody>
      </p:sp>
      <p:sp>
        <p:nvSpPr>
          <p:cNvPr id="12" name="Retângulo 11"/>
          <p:cNvSpPr/>
          <p:nvPr/>
        </p:nvSpPr>
        <p:spPr>
          <a:xfrm>
            <a:off x="3795427" y="4224297"/>
            <a:ext cx="175086" cy="189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tx1"/>
                </a:solidFill>
                <a:latin typeface="Times New Roman" panose="02020603050405020304" pitchFamily="18" charset="0"/>
                <a:cs typeface="Times New Roman" panose="02020603050405020304" pitchFamily="18" charset="0"/>
              </a:rPr>
              <a:t> </a:t>
            </a:r>
            <a:endParaRPr lang="de-DE" sz="3200" dirty="0">
              <a:solidFill>
                <a:schemeClr val="tx1"/>
              </a:solidFill>
              <a:latin typeface="Times New Roman" panose="02020603050405020304" pitchFamily="18" charset="0"/>
              <a:cs typeface="Times New Roman" panose="02020603050405020304" pitchFamily="18" charset="0"/>
            </a:endParaRPr>
          </a:p>
        </p:txBody>
      </p:sp>
      <p:sp>
        <p:nvSpPr>
          <p:cNvPr id="13" name="Retângulo 12"/>
          <p:cNvSpPr/>
          <p:nvPr/>
        </p:nvSpPr>
        <p:spPr>
          <a:xfrm>
            <a:off x="3581345" y="4126384"/>
            <a:ext cx="603250" cy="342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3200" dirty="0">
                <a:solidFill>
                  <a:schemeClr val="tx1"/>
                </a:solidFill>
                <a:latin typeface="Times New Roman" panose="02020603050405020304" pitchFamily="18" charset="0"/>
                <a:cs typeface="Times New Roman" panose="02020603050405020304" pitchFamily="18" charset="0"/>
              </a:rPr>
              <a:t>θ</a:t>
            </a:r>
            <a:r>
              <a:rPr lang="pt-BR" sz="3200" dirty="0">
                <a:solidFill>
                  <a:schemeClr val="tx1"/>
                </a:solidFill>
                <a:latin typeface="Times New Roman" panose="02020603050405020304" pitchFamily="18" charset="0"/>
                <a:cs typeface="Times New Roman" panose="02020603050405020304" pitchFamily="18" charset="0"/>
              </a:rPr>
              <a:t> </a:t>
            </a:r>
            <a:endParaRPr lang="de-DE" sz="3200" dirty="0">
              <a:solidFill>
                <a:schemeClr val="tx1"/>
              </a:solidFill>
              <a:latin typeface="Times New Roman" panose="02020603050405020304" pitchFamily="18" charset="0"/>
              <a:cs typeface="Times New Roman" panose="02020603050405020304" pitchFamily="18" charset="0"/>
            </a:endParaRPr>
          </a:p>
        </p:txBody>
      </p:sp>
      <p:pic>
        <p:nvPicPr>
          <p:cNvPr id="14" name="Imagem 13"/>
          <p:cNvPicPr>
            <a:picLocks noChangeAspect="1"/>
          </p:cNvPicPr>
          <p:nvPr/>
        </p:nvPicPr>
        <p:blipFill rotWithShape="1">
          <a:blip r:embed="rId4"/>
          <a:srcRect t="7567"/>
          <a:stretch/>
        </p:blipFill>
        <p:spPr>
          <a:xfrm>
            <a:off x="6184144" y="3558857"/>
            <a:ext cx="4210517" cy="2414449"/>
          </a:xfrm>
          <a:prstGeom prst="rect">
            <a:avLst/>
          </a:prstGeom>
        </p:spPr>
      </p:pic>
      <p:sp>
        <p:nvSpPr>
          <p:cNvPr id="15" name="Retângulo 14"/>
          <p:cNvSpPr/>
          <p:nvPr/>
        </p:nvSpPr>
        <p:spPr>
          <a:xfrm>
            <a:off x="6647468" y="5462578"/>
            <a:ext cx="674734" cy="2182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200" dirty="0">
              <a:solidFill>
                <a:schemeClr val="tx1"/>
              </a:solidFill>
              <a:latin typeface="Times New Roman" panose="02020603050405020304" pitchFamily="18" charset="0"/>
              <a:cs typeface="Times New Roman" panose="02020603050405020304" pitchFamily="18" charset="0"/>
            </a:endParaRPr>
          </a:p>
        </p:txBody>
      </p:sp>
      <p:sp>
        <p:nvSpPr>
          <p:cNvPr id="31" name="Rectangle 30">
            <a:extLst>
              <a:ext uri="{FF2B5EF4-FFF2-40B4-BE49-F238E27FC236}">
                <a16:creationId xmlns:a16="http://schemas.microsoft.com/office/drawing/2014/main" id="{3674E5FC-A0D6-5AFE-9676-2D5DBDEE6CAD}"/>
              </a:ext>
            </a:extLst>
          </p:cNvPr>
          <p:cNvSpPr/>
          <p:nvPr/>
        </p:nvSpPr>
        <p:spPr bwMode="auto">
          <a:xfrm>
            <a:off x="0" y="6056318"/>
            <a:ext cx="12192000" cy="795867"/>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6" name="Retângulo 15"/>
          <p:cNvSpPr/>
          <p:nvPr/>
        </p:nvSpPr>
        <p:spPr>
          <a:xfrm>
            <a:off x="6306744" y="5219252"/>
            <a:ext cx="1191033" cy="581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tx1"/>
                </a:solidFill>
                <a:latin typeface="Times New Roman" panose="02020603050405020304" pitchFamily="18" charset="0"/>
                <a:cs typeface="Times New Roman" panose="02020603050405020304" pitchFamily="18" charset="0"/>
              </a:rPr>
              <a:t>(</a:t>
            </a:r>
            <a:r>
              <a:rPr lang="el-GR" sz="3200" dirty="0">
                <a:solidFill>
                  <a:schemeClr val="tx1"/>
                </a:solidFill>
                <a:latin typeface="Times New Roman" panose="02020603050405020304" pitchFamily="18" charset="0"/>
                <a:cs typeface="Times New Roman" panose="02020603050405020304" pitchFamily="18" charset="0"/>
              </a:rPr>
              <a:t>σ</a:t>
            </a:r>
            <a:r>
              <a:rPr lang="pt-BR" sz="3200" baseline="-25000" dirty="0">
                <a:solidFill>
                  <a:schemeClr val="tx1"/>
                </a:solidFill>
                <a:latin typeface="Times New Roman" panose="02020603050405020304" pitchFamily="18" charset="0"/>
                <a:cs typeface="Times New Roman" panose="02020603050405020304" pitchFamily="18" charset="0"/>
              </a:rPr>
              <a:t>y</a:t>
            </a:r>
            <a:r>
              <a:rPr lang="pt-BR" sz="3200" dirty="0">
                <a:solidFill>
                  <a:schemeClr val="tx1"/>
                </a:solidFill>
                <a:latin typeface="Times New Roman" panose="02020603050405020304" pitchFamily="18" charset="0"/>
                <a:cs typeface="Times New Roman" panose="02020603050405020304" pitchFamily="18" charset="0"/>
              </a:rPr>
              <a:t> )</a:t>
            </a:r>
            <a:r>
              <a:rPr lang="pt-BR" sz="3200" baseline="-25000" dirty="0">
                <a:solidFill>
                  <a:schemeClr val="tx1"/>
                </a:solidFill>
                <a:latin typeface="Times New Roman" panose="02020603050405020304" pitchFamily="18" charset="0"/>
                <a:cs typeface="Times New Roman" panose="02020603050405020304" pitchFamily="18" charset="0"/>
              </a:rPr>
              <a:t>k</a:t>
            </a:r>
            <a:endParaRPr lang="de-DE" sz="3200" dirty="0">
              <a:solidFill>
                <a:schemeClr val="tx1"/>
              </a:solidFill>
              <a:latin typeface="Times New Roman" panose="02020603050405020304" pitchFamily="18" charset="0"/>
              <a:cs typeface="Times New Roman" panose="02020603050405020304" pitchFamily="18" charset="0"/>
            </a:endParaRPr>
          </a:p>
        </p:txBody>
      </p:sp>
      <p:sp>
        <p:nvSpPr>
          <p:cNvPr id="17" name="Retângulo 16"/>
          <p:cNvSpPr/>
          <p:nvPr/>
        </p:nvSpPr>
        <p:spPr>
          <a:xfrm>
            <a:off x="9535387" y="5481501"/>
            <a:ext cx="514350" cy="2182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3200" dirty="0">
              <a:solidFill>
                <a:schemeClr val="tx1"/>
              </a:solidFill>
              <a:latin typeface="Times New Roman" panose="02020603050405020304" pitchFamily="18" charset="0"/>
              <a:cs typeface="Times New Roman" panose="02020603050405020304" pitchFamily="18" charset="0"/>
            </a:endParaRPr>
          </a:p>
        </p:txBody>
      </p:sp>
      <p:sp>
        <p:nvSpPr>
          <p:cNvPr id="18" name="Retângulo 17"/>
          <p:cNvSpPr/>
          <p:nvPr/>
        </p:nvSpPr>
        <p:spPr>
          <a:xfrm>
            <a:off x="9351069" y="5300083"/>
            <a:ext cx="1191033" cy="5811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tx1"/>
                </a:solidFill>
                <a:latin typeface="Times New Roman" panose="02020603050405020304" pitchFamily="18" charset="0"/>
                <a:cs typeface="Times New Roman" panose="02020603050405020304" pitchFamily="18" charset="0"/>
              </a:rPr>
              <a:t>(</a:t>
            </a:r>
            <a:r>
              <a:rPr lang="el-GR" sz="3200" dirty="0">
                <a:solidFill>
                  <a:schemeClr val="tx1"/>
                </a:solidFill>
                <a:latin typeface="Times New Roman" panose="02020603050405020304" pitchFamily="18" charset="0"/>
                <a:cs typeface="Times New Roman" panose="02020603050405020304" pitchFamily="18" charset="0"/>
              </a:rPr>
              <a:t>σ</a:t>
            </a:r>
            <a:r>
              <a:rPr lang="pt-BR" sz="3200" baseline="-25000" dirty="0">
                <a:solidFill>
                  <a:schemeClr val="tx1"/>
                </a:solidFill>
                <a:latin typeface="Times New Roman" panose="02020603050405020304" pitchFamily="18" charset="0"/>
                <a:cs typeface="Times New Roman" panose="02020603050405020304" pitchFamily="18" charset="0"/>
              </a:rPr>
              <a:t>x</a:t>
            </a:r>
            <a:r>
              <a:rPr lang="pt-BR" sz="3200" dirty="0">
                <a:solidFill>
                  <a:schemeClr val="tx1"/>
                </a:solidFill>
                <a:latin typeface="Times New Roman" panose="02020603050405020304" pitchFamily="18" charset="0"/>
                <a:cs typeface="Times New Roman" panose="02020603050405020304" pitchFamily="18" charset="0"/>
              </a:rPr>
              <a:t> )</a:t>
            </a:r>
            <a:r>
              <a:rPr lang="pt-BR" sz="3200" baseline="-25000" dirty="0">
                <a:solidFill>
                  <a:schemeClr val="tx1"/>
                </a:solidFill>
                <a:latin typeface="Times New Roman" panose="02020603050405020304" pitchFamily="18" charset="0"/>
                <a:cs typeface="Times New Roman" panose="02020603050405020304" pitchFamily="18" charset="0"/>
              </a:rPr>
              <a:t>k</a:t>
            </a:r>
            <a:endParaRPr lang="de-DE" sz="3200" dirty="0">
              <a:solidFill>
                <a:schemeClr val="tx1"/>
              </a:solidFill>
              <a:latin typeface="Times New Roman" panose="02020603050405020304" pitchFamily="18" charset="0"/>
              <a:cs typeface="Times New Roman" panose="02020603050405020304" pitchFamily="18" charset="0"/>
            </a:endParaRPr>
          </a:p>
        </p:txBody>
      </p:sp>
      <p:sp>
        <p:nvSpPr>
          <p:cNvPr id="19" name="Retângulo 18"/>
          <p:cNvSpPr/>
          <p:nvPr/>
        </p:nvSpPr>
        <p:spPr>
          <a:xfrm>
            <a:off x="9529783" y="3584366"/>
            <a:ext cx="603250" cy="34208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tx1"/>
                </a:solidFill>
                <a:latin typeface="Times New Roman" panose="02020603050405020304" pitchFamily="18" charset="0"/>
                <a:cs typeface="Times New Roman" panose="02020603050405020304" pitchFamily="18" charset="0"/>
              </a:rPr>
              <a:t>y </a:t>
            </a:r>
            <a:endParaRPr lang="de-DE" sz="3200" dirty="0">
              <a:solidFill>
                <a:schemeClr val="tx1"/>
              </a:solidFill>
              <a:latin typeface="Times New Roman" panose="02020603050405020304" pitchFamily="18" charset="0"/>
              <a:cs typeface="Times New Roman" panose="02020603050405020304" pitchFamily="18" charset="0"/>
            </a:endParaRPr>
          </a:p>
        </p:txBody>
      </p:sp>
      <p:sp>
        <p:nvSpPr>
          <p:cNvPr id="20" name="Retângulo 19"/>
          <p:cNvSpPr/>
          <p:nvPr/>
        </p:nvSpPr>
        <p:spPr>
          <a:xfrm rot="1950155">
            <a:off x="9341017" y="4814706"/>
            <a:ext cx="184366" cy="1382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tx1"/>
                </a:solidFill>
                <a:latin typeface="Times New Roman" panose="02020603050405020304" pitchFamily="18" charset="0"/>
                <a:cs typeface="Times New Roman" panose="02020603050405020304" pitchFamily="18" charset="0"/>
              </a:rPr>
              <a:t> </a:t>
            </a:r>
            <a:endParaRPr lang="de-DE" sz="3200" dirty="0">
              <a:solidFill>
                <a:schemeClr val="tx1"/>
              </a:solidFill>
              <a:latin typeface="Times New Roman" panose="02020603050405020304" pitchFamily="18" charset="0"/>
              <a:cs typeface="Times New Roman" panose="02020603050405020304" pitchFamily="18" charset="0"/>
            </a:endParaRPr>
          </a:p>
        </p:txBody>
      </p:sp>
      <p:sp>
        <p:nvSpPr>
          <p:cNvPr id="21" name="Retângulo 20"/>
          <p:cNvSpPr/>
          <p:nvPr/>
        </p:nvSpPr>
        <p:spPr>
          <a:xfrm>
            <a:off x="9186722" y="4631722"/>
            <a:ext cx="603250" cy="342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tx1"/>
                </a:solidFill>
                <a:latin typeface="Times New Roman" panose="02020603050405020304" pitchFamily="18" charset="0"/>
                <a:cs typeface="Times New Roman" panose="02020603050405020304" pitchFamily="18" charset="0"/>
              </a:rPr>
              <a:t>x </a:t>
            </a:r>
            <a:endParaRPr lang="de-DE" sz="3200" dirty="0">
              <a:solidFill>
                <a:schemeClr val="tx1"/>
              </a:solidFill>
              <a:latin typeface="Times New Roman" panose="02020603050405020304" pitchFamily="18" charset="0"/>
              <a:cs typeface="Times New Roman" panose="02020603050405020304" pitchFamily="18" charset="0"/>
            </a:endParaRPr>
          </a:p>
        </p:txBody>
      </p:sp>
      <p:sp>
        <p:nvSpPr>
          <p:cNvPr id="22" name="Retângulo 21"/>
          <p:cNvSpPr/>
          <p:nvPr/>
        </p:nvSpPr>
        <p:spPr>
          <a:xfrm rot="1231080">
            <a:off x="9329578" y="4433470"/>
            <a:ext cx="175086" cy="1893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tx1"/>
                </a:solidFill>
                <a:latin typeface="Times New Roman" panose="02020603050405020304" pitchFamily="18" charset="0"/>
                <a:cs typeface="Times New Roman" panose="02020603050405020304" pitchFamily="18" charset="0"/>
              </a:rPr>
              <a:t> </a:t>
            </a:r>
            <a:endParaRPr lang="de-DE" sz="3200" dirty="0">
              <a:solidFill>
                <a:schemeClr val="tx1"/>
              </a:solidFill>
              <a:latin typeface="Times New Roman" panose="02020603050405020304" pitchFamily="18" charset="0"/>
              <a:cs typeface="Times New Roman" panose="02020603050405020304" pitchFamily="18" charset="0"/>
            </a:endParaRPr>
          </a:p>
        </p:txBody>
      </p:sp>
      <p:sp>
        <p:nvSpPr>
          <p:cNvPr id="23" name="Retângulo 22"/>
          <p:cNvSpPr/>
          <p:nvPr/>
        </p:nvSpPr>
        <p:spPr>
          <a:xfrm>
            <a:off x="9115496" y="4323279"/>
            <a:ext cx="603250" cy="342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3200" dirty="0">
                <a:solidFill>
                  <a:schemeClr val="tx1"/>
                </a:solidFill>
                <a:latin typeface="Times New Roman" panose="02020603050405020304" pitchFamily="18" charset="0"/>
                <a:cs typeface="Times New Roman" panose="02020603050405020304" pitchFamily="18" charset="0"/>
              </a:rPr>
              <a:t>θ</a:t>
            </a:r>
            <a:r>
              <a:rPr lang="pt-BR" sz="3200" dirty="0">
                <a:solidFill>
                  <a:schemeClr val="tx1"/>
                </a:solidFill>
                <a:latin typeface="Times New Roman" panose="02020603050405020304" pitchFamily="18" charset="0"/>
                <a:cs typeface="Times New Roman" panose="02020603050405020304" pitchFamily="18" charset="0"/>
              </a:rPr>
              <a:t> </a:t>
            </a:r>
            <a:endParaRPr lang="de-DE" sz="3200" dirty="0">
              <a:solidFill>
                <a:schemeClr val="tx1"/>
              </a:solidFill>
              <a:latin typeface="Times New Roman" panose="02020603050405020304" pitchFamily="18" charset="0"/>
              <a:cs typeface="Times New Roman" panose="02020603050405020304" pitchFamily="18" charset="0"/>
            </a:endParaRPr>
          </a:p>
        </p:txBody>
      </p:sp>
      <p:sp>
        <p:nvSpPr>
          <p:cNvPr id="24" name="Retângulo 23"/>
          <p:cNvSpPr/>
          <p:nvPr/>
        </p:nvSpPr>
        <p:spPr>
          <a:xfrm>
            <a:off x="4120862" y="5523099"/>
            <a:ext cx="236768" cy="188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tx1"/>
                </a:solidFill>
                <a:latin typeface="Times New Roman" panose="02020603050405020304" pitchFamily="18" charset="0"/>
                <a:cs typeface="Times New Roman" panose="02020603050405020304" pitchFamily="18" charset="0"/>
              </a:rPr>
              <a:t> </a:t>
            </a:r>
            <a:endParaRPr lang="de-DE" sz="3200" dirty="0">
              <a:solidFill>
                <a:schemeClr val="tx1"/>
              </a:solidFill>
              <a:latin typeface="Times New Roman" panose="02020603050405020304" pitchFamily="18" charset="0"/>
              <a:cs typeface="Times New Roman" panose="02020603050405020304" pitchFamily="18" charset="0"/>
            </a:endParaRPr>
          </a:p>
        </p:txBody>
      </p:sp>
      <p:sp>
        <p:nvSpPr>
          <p:cNvPr id="25" name="Retângulo 24"/>
          <p:cNvSpPr/>
          <p:nvPr/>
        </p:nvSpPr>
        <p:spPr>
          <a:xfrm>
            <a:off x="3981355" y="5369967"/>
            <a:ext cx="603250" cy="342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3200" dirty="0">
                <a:solidFill>
                  <a:schemeClr val="tx1"/>
                </a:solidFill>
                <a:latin typeface="Times New Roman" panose="02020603050405020304" pitchFamily="18" charset="0"/>
                <a:cs typeface="Times New Roman" panose="02020603050405020304" pitchFamily="18" charset="0"/>
              </a:rPr>
              <a:t>σ</a:t>
            </a:r>
            <a:r>
              <a:rPr lang="pt-BR" sz="3200" baseline="-25000" dirty="0">
                <a:solidFill>
                  <a:schemeClr val="tx1"/>
                </a:solidFill>
                <a:latin typeface="Times New Roman" panose="02020603050405020304" pitchFamily="18" charset="0"/>
                <a:cs typeface="Times New Roman" panose="02020603050405020304" pitchFamily="18" charset="0"/>
              </a:rPr>
              <a:t>x</a:t>
            </a:r>
            <a:r>
              <a:rPr lang="pt-BR" sz="3200" dirty="0">
                <a:solidFill>
                  <a:schemeClr val="tx1"/>
                </a:solidFill>
                <a:latin typeface="Times New Roman" panose="02020603050405020304" pitchFamily="18" charset="0"/>
                <a:cs typeface="Times New Roman" panose="02020603050405020304" pitchFamily="18" charset="0"/>
              </a:rPr>
              <a:t> </a:t>
            </a:r>
            <a:endParaRPr lang="de-DE" sz="3200" dirty="0">
              <a:solidFill>
                <a:schemeClr val="tx1"/>
              </a:solidFill>
              <a:latin typeface="Times New Roman" panose="02020603050405020304" pitchFamily="18" charset="0"/>
              <a:cs typeface="Times New Roman" panose="02020603050405020304" pitchFamily="18" charset="0"/>
            </a:endParaRPr>
          </a:p>
        </p:txBody>
      </p:sp>
      <p:sp>
        <p:nvSpPr>
          <p:cNvPr id="26" name="Retângulo 25"/>
          <p:cNvSpPr/>
          <p:nvPr/>
        </p:nvSpPr>
        <p:spPr>
          <a:xfrm>
            <a:off x="1229346" y="5609830"/>
            <a:ext cx="236768" cy="1889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3200" dirty="0">
                <a:solidFill>
                  <a:schemeClr val="tx1"/>
                </a:solidFill>
                <a:latin typeface="Times New Roman" panose="02020603050405020304" pitchFamily="18" charset="0"/>
                <a:cs typeface="Times New Roman" panose="02020603050405020304" pitchFamily="18" charset="0"/>
              </a:rPr>
              <a:t> </a:t>
            </a:r>
            <a:endParaRPr lang="de-DE" sz="3200" dirty="0">
              <a:solidFill>
                <a:schemeClr val="tx1"/>
              </a:solidFill>
              <a:latin typeface="Times New Roman" panose="02020603050405020304" pitchFamily="18" charset="0"/>
              <a:cs typeface="Times New Roman" panose="02020603050405020304" pitchFamily="18" charset="0"/>
            </a:endParaRPr>
          </a:p>
        </p:txBody>
      </p:sp>
      <p:sp>
        <p:nvSpPr>
          <p:cNvPr id="27" name="Retângulo 26"/>
          <p:cNvSpPr/>
          <p:nvPr/>
        </p:nvSpPr>
        <p:spPr>
          <a:xfrm>
            <a:off x="1106430" y="5446746"/>
            <a:ext cx="603250" cy="3420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l-GR" sz="3200" dirty="0">
                <a:solidFill>
                  <a:schemeClr val="tx1"/>
                </a:solidFill>
                <a:latin typeface="Times New Roman" panose="02020603050405020304" pitchFamily="18" charset="0"/>
                <a:cs typeface="Times New Roman" panose="02020603050405020304" pitchFamily="18" charset="0"/>
              </a:rPr>
              <a:t>σ</a:t>
            </a:r>
            <a:r>
              <a:rPr lang="pt-BR" sz="3200" baseline="-25000" dirty="0">
                <a:solidFill>
                  <a:schemeClr val="tx1"/>
                </a:solidFill>
                <a:latin typeface="Times New Roman" panose="02020603050405020304" pitchFamily="18" charset="0"/>
                <a:cs typeface="Times New Roman" panose="02020603050405020304" pitchFamily="18" charset="0"/>
              </a:rPr>
              <a:t>y</a:t>
            </a:r>
            <a:r>
              <a:rPr lang="pt-BR" sz="3200" dirty="0">
                <a:solidFill>
                  <a:schemeClr val="tx1"/>
                </a:solidFill>
                <a:latin typeface="Times New Roman" panose="02020603050405020304" pitchFamily="18" charset="0"/>
                <a:cs typeface="Times New Roman" panose="02020603050405020304" pitchFamily="18" charset="0"/>
              </a:rPr>
              <a:t> </a:t>
            </a:r>
            <a:endParaRPr lang="de-DE" sz="3200" dirty="0">
              <a:solidFill>
                <a:schemeClr val="tx1"/>
              </a:solidFill>
              <a:latin typeface="Times New Roman" panose="02020603050405020304" pitchFamily="18" charset="0"/>
              <a:cs typeface="Times New Roman" panose="02020603050405020304" pitchFamily="18" charset="0"/>
            </a:endParaRPr>
          </a:p>
        </p:txBody>
      </p:sp>
      <p:sp>
        <p:nvSpPr>
          <p:cNvPr id="30" name="Retângulo 29"/>
          <p:cNvSpPr/>
          <p:nvPr/>
        </p:nvSpPr>
        <p:spPr>
          <a:xfrm>
            <a:off x="9186722" y="6443418"/>
            <a:ext cx="2972160" cy="338554"/>
          </a:xfrm>
          <a:prstGeom prst="rect">
            <a:avLst/>
          </a:prstGeom>
        </p:spPr>
        <p:txBody>
          <a:bodyPr wrap="none">
            <a:spAutoFit/>
          </a:bodyPr>
          <a:lstStyle/>
          <a:p>
            <a:r>
              <a:rPr lang="pt-BR" sz="1600" dirty="0" err="1">
                <a:latin typeface="Times New Roman" panose="02020603050405020304" pitchFamily="18" charset="0"/>
                <a:ea typeface="Times New Roman" panose="02020603050405020304" pitchFamily="18" charset="0"/>
                <a:cs typeface="Times New Roman" panose="02020603050405020304" pitchFamily="18" charset="0"/>
              </a:rPr>
              <a:t>Source</a:t>
            </a:r>
            <a:r>
              <a:rPr lang="pt-BR" sz="1600" dirty="0">
                <a:latin typeface="Times New Roman" panose="02020603050405020304" pitchFamily="18" charset="0"/>
                <a:ea typeface="Times New Roman" panose="02020603050405020304" pitchFamily="18" charset="0"/>
                <a:cs typeface="Times New Roman" panose="02020603050405020304" pitchFamily="18" charset="0"/>
              </a:rPr>
              <a:t>: ASTM </a:t>
            </a:r>
            <a:r>
              <a:rPr lang="en-US" sz="1600" dirty="0">
                <a:latin typeface="Times New Roman" panose="02020603050405020304" pitchFamily="18" charset="0"/>
                <a:cs typeface="Times New Roman" panose="02020603050405020304" pitchFamily="18" charset="0"/>
              </a:rPr>
              <a:t>E837 – 13a, </a:t>
            </a:r>
            <a:r>
              <a:rPr lang="pt-BR" sz="1600" dirty="0">
                <a:latin typeface="Times New Roman" panose="02020603050405020304" pitchFamily="18" charset="0"/>
                <a:ea typeface="Times New Roman" panose="02020603050405020304" pitchFamily="18" charset="0"/>
                <a:cs typeface="Times New Roman" panose="02020603050405020304" pitchFamily="18" charset="0"/>
              </a:rPr>
              <a:t>2013.</a:t>
            </a:r>
            <a:endParaRPr lang="en-US" sz="1600" dirty="0">
              <a:latin typeface="Times New Roman" panose="02020603050405020304" pitchFamily="18" charset="0"/>
              <a:cs typeface="Times New Roman" panose="02020603050405020304" pitchFamily="18" charset="0"/>
            </a:endParaRPr>
          </a:p>
        </p:txBody>
      </p:sp>
      <p:sp>
        <p:nvSpPr>
          <p:cNvPr id="29" name="TextBox 28">
            <a:extLst>
              <a:ext uri="{FF2B5EF4-FFF2-40B4-BE49-F238E27FC236}">
                <a16:creationId xmlns:a16="http://schemas.microsoft.com/office/drawing/2014/main" id="{220BBB23-B572-94D1-745A-0E939A21A9AD}"/>
              </a:ext>
            </a:extLst>
          </p:cNvPr>
          <p:cNvSpPr txBox="1"/>
          <p:nvPr/>
        </p:nvSpPr>
        <p:spPr>
          <a:xfrm>
            <a:off x="1956764" y="6177292"/>
            <a:ext cx="2013749" cy="369332"/>
          </a:xfrm>
          <a:prstGeom prst="rect">
            <a:avLst/>
          </a:prstGeom>
          <a:noFill/>
        </p:spPr>
        <p:txBody>
          <a:bodyPr wrap="square">
            <a:spAutoFit/>
          </a:bodyPr>
          <a:lstStyle/>
          <a:p>
            <a:r>
              <a:rPr lang="pt-BR" sz="1800" dirty="0">
                <a:effectLst/>
                <a:latin typeface="Times New Roman" panose="02020603050405020304" pitchFamily="18" charset="0"/>
                <a:ea typeface="Calibri" panose="020F0502020204030204" pitchFamily="34" charset="0"/>
              </a:rPr>
              <a:t>Uniform Stresses</a:t>
            </a:r>
            <a:endParaRPr lang="en-DE" dirty="0"/>
          </a:p>
        </p:txBody>
      </p:sp>
      <p:sp>
        <p:nvSpPr>
          <p:cNvPr id="32" name="TextBox 31">
            <a:extLst>
              <a:ext uri="{FF2B5EF4-FFF2-40B4-BE49-F238E27FC236}">
                <a16:creationId xmlns:a16="http://schemas.microsoft.com/office/drawing/2014/main" id="{D30F5B6A-E473-952C-392E-0992377CD6D9}"/>
              </a:ext>
            </a:extLst>
          </p:cNvPr>
          <p:cNvSpPr txBox="1"/>
          <p:nvPr/>
        </p:nvSpPr>
        <p:spPr>
          <a:xfrm>
            <a:off x="7403770" y="6094806"/>
            <a:ext cx="6096000" cy="369332"/>
          </a:xfrm>
          <a:prstGeom prst="rect">
            <a:avLst/>
          </a:prstGeom>
          <a:noFill/>
        </p:spPr>
        <p:txBody>
          <a:bodyPr wrap="square">
            <a:spAutoFit/>
          </a:bodyPr>
          <a:lstStyle/>
          <a:p>
            <a:r>
              <a:rPr lang="pt-BR" sz="1800" dirty="0">
                <a:effectLst/>
                <a:latin typeface="Times New Roman" panose="02020603050405020304" pitchFamily="18" charset="0"/>
                <a:ea typeface="Calibri" panose="020F0502020204030204" pitchFamily="34" charset="0"/>
              </a:rPr>
              <a:t>Non-uniform Stresses</a:t>
            </a:r>
            <a:endParaRPr lang="en-DE" dirty="0"/>
          </a:p>
        </p:txBody>
      </p:sp>
    </p:spTree>
    <p:extLst>
      <p:ext uri="{BB962C8B-B14F-4D97-AF65-F5344CB8AC3E}">
        <p14:creationId xmlns:p14="http://schemas.microsoft.com/office/powerpoint/2010/main" val="387658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par>
                          <p:cTn id="13" fill="hold">
                            <p:stCondLst>
                              <p:cond delay="500"/>
                            </p:stCondLst>
                            <p:childTnLst>
                              <p:par>
                                <p:cTn id="14" presetID="1" presetClass="entr" presetSubtype="0" fill="hold" nodeType="afterEffect">
                                  <p:stCondLst>
                                    <p:cond delay="10"/>
                                  </p:stCondLst>
                                  <p:childTnLst>
                                    <p:set>
                                      <p:cBhvr>
                                        <p:cTn id="15" dur="1" fill="hold">
                                          <p:stCondLst>
                                            <p:cond delay="0"/>
                                          </p:stCondLst>
                                        </p:cTn>
                                        <p:tgtEl>
                                          <p:spTgt spid="8"/>
                                        </p:tgtEl>
                                        <p:attrNameLst>
                                          <p:attrName>style.visibility</p:attrName>
                                        </p:attrNameLst>
                                      </p:cBhvr>
                                      <p:to>
                                        <p:strVal val="visible"/>
                                      </p:to>
                                    </p:set>
                                  </p:childTnLst>
                                </p:cTn>
                              </p:par>
                            </p:childTnLst>
                          </p:cTn>
                        </p:par>
                        <p:par>
                          <p:cTn id="16" fill="hold">
                            <p:stCondLst>
                              <p:cond delay="510"/>
                            </p:stCondLst>
                            <p:childTnLst>
                              <p:par>
                                <p:cTn id="17" presetID="1" presetClass="entr" presetSubtype="0" fill="hold" grpId="0" nodeType="afterEffect">
                                  <p:stCondLst>
                                    <p:cond delay="10"/>
                                  </p:stCondLst>
                                  <p:childTnLst>
                                    <p:set>
                                      <p:cBhvr>
                                        <p:cTn id="18" dur="1" fill="hold">
                                          <p:stCondLst>
                                            <p:cond delay="0"/>
                                          </p:stCondLst>
                                        </p:cTn>
                                        <p:tgtEl>
                                          <p:spTgt spid="9"/>
                                        </p:tgtEl>
                                        <p:attrNameLst>
                                          <p:attrName>style.visibility</p:attrName>
                                        </p:attrNameLst>
                                      </p:cBhvr>
                                      <p:to>
                                        <p:strVal val="visible"/>
                                      </p:to>
                                    </p:set>
                                  </p:childTnLst>
                                </p:cTn>
                              </p:par>
                            </p:childTnLst>
                          </p:cTn>
                        </p:par>
                        <p:par>
                          <p:cTn id="19" fill="hold">
                            <p:stCondLst>
                              <p:cond delay="520"/>
                            </p:stCondLst>
                            <p:childTnLst>
                              <p:par>
                                <p:cTn id="20" presetID="1" presetClass="entr" presetSubtype="0" fill="hold" grpId="0" nodeType="afterEffect">
                                  <p:stCondLst>
                                    <p:cond delay="10"/>
                                  </p:stCondLst>
                                  <p:childTnLst>
                                    <p:set>
                                      <p:cBhvr>
                                        <p:cTn id="21" dur="1" fill="hold">
                                          <p:stCondLst>
                                            <p:cond delay="0"/>
                                          </p:stCondLst>
                                        </p:cTn>
                                        <p:tgtEl>
                                          <p:spTgt spid="10"/>
                                        </p:tgtEl>
                                        <p:attrNameLst>
                                          <p:attrName>style.visibility</p:attrName>
                                        </p:attrNameLst>
                                      </p:cBhvr>
                                      <p:to>
                                        <p:strVal val="visible"/>
                                      </p:to>
                                    </p:set>
                                  </p:childTnLst>
                                </p:cTn>
                              </p:par>
                            </p:childTnLst>
                          </p:cTn>
                        </p:par>
                        <p:par>
                          <p:cTn id="22" fill="hold">
                            <p:stCondLst>
                              <p:cond delay="530"/>
                            </p:stCondLst>
                            <p:childTnLst>
                              <p:par>
                                <p:cTn id="23" presetID="1" presetClass="entr" presetSubtype="0" fill="hold" grpId="0" nodeType="afterEffect">
                                  <p:stCondLst>
                                    <p:cond delay="10"/>
                                  </p:stCondLst>
                                  <p:childTnLst>
                                    <p:set>
                                      <p:cBhvr>
                                        <p:cTn id="24" dur="1" fill="hold">
                                          <p:stCondLst>
                                            <p:cond delay="0"/>
                                          </p:stCondLst>
                                        </p:cTn>
                                        <p:tgtEl>
                                          <p:spTgt spid="11"/>
                                        </p:tgtEl>
                                        <p:attrNameLst>
                                          <p:attrName>style.visibility</p:attrName>
                                        </p:attrNameLst>
                                      </p:cBhvr>
                                      <p:to>
                                        <p:strVal val="visible"/>
                                      </p:to>
                                    </p:set>
                                  </p:childTnLst>
                                </p:cTn>
                              </p:par>
                            </p:childTnLst>
                          </p:cTn>
                        </p:par>
                        <p:par>
                          <p:cTn id="25" fill="hold">
                            <p:stCondLst>
                              <p:cond delay="540"/>
                            </p:stCondLst>
                            <p:childTnLst>
                              <p:par>
                                <p:cTn id="26" presetID="1" presetClass="entr" presetSubtype="0" fill="hold" grpId="0" nodeType="afterEffect">
                                  <p:stCondLst>
                                    <p:cond delay="10"/>
                                  </p:stCondLst>
                                  <p:childTnLst>
                                    <p:set>
                                      <p:cBhvr>
                                        <p:cTn id="27" dur="1" fill="hold">
                                          <p:stCondLst>
                                            <p:cond delay="0"/>
                                          </p:stCondLst>
                                        </p:cTn>
                                        <p:tgtEl>
                                          <p:spTgt spid="12"/>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fade">
                                      <p:cBhvr>
                                        <p:cTn id="32" dur="500"/>
                                        <p:tgtEl>
                                          <p:spTgt spid="29"/>
                                        </p:tgtEl>
                                      </p:cBhvr>
                                    </p:animEffect>
                                  </p:childTnLst>
                                </p:cTn>
                              </p:par>
                            </p:childTnLst>
                          </p:cTn>
                        </p:par>
                        <p:par>
                          <p:cTn id="33" fill="hold">
                            <p:stCondLst>
                              <p:cond delay="500"/>
                            </p:stCondLst>
                            <p:childTnLst>
                              <p:par>
                                <p:cTn id="34" presetID="1" presetClass="entr" presetSubtype="0" fill="hold" grpId="0" nodeType="afterEffect">
                                  <p:stCondLst>
                                    <p:cond delay="10"/>
                                  </p:stCondLst>
                                  <p:childTnLst>
                                    <p:set>
                                      <p:cBhvr>
                                        <p:cTn id="35" dur="1" fill="hold">
                                          <p:stCondLst>
                                            <p:cond delay="0"/>
                                          </p:stCondLst>
                                        </p:cTn>
                                        <p:tgtEl>
                                          <p:spTgt spid="13"/>
                                        </p:tgtEl>
                                        <p:attrNameLst>
                                          <p:attrName>style.visibility</p:attrName>
                                        </p:attrNameLst>
                                      </p:cBhvr>
                                      <p:to>
                                        <p:strVal val="visible"/>
                                      </p:to>
                                    </p:set>
                                  </p:childTnLst>
                                </p:cTn>
                              </p:par>
                            </p:childTnLst>
                          </p:cTn>
                        </p:par>
                        <p:par>
                          <p:cTn id="36" fill="hold">
                            <p:stCondLst>
                              <p:cond delay="510"/>
                            </p:stCondLst>
                            <p:childTnLst>
                              <p:par>
                                <p:cTn id="37" presetID="1" presetClass="entr" presetSubtype="0" fill="hold" grpId="0" nodeType="afterEffect">
                                  <p:stCondLst>
                                    <p:cond delay="10"/>
                                  </p:stCondLst>
                                  <p:childTnLst>
                                    <p:set>
                                      <p:cBhvr>
                                        <p:cTn id="38" dur="1" fill="hold">
                                          <p:stCondLst>
                                            <p:cond delay="0"/>
                                          </p:stCondLst>
                                        </p:cTn>
                                        <p:tgtEl>
                                          <p:spTgt spid="24"/>
                                        </p:tgtEl>
                                        <p:attrNameLst>
                                          <p:attrName>style.visibility</p:attrName>
                                        </p:attrNameLst>
                                      </p:cBhvr>
                                      <p:to>
                                        <p:strVal val="visible"/>
                                      </p:to>
                                    </p:set>
                                  </p:childTnLst>
                                </p:cTn>
                              </p:par>
                            </p:childTnLst>
                          </p:cTn>
                        </p:par>
                        <p:par>
                          <p:cTn id="39" fill="hold">
                            <p:stCondLst>
                              <p:cond delay="520"/>
                            </p:stCondLst>
                            <p:childTnLst>
                              <p:par>
                                <p:cTn id="40" presetID="1" presetClass="entr" presetSubtype="0" fill="hold" grpId="0" nodeType="afterEffect">
                                  <p:stCondLst>
                                    <p:cond delay="10"/>
                                  </p:stCondLst>
                                  <p:childTnLst>
                                    <p:set>
                                      <p:cBhvr>
                                        <p:cTn id="41" dur="1" fill="hold">
                                          <p:stCondLst>
                                            <p:cond delay="0"/>
                                          </p:stCondLst>
                                        </p:cTn>
                                        <p:tgtEl>
                                          <p:spTgt spid="25"/>
                                        </p:tgtEl>
                                        <p:attrNameLst>
                                          <p:attrName>style.visibility</p:attrName>
                                        </p:attrNameLst>
                                      </p:cBhvr>
                                      <p:to>
                                        <p:strVal val="visible"/>
                                      </p:to>
                                    </p:set>
                                  </p:childTnLst>
                                </p:cTn>
                              </p:par>
                            </p:childTnLst>
                          </p:cTn>
                        </p:par>
                        <p:par>
                          <p:cTn id="42" fill="hold">
                            <p:stCondLst>
                              <p:cond delay="530"/>
                            </p:stCondLst>
                            <p:childTnLst>
                              <p:par>
                                <p:cTn id="43" presetID="1" presetClass="entr" presetSubtype="0" fill="hold" grpId="0" nodeType="afterEffect">
                                  <p:stCondLst>
                                    <p:cond delay="10"/>
                                  </p:stCondLst>
                                  <p:childTnLst>
                                    <p:set>
                                      <p:cBhvr>
                                        <p:cTn id="44" dur="1" fill="hold">
                                          <p:stCondLst>
                                            <p:cond delay="0"/>
                                          </p:stCondLst>
                                        </p:cTn>
                                        <p:tgtEl>
                                          <p:spTgt spid="26"/>
                                        </p:tgtEl>
                                        <p:attrNameLst>
                                          <p:attrName>style.visibility</p:attrName>
                                        </p:attrNameLst>
                                      </p:cBhvr>
                                      <p:to>
                                        <p:strVal val="visible"/>
                                      </p:to>
                                    </p:set>
                                  </p:childTnLst>
                                </p:cTn>
                              </p:par>
                            </p:childTnLst>
                          </p:cTn>
                        </p:par>
                        <p:par>
                          <p:cTn id="45" fill="hold">
                            <p:stCondLst>
                              <p:cond delay="540"/>
                            </p:stCondLst>
                            <p:childTnLst>
                              <p:par>
                                <p:cTn id="46" presetID="1" presetClass="entr" presetSubtype="0" fill="hold" grpId="0" nodeType="afterEffect">
                                  <p:stCondLst>
                                    <p:cond delay="10"/>
                                  </p:stCondLst>
                                  <p:childTnLst>
                                    <p:set>
                                      <p:cBhvr>
                                        <p:cTn id="47" dur="1" fill="hold">
                                          <p:stCondLst>
                                            <p:cond delay="0"/>
                                          </p:stCondLst>
                                        </p:cTn>
                                        <p:tgtEl>
                                          <p:spTgt spid="2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
                                            <p:txEl>
                                              <p:pRg st="4" end="4"/>
                                            </p:txEl>
                                          </p:spTgt>
                                        </p:tgtEl>
                                        <p:attrNameLst>
                                          <p:attrName>style.visibility</p:attrName>
                                        </p:attrNameLst>
                                      </p:cBhvr>
                                      <p:to>
                                        <p:strVal val="visible"/>
                                      </p:to>
                                    </p:set>
                                    <p:animEffect transition="in" filter="fade">
                                      <p:cBhvr>
                                        <p:cTn id="52" dur="500"/>
                                        <p:tgtEl>
                                          <p:spTgt spid="7">
                                            <p:txEl>
                                              <p:pRg st="4" end="4"/>
                                            </p:txEl>
                                          </p:spTgt>
                                        </p:tgtEl>
                                      </p:cBhvr>
                                    </p:animEffect>
                                  </p:childTnLst>
                                </p:cTn>
                              </p:par>
                            </p:childTnLst>
                          </p:cTn>
                        </p:par>
                        <p:par>
                          <p:cTn id="53" fill="hold">
                            <p:stCondLst>
                              <p:cond delay="500"/>
                            </p:stCondLst>
                            <p:childTnLst>
                              <p:par>
                                <p:cTn id="54" presetID="1" presetClass="entr" presetSubtype="0" fill="hold" nodeType="afterEffect">
                                  <p:stCondLst>
                                    <p:cond delay="10"/>
                                  </p:stCondLst>
                                  <p:childTnLst>
                                    <p:set>
                                      <p:cBhvr>
                                        <p:cTn id="55" dur="1" fill="hold">
                                          <p:stCondLst>
                                            <p:cond delay="0"/>
                                          </p:stCondLst>
                                        </p:cTn>
                                        <p:tgtEl>
                                          <p:spTgt spid="14"/>
                                        </p:tgtEl>
                                        <p:attrNameLst>
                                          <p:attrName>style.visibility</p:attrName>
                                        </p:attrNameLst>
                                      </p:cBhvr>
                                      <p:to>
                                        <p:strVal val="visible"/>
                                      </p:to>
                                    </p:set>
                                  </p:childTnLst>
                                </p:cTn>
                              </p:par>
                            </p:childTnLst>
                          </p:cTn>
                        </p:par>
                        <p:par>
                          <p:cTn id="56" fill="hold">
                            <p:stCondLst>
                              <p:cond delay="510"/>
                            </p:stCondLst>
                            <p:childTnLst>
                              <p:par>
                                <p:cTn id="57" presetID="1" presetClass="entr" presetSubtype="0" fill="hold" grpId="0" nodeType="afterEffect">
                                  <p:stCondLst>
                                    <p:cond delay="10"/>
                                  </p:stCondLst>
                                  <p:childTnLst>
                                    <p:set>
                                      <p:cBhvr>
                                        <p:cTn id="58" dur="1" fill="hold">
                                          <p:stCondLst>
                                            <p:cond delay="0"/>
                                          </p:stCondLst>
                                        </p:cTn>
                                        <p:tgtEl>
                                          <p:spTgt spid="15"/>
                                        </p:tgtEl>
                                        <p:attrNameLst>
                                          <p:attrName>style.visibility</p:attrName>
                                        </p:attrNameLst>
                                      </p:cBhvr>
                                      <p:to>
                                        <p:strVal val="visible"/>
                                      </p:to>
                                    </p:set>
                                  </p:childTnLst>
                                </p:cTn>
                              </p:par>
                            </p:childTnLst>
                          </p:cTn>
                        </p:par>
                        <p:par>
                          <p:cTn id="59" fill="hold">
                            <p:stCondLst>
                              <p:cond delay="520"/>
                            </p:stCondLst>
                            <p:childTnLst>
                              <p:par>
                                <p:cTn id="60" presetID="1" presetClass="entr" presetSubtype="0" fill="hold" grpId="0" nodeType="afterEffect">
                                  <p:stCondLst>
                                    <p:cond delay="10"/>
                                  </p:stCondLst>
                                  <p:childTnLst>
                                    <p:set>
                                      <p:cBhvr>
                                        <p:cTn id="61" dur="1" fill="hold">
                                          <p:stCondLst>
                                            <p:cond delay="0"/>
                                          </p:stCondLst>
                                        </p:cTn>
                                        <p:tgtEl>
                                          <p:spTgt spid="16"/>
                                        </p:tgtEl>
                                        <p:attrNameLst>
                                          <p:attrName>style.visibility</p:attrName>
                                        </p:attrNameLst>
                                      </p:cBhvr>
                                      <p:to>
                                        <p:strVal val="visible"/>
                                      </p:to>
                                    </p:set>
                                  </p:childTnLst>
                                </p:cTn>
                              </p:par>
                            </p:childTnLst>
                          </p:cTn>
                        </p:par>
                        <p:par>
                          <p:cTn id="62" fill="hold">
                            <p:stCondLst>
                              <p:cond delay="530"/>
                            </p:stCondLst>
                            <p:childTnLst>
                              <p:par>
                                <p:cTn id="63" presetID="1" presetClass="entr" presetSubtype="0" fill="hold" grpId="0" nodeType="afterEffect">
                                  <p:stCondLst>
                                    <p:cond delay="10"/>
                                  </p:stCondLst>
                                  <p:childTnLst>
                                    <p:set>
                                      <p:cBhvr>
                                        <p:cTn id="64" dur="1" fill="hold">
                                          <p:stCondLst>
                                            <p:cond delay="0"/>
                                          </p:stCondLst>
                                        </p:cTn>
                                        <p:tgtEl>
                                          <p:spTgt spid="17"/>
                                        </p:tgtEl>
                                        <p:attrNameLst>
                                          <p:attrName>style.visibility</p:attrName>
                                        </p:attrNameLst>
                                      </p:cBhvr>
                                      <p:to>
                                        <p:strVal val="visible"/>
                                      </p:to>
                                    </p:set>
                                  </p:childTnLst>
                                </p:cTn>
                              </p:par>
                            </p:childTnLst>
                          </p:cTn>
                        </p:par>
                        <p:par>
                          <p:cTn id="65" fill="hold">
                            <p:stCondLst>
                              <p:cond delay="540"/>
                            </p:stCondLst>
                            <p:childTnLst>
                              <p:par>
                                <p:cTn id="66" presetID="1" presetClass="entr" presetSubtype="0" fill="hold" grpId="0" nodeType="afterEffect">
                                  <p:stCondLst>
                                    <p:cond delay="10"/>
                                  </p:stCondLst>
                                  <p:childTnLst>
                                    <p:set>
                                      <p:cBhvr>
                                        <p:cTn id="67" dur="1" fill="hold">
                                          <p:stCondLst>
                                            <p:cond delay="0"/>
                                          </p:stCondLst>
                                        </p:cTn>
                                        <p:tgtEl>
                                          <p:spTgt spid="18"/>
                                        </p:tgtEl>
                                        <p:attrNameLst>
                                          <p:attrName>style.visibility</p:attrName>
                                        </p:attrNameLst>
                                      </p:cBhvr>
                                      <p:to>
                                        <p:strVal val="visible"/>
                                      </p:to>
                                    </p:set>
                                  </p:childTnLst>
                                </p:cTn>
                              </p:par>
                            </p:childTnLst>
                          </p:cTn>
                        </p:par>
                        <p:par>
                          <p:cTn id="68" fill="hold">
                            <p:stCondLst>
                              <p:cond delay="550"/>
                            </p:stCondLst>
                            <p:childTnLst>
                              <p:par>
                                <p:cTn id="69" presetID="1" presetClass="entr" presetSubtype="0" fill="hold" grpId="0" nodeType="afterEffect">
                                  <p:stCondLst>
                                    <p:cond delay="10"/>
                                  </p:stCondLst>
                                  <p:childTnLst>
                                    <p:set>
                                      <p:cBhvr>
                                        <p:cTn id="70" dur="1" fill="hold">
                                          <p:stCondLst>
                                            <p:cond delay="0"/>
                                          </p:stCondLst>
                                        </p:cTn>
                                        <p:tgtEl>
                                          <p:spTgt spid="19"/>
                                        </p:tgtEl>
                                        <p:attrNameLst>
                                          <p:attrName>style.visibility</p:attrName>
                                        </p:attrNameLst>
                                      </p:cBhvr>
                                      <p:to>
                                        <p:strVal val="visible"/>
                                      </p:to>
                                    </p:set>
                                  </p:childTnLst>
                                </p:cTn>
                              </p:par>
                            </p:childTnLst>
                          </p:cTn>
                        </p:par>
                        <p:par>
                          <p:cTn id="71" fill="hold">
                            <p:stCondLst>
                              <p:cond delay="560"/>
                            </p:stCondLst>
                            <p:childTnLst>
                              <p:par>
                                <p:cTn id="72" presetID="1" presetClass="entr" presetSubtype="0" fill="hold" grpId="0" nodeType="afterEffect">
                                  <p:stCondLst>
                                    <p:cond delay="10"/>
                                  </p:stCondLst>
                                  <p:childTnLst>
                                    <p:set>
                                      <p:cBhvr>
                                        <p:cTn id="73" dur="1" fill="hold">
                                          <p:stCondLst>
                                            <p:cond delay="0"/>
                                          </p:stCondLst>
                                        </p:cTn>
                                        <p:tgtEl>
                                          <p:spTgt spid="20"/>
                                        </p:tgtEl>
                                        <p:attrNameLst>
                                          <p:attrName>style.visibility</p:attrName>
                                        </p:attrNameLst>
                                      </p:cBhvr>
                                      <p:to>
                                        <p:strVal val="visible"/>
                                      </p:to>
                                    </p:set>
                                  </p:childTnLst>
                                </p:cTn>
                              </p:par>
                            </p:childTnLst>
                          </p:cTn>
                        </p:par>
                        <p:par>
                          <p:cTn id="74" fill="hold">
                            <p:stCondLst>
                              <p:cond delay="570"/>
                            </p:stCondLst>
                            <p:childTnLst>
                              <p:par>
                                <p:cTn id="75" presetID="1" presetClass="entr" presetSubtype="0" fill="hold" grpId="0" nodeType="afterEffect">
                                  <p:stCondLst>
                                    <p:cond delay="10"/>
                                  </p:stCondLst>
                                  <p:childTnLst>
                                    <p:set>
                                      <p:cBhvr>
                                        <p:cTn id="76" dur="1" fill="hold">
                                          <p:stCondLst>
                                            <p:cond delay="0"/>
                                          </p:stCondLst>
                                        </p:cTn>
                                        <p:tgtEl>
                                          <p:spTgt spid="21"/>
                                        </p:tgtEl>
                                        <p:attrNameLst>
                                          <p:attrName>style.visibility</p:attrName>
                                        </p:attrNameLst>
                                      </p:cBhvr>
                                      <p:to>
                                        <p:strVal val="visible"/>
                                      </p:to>
                                    </p:set>
                                  </p:childTnLst>
                                </p:cTn>
                              </p:par>
                            </p:childTnLst>
                          </p:cTn>
                        </p:par>
                        <p:par>
                          <p:cTn id="77" fill="hold">
                            <p:stCondLst>
                              <p:cond delay="580"/>
                            </p:stCondLst>
                            <p:childTnLst>
                              <p:par>
                                <p:cTn id="78" presetID="1" presetClass="entr" presetSubtype="0" fill="hold" grpId="0" nodeType="afterEffect">
                                  <p:stCondLst>
                                    <p:cond delay="10"/>
                                  </p:stCondLst>
                                  <p:childTnLst>
                                    <p:set>
                                      <p:cBhvr>
                                        <p:cTn id="79" dur="1" fill="hold">
                                          <p:stCondLst>
                                            <p:cond delay="0"/>
                                          </p:stCondLst>
                                        </p:cTn>
                                        <p:tgtEl>
                                          <p:spTgt spid="22"/>
                                        </p:tgtEl>
                                        <p:attrNameLst>
                                          <p:attrName>style.visibility</p:attrName>
                                        </p:attrNameLst>
                                      </p:cBhvr>
                                      <p:to>
                                        <p:strVal val="visible"/>
                                      </p:to>
                                    </p:set>
                                  </p:childTnLst>
                                </p:cTn>
                              </p:par>
                            </p:childTnLst>
                          </p:cTn>
                        </p:par>
                        <p:par>
                          <p:cTn id="80" fill="hold">
                            <p:stCondLst>
                              <p:cond delay="590"/>
                            </p:stCondLst>
                            <p:childTnLst>
                              <p:par>
                                <p:cTn id="81" presetID="1" presetClass="entr" presetSubtype="0" fill="hold" grpId="0" nodeType="afterEffect">
                                  <p:stCondLst>
                                    <p:cond delay="10"/>
                                  </p:stCondLst>
                                  <p:childTnLst>
                                    <p:set>
                                      <p:cBhvr>
                                        <p:cTn id="82" dur="1" fill="hold">
                                          <p:stCondLst>
                                            <p:cond delay="0"/>
                                          </p:stCondLst>
                                        </p:cTn>
                                        <p:tgtEl>
                                          <p:spTgt spid="23"/>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32"/>
                                        </p:tgtEl>
                                        <p:attrNameLst>
                                          <p:attrName>style.visibility</p:attrName>
                                        </p:attrNameLst>
                                      </p:cBhvr>
                                      <p:to>
                                        <p:strVal val="visible"/>
                                      </p:to>
                                    </p:set>
                                    <p:animEffect transition="in" filter="fade">
                                      <p:cBhvr>
                                        <p:cTn id="89" dur="500"/>
                                        <p:tgtEl>
                                          <p:spTgt spid="32"/>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7">
                                            <p:txEl>
                                              <p:pRg st="6" end="6"/>
                                            </p:txEl>
                                          </p:spTgt>
                                        </p:tgtEl>
                                        <p:attrNameLst>
                                          <p:attrName>style.visibility</p:attrName>
                                        </p:attrNameLst>
                                      </p:cBhvr>
                                      <p:to>
                                        <p:strVal val="visible"/>
                                      </p:to>
                                    </p:set>
                                    <p:animEffect transition="in" filter="fade">
                                      <p:cBhvr>
                                        <p:cTn id="94"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p:bldP spid="12" grpId="0" animBg="1"/>
      <p:bldP spid="13" grpId="0"/>
      <p:bldP spid="15" grpId="0" animBg="1"/>
      <p:bldP spid="16" grpId="0"/>
      <p:bldP spid="17" grpId="0" animBg="1"/>
      <p:bldP spid="18" grpId="0"/>
      <p:bldP spid="19" grpId="0" animBg="1"/>
      <p:bldP spid="20" grpId="0" animBg="1"/>
      <p:bldP spid="21" grpId="0"/>
      <p:bldP spid="22" grpId="0" animBg="1"/>
      <p:bldP spid="23" grpId="0"/>
      <p:bldP spid="24" grpId="0" animBg="1"/>
      <p:bldP spid="25" grpId="0"/>
      <p:bldP spid="26" grpId="0" animBg="1"/>
      <p:bldP spid="27" grpId="0"/>
      <p:bldP spid="30" grpId="0"/>
      <p:bldP spid="29"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316359" y="835277"/>
            <a:ext cx="7196549" cy="430887"/>
          </a:xfrm>
          <a:prstGeom prst="rect">
            <a:avLst/>
          </a:prstGeom>
          <a:noFill/>
        </p:spPr>
        <p:txBody>
          <a:bodyPr wrap="square" rtlCol="0">
            <a:spAutoFit/>
          </a:bodyPr>
          <a:lstStyle/>
          <a:p>
            <a:pPr eaLnBrk="0" fontAlgn="base" hangingPunct="0">
              <a:spcBef>
                <a:spcPct val="0"/>
              </a:spcBef>
              <a:spcAft>
                <a:spcPct val="0"/>
              </a:spcAft>
            </a:pPr>
            <a:r>
              <a:rPr lang="en-US" sz="2200" b="1" dirty="0">
                <a:solidFill>
                  <a:srgbClr val="1C1C1C"/>
                </a:solidFill>
                <a:latin typeface="Times New Roman" panose="02020603050405020304" pitchFamily="18" charset="0"/>
                <a:cs typeface="Times New Roman" panose="02020603050405020304" pitchFamily="18" charset="0"/>
              </a:rPr>
              <a:t>Acquisition of calibration coefficients</a:t>
            </a:r>
            <a:endParaRPr lang="pt-BR" sz="2200" b="1" kern="1200" dirty="0">
              <a:solidFill>
                <a:srgbClr val="1C1C1C"/>
              </a:solidFill>
              <a:effectLst/>
              <a:latin typeface="Times New Roman" panose="02020603050405020304" pitchFamily="18" charset="0"/>
              <a:cs typeface="Times New Roman" panose="02020603050405020304" pitchFamily="18" charset="0"/>
            </a:endParaRPr>
          </a:p>
        </p:txBody>
      </p:sp>
      <p:sp>
        <p:nvSpPr>
          <p:cNvPr id="7" name="CaixaDeTexto 6"/>
          <p:cNvSpPr txBox="1"/>
          <p:nvPr/>
        </p:nvSpPr>
        <p:spPr>
          <a:xfrm>
            <a:off x="345046" y="1340306"/>
            <a:ext cx="6086234" cy="1477328"/>
          </a:xfrm>
          <a:prstGeom prst="rect">
            <a:avLst/>
          </a:prstGeom>
          <a:noFill/>
        </p:spPr>
        <p:txBody>
          <a:bodyPr wrap="square" rtlCol="0">
            <a:spAutoFit/>
          </a:bodyPr>
          <a:lstStyle/>
          <a:p>
            <a:pPr marL="342900" indent="-342900">
              <a:buFont typeface="Wingdings" pitchFamily="2" charset="2"/>
              <a:buChar char="§"/>
            </a:pPr>
            <a:r>
              <a:rPr lang="pt-BR" sz="2200" dirty="0" err="1">
                <a:latin typeface="Times New Roman" panose="02020603050405020304" pitchFamily="18" charset="0"/>
                <a:cs typeface="Times New Roman" panose="02020603050405020304" pitchFamily="18" charset="0"/>
              </a:rPr>
              <a:t>Loads</a:t>
            </a:r>
            <a:r>
              <a:rPr lang="pt-BR" sz="2200" dirty="0">
                <a:latin typeface="Times New Roman" panose="02020603050405020304" pitchFamily="18" charset="0"/>
                <a:cs typeface="Times New Roman" panose="02020603050405020304" pitchFamily="18" charset="0"/>
              </a:rPr>
              <a:t> </a:t>
            </a:r>
            <a:r>
              <a:rPr lang="pt-BR" sz="2200" dirty="0" err="1">
                <a:latin typeface="Times New Roman" panose="02020603050405020304" pitchFamily="18" charset="0"/>
                <a:cs typeface="Times New Roman" panose="02020603050405020304" pitchFamily="18" charset="0"/>
              </a:rPr>
              <a:t>at</a:t>
            </a:r>
            <a:r>
              <a:rPr lang="pt-BR" sz="2200" dirty="0">
                <a:latin typeface="Times New Roman" panose="02020603050405020304" pitchFamily="18" charset="0"/>
                <a:cs typeface="Times New Roman" panose="02020603050405020304" pitchFamily="18" charset="0"/>
              </a:rPr>
              <a:t> </a:t>
            </a:r>
            <a:r>
              <a:rPr lang="pt-BR" sz="2200" dirty="0" err="1">
                <a:latin typeface="Times New Roman" panose="02020603050405020304" pitchFamily="18" charset="0"/>
                <a:cs typeface="Times New Roman" panose="02020603050405020304" pitchFamily="18" charset="0"/>
              </a:rPr>
              <a:t>the</a:t>
            </a:r>
            <a:r>
              <a:rPr lang="pt-BR" sz="2200" dirty="0">
                <a:latin typeface="Times New Roman" panose="02020603050405020304" pitchFamily="18" charset="0"/>
                <a:cs typeface="Times New Roman" panose="02020603050405020304" pitchFamily="18" charset="0"/>
              </a:rPr>
              <a:t> </a:t>
            </a:r>
            <a:r>
              <a:rPr lang="pt-BR" sz="2200" dirty="0" err="1">
                <a:latin typeface="Times New Roman" panose="02020603050405020304" pitchFamily="18" charset="0"/>
                <a:cs typeface="Times New Roman" panose="02020603050405020304" pitchFamily="18" charset="0"/>
              </a:rPr>
              <a:t>boundaries</a:t>
            </a:r>
            <a:r>
              <a:rPr lang="pt-BR" sz="2200" dirty="0">
                <a:latin typeface="Times New Roman" panose="02020603050405020304" pitchFamily="18" charset="0"/>
                <a:cs typeface="Times New Roman" panose="02020603050405020304" pitchFamily="18" charset="0"/>
              </a:rPr>
              <a:t> (</a:t>
            </a:r>
            <a:r>
              <a:rPr lang="pt-BR" sz="2200" dirty="0" err="1">
                <a:latin typeface="Times New Roman" panose="02020603050405020304" pitchFamily="18" charset="0"/>
                <a:cs typeface="Times New Roman" panose="02020603050405020304" pitchFamily="18" charset="0"/>
              </a:rPr>
              <a:t>uniform</a:t>
            </a:r>
            <a:r>
              <a:rPr lang="pt-BR" sz="2200" dirty="0">
                <a:latin typeface="Times New Roman" panose="02020603050405020304" pitchFamily="18" charset="0"/>
                <a:cs typeface="Times New Roman" panose="02020603050405020304" pitchFamily="18" charset="0"/>
              </a:rPr>
              <a:t>) </a:t>
            </a:r>
            <a:r>
              <a:rPr lang="pt-BR" sz="2200" dirty="0" err="1">
                <a:latin typeface="Times New Roman" panose="02020603050405020304" pitchFamily="18" charset="0"/>
                <a:cs typeface="Times New Roman" panose="02020603050405020304" pitchFamily="18" charset="0"/>
              </a:rPr>
              <a:t>or</a:t>
            </a:r>
            <a:r>
              <a:rPr lang="pt-BR" sz="2200" dirty="0">
                <a:latin typeface="Times New Roman" panose="02020603050405020304" pitchFamily="18" charset="0"/>
                <a:cs typeface="Times New Roman" panose="02020603050405020304" pitchFamily="18" charset="0"/>
              </a:rPr>
              <a:t> </a:t>
            </a:r>
            <a:r>
              <a:rPr lang="pt-BR" sz="2200" dirty="0" err="1">
                <a:latin typeface="Times New Roman" panose="02020603050405020304" pitchFamily="18" charset="0"/>
                <a:cs typeface="Times New Roman" panose="02020603050405020304" pitchFamily="18" charset="0"/>
              </a:rPr>
              <a:t>at</a:t>
            </a:r>
            <a:r>
              <a:rPr lang="pt-BR" sz="2200" dirty="0">
                <a:latin typeface="Times New Roman" panose="02020603050405020304" pitchFamily="18" charset="0"/>
                <a:cs typeface="Times New Roman" panose="02020603050405020304" pitchFamily="18" charset="0"/>
              </a:rPr>
              <a:t> </a:t>
            </a:r>
            <a:r>
              <a:rPr lang="pt-BR" sz="2200" dirty="0" err="1">
                <a:latin typeface="Times New Roman" panose="02020603050405020304" pitchFamily="18" charset="0"/>
                <a:cs typeface="Times New Roman" panose="02020603050405020304" pitchFamily="18" charset="0"/>
              </a:rPr>
              <a:t>the</a:t>
            </a:r>
            <a:r>
              <a:rPr lang="pt-BR" sz="2200" dirty="0">
                <a:latin typeface="Times New Roman" panose="02020603050405020304" pitchFamily="18" charset="0"/>
                <a:cs typeface="Times New Roman" panose="02020603050405020304" pitchFamily="18" charset="0"/>
              </a:rPr>
              <a:t> </a:t>
            </a:r>
            <a:r>
              <a:rPr lang="pt-BR" sz="2200" dirty="0" err="1">
                <a:latin typeface="Times New Roman" panose="02020603050405020304" pitchFamily="18" charset="0"/>
                <a:cs typeface="Times New Roman" panose="02020603050405020304" pitchFamily="18" charset="0"/>
              </a:rPr>
              <a:t>hole</a:t>
            </a:r>
            <a:r>
              <a:rPr lang="pt-BR" sz="2200" dirty="0">
                <a:latin typeface="Times New Roman" panose="02020603050405020304" pitchFamily="18" charset="0"/>
                <a:cs typeface="Times New Roman" panose="02020603050405020304" pitchFamily="18" charset="0"/>
              </a:rPr>
              <a:t> </a:t>
            </a:r>
            <a:r>
              <a:rPr lang="pt-BR" sz="2200" dirty="0" err="1">
                <a:latin typeface="Times New Roman" panose="02020603050405020304" pitchFamily="18" charset="0"/>
                <a:cs typeface="Times New Roman" panose="02020603050405020304" pitchFamily="18" charset="0"/>
              </a:rPr>
              <a:t>wall</a:t>
            </a:r>
            <a:endParaRPr lang="pt-BR" sz="22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pt-BR" sz="800" dirty="0">
              <a:effectLst/>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pt-BR" sz="2200" dirty="0" err="1">
                <a:latin typeface="Times New Roman" panose="02020603050405020304" pitchFamily="18" charset="0"/>
                <a:cs typeface="Times New Roman" panose="02020603050405020304" pitchFamily="18" charset="0"/>
              </a:rPr>
              <a:t>Superposition</a:t>
            </a:r>
            <a:r>
              <a:rPr lang="pt-BR" sz="2200" dirty="0">
                <a:latin typeface="Times New Roman" panose="02020603050405020304" pitchFamily="18" charset="0"/>
                <a:cs typeface="Times New Roman" panose="02020603050405020304" pitchFamily="18" charset="0"/>
              </a:rPr>
              <a:t> </a:t>
            </a:r>
            <a:r>
              <a:rPr lang="pt-BR" sz="2200" dirty="0" err="1">
                <a:latin typeface="Times New Roman" panose="02020603050405020304" pitchFamily="18" charset="0"/>
                <a:cs typeface="Times New Roman" panose="02020603050405020304" pitchFamily="18" charset="0"/>
              </a:rPr>
              <a:t>principle</a:t>
            </a:r>
            <a:endParaRPr lang="pt-BR" sz="22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pt-BR" sz="800" dirty="0">
              <a:effectLst/>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pt-BR" sz="800" dirty="0">
              <a:effectLst/>
              <a:latin typeface="Times New Roman" panose="02020603050405020304" pitchFamily="18" charset="0"/>
              <a:cs typeface="Times New Roman" panose="02020603050405020304" pitchFamily="18" charset="0"/>
            </a:endParaRPr>
          </a:p>
        </p:txBody>
      </p:sp>
      <p:sp>
        <p:nvSpPr>
          <p:cNvPr id="3" name="Retângulo de cantos arredondados 2"/>
          <p:cNvSpPr/>
          <p:nvPr/>
        </p:nvSpPr>
        <p:spPr bwMode="auto">
          <a:xfrm>
            <a:off x="1109472" y="4657344"/>
            <a:ext cx="390997" cy="243840"/>
          </a:xfrm>
          <a:prstGeom prst="round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5" name="Retângulo de cantos arredondados 14"/>
          <p:cNvSpPr/>
          <p:nvPr/>
        </p:nvSpPr>
        <p:spPr bwMode="auto">
          <a:xfrm>
            <a:off x="3477692" y="4625457"/>
            <a:ext cx="390997" cy="243840"/>
          </a:xfrm>
          <a:prstGeom prst="round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6" name="Retângulo de cantos arredondados 15"/>
          <p:cNvSpPr/>
          <p:nvPr/>
        </p:nvSpPr>
        <p:spPr bwMode="auto">
          <a:xfrm>
            <a:off x="5900501" y="4584192"/>
            <a:ext cx="390997" cy="243840"/>
          </a:xfrm>
          <a:prstGeom prst="round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8" name="Retângulo de cantos arredondados 17"/>
          <p:cNvSpPr/>
          <p:nvPr/>
        </p:nvSpPr>
        <p:spPr bwMode="auto">
          <a:xfrm>
            <a:off x="3444113" y="5976320"/>
            <a:ext cx="390997" cy="243840"/>
          </a:xfrm>
          <a:prstGeom prst="round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pic>
        <p:nvPicPr>
          <p:cNvPr id="22" name="Picture 21" descr="Diagram&#10;&#10;Description automatically generated">
            <a:extLst>
              <a:ext uri="{FF2B5EF4-FFF2-40B4-BE49-F238E27FC236}">
                <a16:creationId xmlns:a16="http://schemas.microsoft.com/office/drawing/2014/main" id="{5D1C101D-4B95-A9C7-9CA3-2D33C885965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8611" y="879480"/>
            <a:ext cx="5760720" cy="1470025"/>
          </a:xfrm>
          <a:prstGeom prst="rect">
            <a:avLst/>
          </a:prstGeom>
        </p:spPr>
      </p:pic>
      <p:sp>
        <p:nvSpPr>
          <p:cNvPr id="23" name="TextBox 22">
            <a:extLst>
              <a:ext uri="{FF2B5EF4-FFF2-40B4-BE49-F238E27FC236}">
                <a16:creationId xmlns:a16="http://schemas.microsoft.com/office/drawing/2014/main" id="{C7AF225E-95BE-ADA0-21A4-61E14A3485F8}"/>
              </a:ext>
            </a:extLst>
          </p:cNvPr>
          <p:cNvSpPr txBox="1"/>
          <p:nvPr/>
        </p:nvSpPr>
        <p:spPr>
          <a:xfrm>
            <a:off x="6648651" y="2146842"/>
            <a:ext cx="5440680" cy="369332"/>
          </a:xfrm>
          <a:prstGeom prst="rect">
            <a:avLst/>
          </a:prstGeom>
          <a:noFill/>
        </p:spPr>
        <p:txBody>
          <a:bodyPr wrap="square">
            <a:spAutoFit/>
          </a:bodyPr>
          <a:lstStyle/>
          <a:p>
            <a:pPr algn="r"/>
            <a:r>
              <a:rPr lang="pt-BR" sz="1800" dirty="0">
                <a:effectLst/>
                <a:latin typeface="Times New Roman" panose="02020603050405020304" pitchFamily="18" charset="0"/>
                <a:ea typeface="Calibri" panose="020F0502020204030204" pitchFamily="34" charset="0"/>
              </a:rPr>
              <a:t>Superposition principle </a:t>
            </a:r>
            <a:endParaRPr lang="en-DE" dirty="0"/>
          </a:p>
        </p:txBody>
      </p:sp>
      <p:pic>
        <p:nvPicPr>
          <p:cNvPr id="24" name="Grafik 10">
            <a:extLst>
              <a:ext uri="{FF2B5EF4-FFF2-40B4-BE49-F238E27FC236}">
                <a16:creationId xmlns:a16="http://schemas.microsoft.com/office/drawing/2014/main" id="{0B50D3E8-C559-82AB-648E-7DA5EDC1E51A}"/>
              </a:ext>
            </a:extLst>
          </p:cNvPr>
          <p:cNvPicPr>
            <a:picLocks noChangeAspect="1"/>
          </p:cNvPicPr>
          <p:nvPr/>
        </p:nvPicPr>
        <p:blipFill>
          <a:blip r:embed="rId4"/>
          <a:stretch>
            <a:fillRect/>
          </a:stretch>
        </p:blipFill>
        <p:spPr>
          <a:xfrm>
            <a:off x="9821991" y="2858056"/>
            <a:ext cx="1746556" cy="2378745"/>
          </a:xfrm>
          <a:prstGeom prst="rect">
            <a:avLst/>
          </a:prstGeom>
          <a:ln>
            <a:noFill/>
          </a:ln>
          <a:effectLst>
            <a:outerShdw blurRad="292100" dist="139700" dir="2700000" algn="tl" rotWithShape="0">
              <a:srgbClr val="333333">
                <a:alpha val="65000"/>
              </a:srgbClr>
            </a:outerShdw>
          </a:effectLst>
        </p:spPr>
      </p:pic>
      <p:pic>
        <p:nvPicPr>
          <p:cNvPr id="25" name="Grafik 15">
            <a:extLst>
              <a:ext uri="{FF2B5EF4-FFF2-40B4-BE49-F238E27FC236}">
                <a16:creationId xmlns:a16="http://schemas.microsoft.com/office/drawing/2014/main" id="{6D94B199-3028-F5D6-493C-02A25BA7D3A7}"/>
              </a:ext>
            </a:extLst>
          </p:cNvPr>
          <p:cNvPicPr>
            <a:picLocks noChangeAspect="1"/>
          </p:cNvPicPr>
          <p:nvPr/>
        </p:nvPicPr>
        <p:blipFill>
          <a:blip r:embed="rId5"/>
          <a:stretch>
            <a:fillRect/>
          </a:stretch>
        </p:blipFill>
        <p:spPr>
          <a:xfrm>
            <a:off x="7117798" y="2567006"/>
            <a:ext cx="2281046" cy="2880000"/>
          </a:xfrm>
          <a:prstGeom prst="rect">
            <a:avLst/>
          </a:prstGeom>
          <a:ln>
            <a:noFill/>
          </a:ln>
          <a:effectLst>
            <a:outerShdw blurRad="292100" dist="139700" dir="2700000" algn="tl" rotWithShape="0">
              <a:srgbClr val="333333">
                <a:alpha val="65000"/>
              </a:srgbClr>
            </a:outerShdw>
          </a:effectLst>
        </p:spPr>
      </p:pic>
      <p:pic>
        <p:nvPicPr>
          <p:cNvPr id="26" name="Grafik 16">
            <a:extLst>
              <a:ext uri="{FF2B5EF4-FFF2-40B4-BE49-F238E27FC236}">
                <a16:creationId xmlns:a16="http://schemas.microsoft.com/office/drawing/2014/main" id="{2EAD5E30-6CD1-0856-AB81-018996CE2C4E}"/>
              </a:ext>
            </a:extLst>
          </p:cNvPr>
          <p:cNvPicPr>
            <a:picLocks noChangeAspect="1"/>
          </p:cNvPicPr>
          <p:nvPr/>
        </p:nvPicPr>
        <p:blipFill>
          <a:blip r:embed="rId6"/>
          <a:stretch>
            <a:fillRect/>
          </a:stretch>
        </p:blipFill>
        <p:spPr>
          <a:xfrm>
            <a:off x="6279610" y="3032722"/>
            <a:ext cx="2267912" cy="2880000"/>
          </a:xfrm>
          <a:prstGeom prst="rect">
            <a:avLst/>
          </a:prstGeom>
          <a:ln>
            <a:noFill/>
          </a:ln>
          <a:effectLst>
            <a:outerShdw blurRad="292100" dist="139700" dir="2700000" algn="tl" rotWithShape="0">
              <a:srgbClr val="333333">
                <a:alpha val="65000"/>
              </a:srgbClr>
            </a:outerShdw>
          </a:effectLst>
        </p:spPr>
      </p:pic>
      <p:sp>
        <p:nvSpPr>
          <p:cNvPr id="27" name="Textfeld 18">
            <a:extLst>
              <a:ext uri="{FF2B5EF4-FFF2-40B4-BE49-F238E27FC236}">
                <a16:creationId xmlns:a16="http://schemas.microsoft.com/office/drawing/2014/main" id="{EFE62898-43F0-B72A-9AAC-DB7471533854}"/>
              </a:ext>
            </a:extLst>
          </p:cNvPr>
          <p:cNvSpPr txBox="1"/>
          <p:nvPr/>
        </p:nvSpPr>
        <p:spPr>
          <a:xfrm>
            <a:off x="9398844" y="5759686"/>
            <a:ext cx="2693238" cy="338554"/>
          </a:xfrm>
          <a:prstGeom prst="rect">
            <a:avLst/>
          </a:prstGeom>
          <a:noFill/>
        </p:spPr>
        <p:txBody>
          <a:bodyPr wrap="none" rtlCol="0">
            <a:spAutoFit/>
          </a:bodyPr>
          <a:lstStyle/>
          <a:p>
            <a:r>
              <a:rPr lang="de-DE" sz="1600" b="1" dirty="0">
                <a:latin typeface="Times New Roman" panose="02020603050405020304" pitchFamily="18" charset="0"/>
                <a:cs typeface="Times New Roman" panose="02020603050405020304" pitchFamily="18" charset="0"/>
              </a:rPr>
              <a:t>HDM / ASTM E837 -13a [6] </a:t>
            </a:r>
          </a:p>
        </p:txBody>
      </p:sp>
      <p:pic>
        <p:nvPicPr>
          <p:cNvPr id="28" name="Grafik 18">
            <a:extLst>
              <a:ext uri="{FF2B5EF4-FFF2-40B4-BE49-F238E27FC236}">
                <a16:creationId xmlns:a16="http://schemas.microsoft.com/office/drawing/2014/main" id="{EC3697FB-2890-6B88-439A-1227FE6B7CB4}"/>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t="-6453" b="-8112"/>
          <a:stretch/>
        </p:blipFill>
        <p:spPr bwMode="auto">
          <a:xfrm>
            <a:off x="1004367" y="2749170"/>
            <a:ext cx="2653233" cy="2785384"/>
          </a:xfrm>
          <a:prstGeom prst="rect">
            <a:avLst/>
          </a:prstGeom>
          <a:ln>
            <a:noFill/>
          </a:ln>
          <a:extLst>
            <a:ext uri="{53640926-AAD7-44D8-BBD7-CCE9431645EC}">
              <a14:shadowObscured xmlns:a14="http://schemas.microsoft.com/office/drawing/2010/main"/>
            </a:ext>
          </a:extLst>
        </p:spPr>
      </p:pic>
      <p:sp>
        <p:nvSpPr>
          <p:cNvPr id="29" name="TextBox 28">
            <a:extLst>
              <a:ext uri="{FF2B5EF4-FFF2-40B4-BE49-F238E27FC236}">
                <a16:creationId xmlns:a16="http://schemas.microsoft.com/office/drawing/2014/main" id="{FCD81F51-6D80-E5B1-9C30-C56A165377C8}"/>
              </a:ext>
            </a:extLst>
          </p:cNvPr>
          <p:cNvSpPr txBox="1"/>
          <p:nvPr/>
        </p:nvSpPr>
        <p:spPr>
          <a:xfrm>
            <a:off x="-720192" y="5447006"/>
            <a:ext cx="6102350" cy="417422"/>
          </a:xfrm>
          <a:prstGeom prst="rect">
            <a:avLst/>
          </a:prstGeom>
          <a:noFill/>
        </p:spPr>
        <p:txBody>
          <a:bodyPr wrap="square">
            <a:spAutoFit/>
          </a:bodyPr>
          <a:lstStyle/>
          <a:p>
            <a:pPr indent="540385" algn="ctr">
              <a:lnSpc>
                <a:spcPct val="150000"/>
              </a:lnSpc>
            </a:pPr>
            <a:r>
              <a:rPr lang="en-US" sz="1600" dirty="0">
                <a:effectLst/>
                <a:latin typeface="Times New Roman" panose="02020603050405020304" pitchFamily="18" charset="0"/>
                <a:ea typeface="Calibri" panose="020F0502020204030204" pitchFamily="34" charset="0"/>
              </a:rPr>
              <a:t>Source: ASTM E837 13a [6].</a:t>
            </a:r>
            <a:endParaRPr lang="en-DE" sz="16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33793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fade">
                                      <p:cBhvr>
                                        <p:cTn id="19" dur="500"/>
                                        <p:tgtEl>
                                          <p:spTgt spid="22"/>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fade">
                                      <p:cBhvr>
                                        <p:cTn id="24" dur="500"/>
                                        <p:tgtEl>
                                          <p:spTgt spid="2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28"/>
                                        </p:tgtEl>
                                        <p:attrNameLst>
                                          <p:attrName>style.visibility</p:attrName>
                                        </p:attrNameLst>
                                      </p:cBhvr>
                                      <p:to>
                                        <p:strVal val="visible"/>
                                      </p:to>
                                    </p:set>
                                    <p:animEffect transition="in" filter="fade">
                                      <p:cBhvr>
                                        <p:cTn id="29" dur="500"/>
                                        <p:tgtEl>
                                          <p:spTgt spid="2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9"/>
                                        </p:tgtEl>
                                        <p:attrNameLst>
                                          <p:attrName>style.visibility</p:attrName>
                                        </p:attrNameLst>
                                      </p:cBhvr>
                                      <p:to>
                                        <p:strVal val="visible"/>
                                      </p:to>
                                    </p:set>
                                    <p:animEffect transition="in" filter="fade">
                                      <p:cBhvr>
                                        <p:cTn id="34" dur="500"/>
                                        <p:tgtEl>
                                          <p:spTgt spid="2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7"/>
                                        </p:tgtEl>
                                        <p:attrNameLst>
                                          <p:attrName>style.visibility</p:attrName>
                                        </p:attrNameLst>
                                      </p:cBhvr>
                                      <p:to>
                                        <p:strVal val="visible"/>
                                      </p:to>
                                    </p:set>
                                    <p:animEffect transition="in" filter="fade">
                                      <p:cBhvr>
                                        <p:cTn id="5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3" grpId="0"/>
      <p:bldP spid="27" grpId="0"/>
      <p:bldP spid="2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6999" name="Text Box 1031"/>
          <p:cNvSpPr txBox="1">
            <a:spLocks noChangeArrowheads="1"/>
          </p:cNvSpPr>
          <p:nvPr/>
        </p:nvSpPr>
        <p:spPr bwMode="auto">
          <a:xfrm>
            <a:off x="2725003" y="4369933"/>
            <a:ext cx="6741994" cy="1477328"/>
          </a:xfrm>
          <a:prstGeom prst="rect">
            <a:avLst/>
          </a:prstGeom>
          <a:noFill/>
          <a:ln w="12700">
            <a:noFill/>
            <a:miter lim="800000"/>
            <a:headEnd type="none" w="sm" len="sm"/>
            <a:tailEnd type="none" w="sm" len="sm"/>
          </a:ln>
          <a:effectLst/>
        </p:spPr>
        <p:txBody>
          <a:bodyPr wrap="square">
            <a:spAutoFit/>
          </a:bodyPr>
          <a:lstStyle/>
          <a:p>
            <a:pPr algn="ctr" defTabSz="762000" eaLnBrk="0" fontAlgn="base" hangingPunct="0">
              <a:lnSpc>
                <a:spcPct val="150000"/>
              </a:lnSpc>
              <a:spcBef>
                <a:spcPct val="0"/>
              </a:spcBef>
              <a:spcAft>
                <a:spcPct val="0"/>
              </a:spcAft>
            </a:pPr>
            <a:r>
              <a:rPr lang="pt-BR" sz="2000" dirty="0">
                <a:solidFill>
                  <a:srgbClr val="1C1C1C"/>
                </a:solidFill>
                <a:latin typeface="Times New Roman" panose="02020603050405020304" pitchFamily="18" charset="0"/>
                <a:cs typeface="Times New Roman" panose="02020603050405020304" pitchFamily="18" charset="0"/>
              </a:rPr>
              <a:t>Advisor: Prof. Armando Albertazzi Gonçalves Júnior, Dr. Eng.</a:t>
            </a:r>
          </a:p>
          <a:p>
            <a:pPr algn="ctr" defTabSz="762000" eaLnBrk="0" fontAlgn="base" hangingPunct="0">
              <a:lnSpc>
                <a:spcPct val="150000"/>
              </a:lnSpc>
              <a:spcBef>
                <a:spcPct val="0"/>
              </a:spcBef>
              <a:spcAft>
                <a:spcPct val="0"/>
              </a:spcAft>
            </a:pPr>
            <a:r>
              <a:rPr lang="pt-BR" sz="2000" dirty="0" err="1">
                <a:solidFill>
                  <a:srgbClr val="1C1C1C"/>
                </a:solidFill>
                <a:latin typeface="Times New Roman" panose="02020603050405020304" pitchFamily="18" charset="0"/>
                <a:cs typeface="Times New Roman" panose="02020603050405020304" pitchFamily="18" charset="0"/>
              </a:rPr>
              <a:t>Co-advisor</a:t>
            </a:r>
            <a:r>
              <a:rPr lang="pt-BR" sz="2000" dirty="0">
                <a:solidFill>
                  <a:srgbClr val="1C1C1C"/>
                </a:solidFill>
                <a:latin typeface="Times New Roman" panose="02020603050405020304" pitchFamily="18" charset="0"/>
                <a:cs typeface="Times New Roman" panose="02020603050405020304" pitchFamily="18" charset="0"/>
              </a:rPr>
              <a:t>: Matias Roberto </a:t>
            </a:r>
            <a:r>
              <a:rPr lang="pt-BR" sz="2000" dirty="0" err="1">
                <a:solidFill>
                  <a:srgbClr val="1C1C1C"/>
                </a:solidFill>
                <a:latin typeface="Times New Roman" panose="02020603050405020304" pitchFamily="18" charset="0"/>
                <a:cs typeface="Times New Roman" panose="02020603050405020304" pitchFamily="18" charset="0"/>
              </a:rPr>
              <a:t>Viotti</a:t>
            </a:r>
            <a:r>
              <a:rPr lang="pt-BR" sz="2000" dirty="0">
                <a:solidFill>
                  <a:srgbClr val="1C1C1C"/>
                </a:solidFill>
                <a:latin typeface="Times New Roman" panose="02020603050405020304" pitchFamily="18" charset="0"/>
                <a:cs typeface="Times New Roman" panose="02020603050405020304" pitchFamily="18" charset="0"/>
              </a:rPr>
              <a:t>, Dr. Ing.</a:t>
            </a:r>
          </a:p>
          <a:p>
            <a:pPr algn="ctr" defTabSz="762000" eaLnBrk="0" fontAlgn="base" hangingPunct="0">
              <a:lnSpc>
                <a:spcPct val="150000"/>
              </a:lnSpc>
              <a:spcBef>
                <a:spcPct val="0"/>
              </a:spcBef>
              <a:spcAft>
                <a:spcPct val="0"/>
              </a:spcAft>
            </a:pPr>
            <a:r>
              <a:rPr lang="pt-BR" sz="2000" dirty="0">
                <a:solidFill>
                  <a:srgbClr val="1C1C1C"/>
                </a:solidFill>
                <a:latin typeface="Times New Roman" panose="02020603050405020304" pitchFamily="18" charset="0"/>
                <a:cs typeface="Times New Roman" panose="02020603050405020304" pitchFamily="18" charset="0"/>
              </a:rPr>
              <a:t>Unofficial co-advisor: Thiago Wilvert, Me. Eng.</a:t>
            </a:r>
          </a:p>
        </p:txBody>
      </p:sp>
      <p:sp>
        <p:nvSpPr>
          <p:cNvPr id="1877001" name="Text Box 1033"/>
          <p:cNvSpPr txBox="1">
            <a:spLocks noChangeArrowheads="1"/>
          </p:cNvSpPr>
          <p:nvPr/>
        </p:nvSpPr>
        <p:spPr bwMode="auto">
          <a:xfrm>
            <a:off x="372140" y="2728412"/>
            <a:ext cx="11515059" cy="1200329"/>
          </a:xfrm>
          <a:prstGeom prst="rect">
            <a:avLst/>
          </a:prstGeom>
          <a:noFill/>
          <a:ln w="12700">
            <a:noFill/>
            <a:miter lim="800000"/>
            <a:headEnd type="none" w="sm" len="sm"/>
            <a:tailEnd type="none" w="sm" len="sm"/>
          </a:ln>
          <a:effectLst/>
        </p:spPr>
        <p:txBody>
          <a:bodyPr wrap="square" anchor="ctr">
            <a:spAutoFit/>
          </a:bodyPr>
          <a:lstStyle/>
          <a:p>
            <a:pPr algn="ctr" eaLnBrk="0" fontAlgn="base" hangingPunct="0">
              <a:spcBef>
                <a:spcPct val="0"/>
              </a:spcBef>
              <a:spcAft>
                <a:spcPct val="0"/>
              </a:spcAft>
            </a:pPr>
            <a:r>
              <a:rPr lang="en-US" sz="2400" b="1" dirty="0">
                <a:solidFill>
                  <a:srgbClr val="000000"/>
                </a:solidFill>
                <a:latin typeface="Times New Roman" panose="02020603050405020304" pitchFamily="18" charset="0"/>
                <a:cs typeface="Times New Roman" panose="02020603050405020304" pitchFamily="18" charset="0"/>
              </a:rPr>
              <a:t>IMPLEMENTATION OF A DEEP NEURAL NETWORK FOR THE CORRECTION OF PLASTICITY EFFECTS IN THE HOLE DRILLING METHOD FOR MEASURING HIGH LEVELS OF RESIDUAL STRESS IN FLEXIBLE RISERS</a:t>
            </a:r>
            <a:endParaRPr lang="pt-BR" sz="2400" b="1" dirty="0">
              <a:solidFill>
                <a:srgbClr val="000000"/>
              </a:solidFill>
              <a:latin typeface="Times New Roman" panose="02020603050405020304" pitchFamily="18" charset="0"/>
              <a:cs typeface="Times New Roman" panose="02020603050405020304" pitchFamily="18" charset="0"/>
            </a:endParaRPr>
          </a:p>
        </p:txBody>
      </p:sp>
      <p:sp>
        <p:nvSpPr>
          <p:cNvPr id="6" name="Text Box 1031"/>
          <p:cNvSpPr txBox="1">
            <a:spLocks noChangeArrowheads="1"/>
          </p:cNvSpPr>
          <p:nvPr/>
        </p:nvSpPr>
        <p:spPr bwMode="auto">
          <a:xfrm>
            <a:off x="2758672" y="1509775"/>
            <a:ext cx="6741994" cy="498663"/>
          </a:xfrm>
          <a:prstGeom prst="rect">
            <a:avLst/>
          </a:prstGeom>
          <a:noFill/>
          <a:ln w="12700">
            <a:noFill/>
            <a:miter lim="800000"/>
            <a:headEnd type="none" w="sm" len="sm"/>
            <a:tailEnd type="none" w="sm" len="sm"/>
          </a:ln>
          <a:effectLst/>
        </p:spPr>
        <p:txBody>
          <a:bodyPr wrap="square">
            <a:spAutoFit/>
          </a:bodyPr>
          <a:lstStyle/>
          <a:p>
            <a:pPr algn="ctr" defTabSz="762000" eaLnBrk="0" fontAlgn="base" hangingPunct="0">
              <a:lnSpc>
                <a:spcPct val="150000"/>
              </a:lnSpc>
              <a:spcBef>
                <a:spcPct val="0"/>
              </a:spcBef>
              <a:spcAft>
                <a:spcPct val="0"/>
              </a:spcAft>
            </a:pPr>
            <a:r>
              <a:rPr lang="pt-BR" sz="2000" dirty="0">
                <a:solidFill>
                  <a:srgbClr val="1C1C1C"/>
                </a:solidFill>
                <a:latin typeface="Times New Roman" panose="02020603050405020304" pitchFamily="18" charset="0"/>
                <a:cs typeface="Times New Roman" panose="02020603050405020304" pitchFamily="18" charset="0"/>
              </a:rPr>
              <a:t>Lucas Manassés Pinheiro de Souza </a:t>
            </a:r>
          </a:p>
        </p:txBody>
      </p:sp>
    </p:spTree>
    <p:extLst>
      <p:ext uri="{BB962C8B-B14F-4D97-AF65-F5344CB8AC3E}">
        <p14:creationId xmlns:p14="http://schemas.microsoft.com/office/powerpoint/2010/main" val="9450459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316359" y="835277"/>
            <a:ext cx="7196549" cy="430887"/>
          </a:xfrm>
          <a:prstGeom prst="rect">
            <a:avLst/>
          </a:prstGeom>
          <a:noFill/>
        </p:spPr>
        <p:txBody>
          <a:bodyPr wrap="square" rtlCol="0">
            <a:spAutoFit/>
          </a:bodyPr>
          <a:lstStyle/>
          <a:p>
            <a:pPr eaLnBrk="0" fontAlgn="base" hangingPunct="0">
              <a:spcBef>
                <a:spcPct val="0"/>
              </a:spcBef>
              <a:spcAft>
                <a:spcPct val="0"/>
              </a:spcAft>
            </a:pPr>
            <a:r>
              <a:rPr lang="en-US" sz="2200" b="1" dirty="0">
                <a:solidFill>
                  <a:srgbClr val="1C1C1C"/>
                </a:solidFill>
                <a:latin typeface="Times New Roman" panose="02020603050405020304" pitchFamily="18" charset="0"/>
                <a:cs typeface="Times New Roman" panose="02020603050405020304" pitchFamily="18" charset="0"/>
              </a:rPr>
              <a:t>Finite Element Method</a:t>
            </a:r>
            <a:endParaRPr lang="pt-BR" sz="2200" b="1" kern="1200" dirty="0">
              <a:solidFill>
                <a:srgbClr val="1C1C1C"/>
              </a:solidFill>
              <a:effectLst/>
              <a:latin typeface="Times New Roman" panose="02020603050405020304" pitchFamily="18" charset="0"/>
              <a:cs typeface="Times New Roman" panose="02020603050405020304" pitchFamily="18" charset="0"/>
            </a:endParaRPr>
          </a:p>
        </p:txBody>
      </p:sp>
      <p:sp>
        <p:nvSpPr>
          <p:cNvPr id="7" name="CaixaDeTexto 6"/>
          <p:cNvSpPr txBox="1"/>
          <p:nvPr/>
        </p:nvSpPr>
        <p:spPr>
          <a:xfrm>
            <a:off x="345046" y="1340306"/>
            <a:ext cx="5750954" cy="2954655"/>
          </a:xfrm>
          <a:prstGeom prst="rect">
            <a:avLst/>
          </a:prstGeom>
          <a:noFill/>
        </p:spPr>
        <p:txBody>
          <a:bodyPr wrap="square" rtlCol="0">
            <a:spAutoFit/>
          </a:bodyPr>
          <a:lstStyle/>
          <a:p>
            <a:pPr marL="342900" indent="-342900">
              <a:buFont typeface="Wingdings" pitchFamily="2" charset="2"/>
              <a:buChar char="§"/>
            </a:pPr>
            <a:r>
              <a:rPr lang="pt-BR" sz="2200" dirty="0">
                <a:effectLst/>
                <a:latin typeface="Times New Roman" panose="02020603050405020304" pitchFamily="18" charset="0"/>
                <a:cs typeface="Times New Roman" panose="02020603050405020304" pitchFamily="18" charset="0"/>
              </a:rPr>
              <a:t>Useful tool in different fields of study</a:t>
            </a:r>
            <a:endParaRPr lang="en-DE" sz="2200" dirty="0">
              <a:effectLst/>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en-DE" sz="1000" dirty="0">
              <a:effectLst/>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pt-BR" sz="2200" dirty="0">
                <a:latin typeface="Times New Roman" panose="02020603050405020304" pitchFamily="18" charset="0"/>
                <a:cs typeface="Times New Roman" panose="02020603050405020304" pitchFamily="18" charset="0"/>
              </a:rPr>
              <a:t>Elements with 1, 2 or 3 dimensions</a:t>
            </a:r>
            <a:r>
              <a:rPr lang="en-DE" sz="2200" dirty="0">
                <a:latin typeface="Times New Roman" panose="02020603050405020304" pitchFamily="18" charset="0"/>
                <a:cs typeface="Times New Roman" panose="02020603050405020304" pitchFamily="18" charset="0"/>
              </a:rPr>
              <a:t> – meshing test.</a:t>
            </a:r>
          </a:p>
          <a:p>
            <a:pPr marL="342900" indent="-342900">
              <a:buFont typeface="Wingdings" pitchFamily="2" charset="2"/>
              <a:buChar char="§"/>
            </a:pPr>
            <a:endParaRPr lang="en-DE" sz="10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DE" sz="2200" dirty="0">
                <a:latin typeface="Times New Roman" panose="02020603050405020304" pitchFamily="18" charset="0"/>
                <a:cs typeface="Times New Roman" panose="02020603050405020304" pitchFamily="18" charset="0"/>
              </a:rPr>
              <a:t>Symmetry conditions</a:t>
            </a:r>
            <a:endParaRPr lang="pt-BR" sz="2200" dirty="0">
              <a:effectLst/>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pt-BR" sz="800" dirty="0">
              <a:effectLst/>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pt-BR" sz="2200" dirty="0">
                <a:latin typeface="Times New Roman" panose="02020603050405020304" pitchFamily="18" charset="0"/>
                <a:cs typeface="Times New Roman" panose="02020603050405020304" pitchFamily="18" charset="0"/>
              </a:rPr>
              <a:t>HDM: Large number of geometries and loads</a:t>
            </a:r>
            <a:endParaRPr lang="en-DE" sz="22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en-DE" sz="10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DE" sz="2200" dirty="0">
                <a:latin typeface="Times New Roman" panose="02020603050405020304" pitchFamily="18" charset="0"/>
                <a:cs typeface="Times New Roman" panose="02020603050405020304" pitchFamily="18" charset="0"/>
              </a:rPr>
              <a:t>Collecting displacements.</a:t>
            </a:r>
            <a:endParaRPr lang="pt-BR" sz="22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pt-BR" sz="800" dirty="0">
              <a:effectLst/>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pt-BR" sz="800" dirty="0">
              <a:effectLst/>
              <a:latin typeface="Times New Roman" panose="02020603050405020304" pitchFamily="18" charset="0"/>
              <a:cs typeface="Times New Roman" panose="02020603050405020304" pitchFamily="18" charset="0"/>
            </a:endParaRPr>
          </a:p>
        </p:txBody>
      </p:sp>
      <p:pic>
        <p:nvPicPr>
          <p:cNvPr id="3" name="Imagem 2"/>
          <p:cNvPicPr>
            <a:picLocks noChangeAspect="1"/>
          </p:cNvPicPr>
          <p:nvPr/>
        </p:nvPicPr>
        <p:blipFill>
          <a:blip r:embed="rId3"/>
          <a:stretch>
            <a:fillRect/>
          </a:stretch>
        </p:blipFill>
        <p:spPr>
          <a:xfrm>
            <a:off x="416409" y="4210275"/>
            <a:ext cx="4852621" cy="1687322"/>
          </a:xfrm>
          <a:prstGeom prst="rect">
            <a:avLst/>
          </a:prstGeom>
        </p:spPr>
      </p:pic>
      <p:pic>
        <p:nvPicPr>
          <p:cNvPr id="9" name="Picture 8" descr="Diagram&#10;&#10;Description automatically generated">
            <a:extLst>
              <a:ext uri="{FF2B5EF4-FFF2-40B4-BE49-F238E27FC236}">
                <a16:creationId xmlns:a16="http://schemas.microsoft.com/office/drawing/2014/main" id="{317BF95A-2F8A-3754-BF88-16CBD49788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31280" y="793610"/>
            <a:ext cx="5760720" cy="1470025"/>
          </a:xfrm>
          <a:prstGeom prst="rect">
            <a:avLst/>
          </a:prstGeom>
        </p:spPr>
      </p:pic>
      <p:sp>
        <p:nvSpPr>
          <p:cNvPr id="10" name="TextBox 9">
            <a:extLst>
              <a:ext uri="{FF2B5EF4-FFF2-40B4-BE49-F238E27FC236}">
                <a16:creationId xmlns:a16="http://schemas.microsoft.com/office/drawing/2014/main" id="{71EC6383-0D41-49A5-8AE1-E848D53CD736}"/>
              </a:ext>
            </a:extLst>
          </p:cNvPr>
          <p:cNvSpPr txBox="1"/>
          <p:nvPr/>
        </p:nvSpPr>
        <p:spPr>
          <a:xfrm>
            <a:off x="6648651" y="2146842"/>
            <a:ext cx="5440680" cy="369332"/>
          </a:xfrm>
          <a:prstGeom prst="rect">
            <a:avLst/>
          </a:prstGeom>
          <a:noFill/>
        </p:spPr>
        <p:txBody>
          <a:bodyPr wrap="square">
            <a:spAutoFit/>
          </a:bodyPr>
          <a:lstStyle/>
          <a:p>
            <a:pPr algn="r"/>
            <a:r>
              <a:rPr lang="pt-BR" sz="1800" dirty="0">
                <a:effectLst/>
                <a:latin typeface="Times New Roman" panose="02020603050405020304" pitchFamily="18" charset="0"/>
                <a:ea typeface="Calibri" panose="020F0502020204030204" pitchFamily="34" charset="0"/>
              </a:rPr>
              <a:t>Superposition principle </a:t>
            </a:r>
            <a:endParaRPr lang="en-DE" dirty="0"/>
          </a:p>
        </p:txBody>
      </p:sp>
      <p:pic>
        <p:nvPicPr>
          <p:cNvPr id="11" name="Picture 10" descr="Graphical user interface&#10;&#10;Description automatically generated">
            <a:extLst>
              <a:ext uri="{FF2B5EF4-FFF2-40B4-BE49-F238E27FC236}">
                <a16:creationId xmlns:a16="http://schemas.microsoft.com/office/drawing/2014/main" id="{D13D5BCD-4EEF-4BE0-94FA-CC412E4656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328611" y="2619396"/>
            <a:ext cx="5760720" cy="1783715"/>
          </a:xfrm>
          <a:prstGeom prst="rect">
            <a:avLst/>
          </a:prstGeom>
        </p:spPr>
      </p:pic>
      <p:sp>
        <p:nvSpPr>
          <p:cNvPr id="13" name="TextBox 12">
            <a:extLst>
              <a:ext uri="{FF2B5EF4-FFF2-40B4-BE49-F238E27FC236}">
                <a16:creationId xmlns:a16="http://schemas.microsoft.com/office/drawing/2014/main" id="{4457AD01-C37A-92A3-7CAE-5CBA4B748A92}"/>
              </a:ext>
            </a:extLst>
          </p:cNvPr>
          <p:cNvSpPr txBox="1"/>
          <p:nvPr/>
        </p:nvSpPr>
        <p:spPr>
          <a:xfrm>
            <a:off x="6793029" y="4353121"/>
            <a:ext cx="6097604" cy="417422"/>
          </a:xfrm>
          <a:prstGeom prst="rect">
            <a:avLst/>
          </a:prstGeom>
          <a:noFill/>
        </p:spPr>
        <p:txBody>
          <a:bodyPr wrap="square">
            <a:spAutoFit/>
          </a:bodyPr>
          <a:lstStyle/>
          <a:p>
            <a:pPr indent="540385" algn="ctr">
              <a:lnSpc>
                <a:spcPct val="150000"/>
              </a:lnSpc>
            </a:pPr>
            <a:r>
              <a:rPr lang="en-US" sz="1600" dirty="0">
                <a:effectLst/>
                <a:latin typeface="Times New Roman" panose="02020603050405020304" pitchFamily="18" charset="0"/>
                <a:ea typeface="Calibri" panose="020F0502020204030204" pitchFamily="34" charset="0"/>
              </a:rPr>
              <a:t>Source: ALBERTAZZI and VIOTTI (2020) [14] </a:t>
            </a:r>
            <a:endParaRPr lang="en-DE" sz="16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90275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6" end="6"/>
                                            </p:txEl>
                                          </p:spTgt>
                                        </p:tgtEl>
                                        <p:attrNameLst>
                                          <p:attrName>style.visibility</p:attrName>
                                        </p:attrNameLst>
                                      </p:cBhvr>
                                      <p:to>
                                        <p:strVal val="visible"/>
                                      </p:to>
                                    </p:set>
                                    <p:animEffect transition="in" filter="fade">
                                      <p:cBhvr>
                                        <p:cTn id="22" dur="500"/>
                                        <p:tgtEl>
                                          <p:spTgt spid="7">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animEffect transition="in" filter="fade">
                                      <p:cBhvr>
                                        <p:cTn id="27" dur="500"/>
                                        <p:tgtEl>
                                          <p:spTgt spid="7">
                                            <p:txEl>
                                              <p:pRg st="8" end="8"/>
                                            </p:txEl>
                                          </p:spTgt>
                                        </p:tgtEl>
                                      </p:cBhvr>
                                    </p:animEffect>
                                  </p:childTnLst>
                                </p:cTn>
                              </p:par>
                              <p:par>
                                <p:cTn id="28" presetID="1" presetClass="entr" presetSubtype="0" fill="hold" nodeType="withEffect">
                                  <p:stCondLst>
                                    <p:cond delay="0"/>
                                  </p:stCondLst>
                                  <p:childTnLst>
                                    <p:set>
                                      <p:cBhvr>
                                        <p:cTn id="29" dur="1" fill="hold">
                                          <p:stCondLst>
                                            <p:cond delay="0"/>
                                          </p:stCondLst>
                                        </p:cTn>
                                        <p:tgtEl>
                                          <p:spTgt spid="3"/>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fade">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316359" y="835277"/>
            <a:ext cx="7196549" cy="430887"/>
          </a:xfrm>
          <a:prstGeom prst="rect">
            <a:avLst/>
          </a:prstGeom>
          <a:noFill/>
        </p:spPr>
        <p:txBody>
          <a:bodyPr wrap="square" rtlCol="0">
            <a:spAutoFit/>
          </a:bodyPr>
          <a:lstStyle/>
          <a:p>
            <a:pPr eaLnBrk="0" fontAlgn="base" hangingPunct="0">
              <a:spcBef>
                <a:spcPct val="0"/>
              </a:spcBef>
              <a:spcAft>
                <a:spcPct val="0"/>
              </a:spcAft>
            </a:pPr>
            <a:r>
              <a:rPr lang="en-US" sz="2200" b="1" dirty="0">
                <a:solidFill>
                  <a:srgbClr val="1C1C1C"/>
                </a:solidFill>
                <a:latin typeface="Times New Roman" panose="02020603050405020304" pitchFamily="18" charset="0"/>
                <a:cs typeface="Times New Roman" panose="02020603050405020304" pitchFamily="18" charset="0"/>
              </a:rPr>
              <a:t>Plasticity</a:t>
            </a:r>
            <a:endParaRPr lang="pt-BR" sz="2200" b="1" kern="1200" dirty="0">
              <a:solidFill>
                <a:srgbClr val="1C1C1C"/>
              </a:solidFill>
              <a:effectLst/>
              <a:latin typeface="Times New Roman" panose="02020603050405020304" pitchFamily="18" charset="0"/>
              <a:cs typeface="Times New Roman" panose="02020603050405020304" pitchFamily="18" charset="0"/>
            </a:endParaRPr>
          </a:p>
        </p:txBody>
      </p:sp>
      <p:sp>
        <p:nvSpPr>
          <p:cNvPr id="7" name="CaixaDeTexto 6"/>
          <p:cNvSpPr txBox="1"/>
          <p:nvPr/>
        </p:nvSpPr>
        <p:spPr>
          <a:xfrm>
            <a:off x="345046" y="1340306"/>
            <a:ext cx="11665722" cy="1569660"/>
          </a:xfrm>
          <a:prstGeom prst="rect">
            <a:avLst/>
          </a:prstGeom>
          <a:noFill/>
        </p:spPr>
        <p:txBody>
          <a:bodyPr wrap="square" rtlCol="0">
            <a:spAutoFit/>
          </a:bodyPr>
          <a:lstStyle/>
          <a:p>
            <a:pPr marL="342900" indent="-342900">
              <a:buFont typeface="Wingdings" pitchFamily="2" charset="2"/>
              <a:buChar char="§"/>
            </a:pPr>
            <a:r>
              <a:rPr lang="pt-BR" sz="2200" dirty="0" err="1">
                <a:effectLst/>
                <a:latin typeface="Times New Roman" panose="02020603050405020304" pitchFamily="18" charset="0"/>
                <a:cs typeface="Times New Roman" panose="02020603050405020304" pitchFamily="18" charset="0"/>
              </a:rPr>
              <a:t>Nonlinear</a:t>
            </a:r>
            <a:r>
              <a:rPr lang="pt-BR" sz="2200" dirty="0">
                <a:effectLst/>
                <a:latin typeface="Times New Roman" panose="02020603050405020304" pitchFamily="18" charset="0"/>
                <a:cs typeface="Times New Roman" panose="02020603050405020304" pitchFamily="18" charset="0"/>
              </a:rPr>
              <a:t> </a:t>
            </a:r>
            <a:r>
              <a:rPr lang="pt-BR" sz="2200" dirty="0" err="1">
                <a:effectLst/>
                <a:latin typeface="Times New Roman" panose="02020603050405020304" pitchFamily="18" charset="0"/>
                <a:cs typeface="Times New Roman" panose="02020603050405020304" pitchFamily="18" charset="0"/>
              </a:rPr>
              <a:t>relationship</a:t>
            </a:r>
            <a:endParaRPr lang="pt-BR" sz="2200" dirty="0">
              <a:effectLst/>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pt-BR" sz="8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pt-BR" sz="2200" dirty="0">
                <a:effectLst/>
                <a:latin typeface="Times New Roman" panose="02020603050405020304" pitchFamily="18" charset="0"/>
                <a:cs typeface="Times New Roman" panose="02020603050405020304" pitchFamily="18" charset="0"/>
              </a:rPr>
              <a:t>Uniaxial </a:t>
            </a:r>
            <a:r>
              <a:rPr lang="pt-BR" sz="2200" dirty="0" err="1">
                <a:effectLst/>
                <a:latin typeface="Times New Roman" panose="02020603050405020304" pitchFamily="18" charset="0"/>
                <a:cs typeface="Times New Roman" panose="02020603050405020304" pitchFamily="18" charset="0"/>
              </a:rPr>
              <a:t>tensile</a:t>
            </a:r>
            <a:r>
              <a:rPr lang="pt-BR" sz="2200" dirty="0">
                <a:effectLst/>
                <a:latin typeface="Times New Roman" panose="02020603050405020304" pitchFamily="18" charset="0"/>
                <a:cs typeface="Times New Roman" panose="02020603050405020304" pitchFamily="18" charset="0"/>
              </a:rPr>
              <a:t> </a:t>
            </a:r>
            <a:r>
              <a:rPr lang="pt-BR" sz="2200" dirty="0" err="1">
                <a:effectLst/>
                <a:latin typeface="Times New Roman" panose="02020603050405020304" pitchFamily="18" charset="0"/>
                <a:cs typeface="Times New Roman" panose="02020603050405020304" pitchFamily="18" charset="0"/>
              </a:rPr>
              <a:t>test</a:t>
            </a:r>
            <a:endParaRPr lang="pt-BR" sz="2200" dirty="0">
              <a:effectLst/>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pt-BR" sz="22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en-US" sz="2200" dirty="0">
              <a:effectLst/>
              <a:latin typeface="Times New Roman" panose="02020603050405020304" pitchFamily="18" charset="0"/>
              <a:cs typeface="Times New Roman" panose="02020603050405020304" pitchFamily="18" charset="0"/>
            </a:endParaRPr>
          </a:p>
        </p:txBody>
      </p:sp>
      <p:sp>
        <p:nvSpPr>
          <p:cNvPr id="12" name="CaixaDeTexto 11"/>
          <p:cNvSpPr txBox="1"/>
          <p:nvPr/>
        </p:nvSpPr>
        <p:spPr>
          <a:xfrm>
            <a:off x="345046" y="3543502"/>
            <a:ext cx="11665722" cy="430887"/>
          </a:xfrm>
          <a:prstGeom prst="rect">
            <a:avLst/>
          </a:prstGeom>
          <a:noFill/>
        </p:spPr>
        <p:txBody>
          <a:bodyPr wrap="square" rtlCol="0">
            <a:spAutoFit/>
          </a:bodyPr>
          <a:lstStyle/>
          <a:p>
            <a:pPr marL="342900" indent="-342900">
              <a:buFont typeface="Wingdings" pitchFamily="2" charset="2"/>
              <a:buChar char="§"/>
            </a:pPr>
            <a:r>
              <a:rPr lang="pt-BR" sz="2200" dirty="0" err="1">
                <a:effectLst/>
                <a:latin typeface="Times New Roman" panose="02020603050405020304" pitchFamily="18" charset="0"/>
                <a:cs typeface="Times New Roman" panose="02020603050405020304" pitchFamily="18" charset="0"/>
              </a:rPr>
              <a:t>Bilinear</a:t>
            </a:r>
            <a:r>
              <a:rPr lang="pt-BR" sz="2200" dirty="0">
                <a:effectLst/>
                <a:latin typeface="Times New Roman" panose="02020603050405020304" pitchFamily="18" charset="0"/>
                <a:cs typeface="Times New Roman" panose="02020603050405020304" pitchFamily="18" charset="0"/>
              </a:rPr>
              <a:t> </a:t>
            </a:r>
            <a:r>
              <a:rPr lang="pt-BR" sz="2200" dirty="0" err="1">
                <a:effectLst/>
                <a:latin typeface="Times New Roman" panose="02020603050405020304" pitchFamily="18" charset="0"/>
                <a:cs typeface="Times New Roman" panose="02020603050405020304" pitchFamily="18" charset="0"/>
              </a:rPr>
              <a:t>isotropic</a:t>
            </a:r>
            <a:r>
              <a:rPr lang="pt-BR" sz="2200" dirty="0">
                <a:effectLst/>
                <a:latin typeface="Times New Roman" panose="02020603050405020304" pitchFamily="18" charset="0"/>
                <a:cs typeface="Times New Roman" panose="02020603050405020304" pitchFamily="18" charset="0"/>
              </a:rPr>
              <a:t> </a:t>
            </a:r>
            <a:r>
              <a:rPr lang="pt-BR" sz="2200" dirty="0" err="1">
                <a:effectLst/>
                <a:latin typeface="Times New Roman" panose="02020603050405020304" pitchFamily="18" charset="0"/>
                <a:cs typeface="Times New Roman" panose="02020603050405020304" pitchFamily="18" charset="0"/>
              </a:rPr>
              <a:t>hardening</a:t>
            </a:r>
            <a:endParaRPr lang="pt-BR" sz="2200" dirty="0">
              <a:effectLst/>
              <a:latin typeface="Times New Roman" panose="02020603050405020304" pitchFamily="18" charset="0"/>
              <a:cs typeface="Times New Roman" panose="02020603050405020304" pitchFamily="18" charset="0"/>
            </a:endParaRPr>
          </a:p>
        </p:txBody>
      </p:sp>
      <p:pic>
        <p:nvPicPr>
          <p:cNvPr id="13" name="Imagem 12"/>
          <p:cNvPicPr>
            <a:picLocks noChangeAspect="1"/>
          </p:cNvPicPr>
          <p:nvPr/>
        </p:nvPicPr>
        <p:blipFill>
          <a:blip r:embed="rId3"/>
          <a:stretch>
            <a:fillRect/>
          </a:stretch>
        </p:blipFill>
        <p:spPr>
          <a:xfrm>
            <a:off x="1150586" y="4255500"/>
            <a:ext cx="2364507" cy="1767223"/>
          </a:xfrm>
          <a:prstGeom prst="rect">
            <a:avLst/>
          </a:prstGeom>
        </p:spPr>
      </p:pic>
      <p:pic>
        <p:nvPicPr>
          <p:cNvPr id="14" name="Picture 13" descr="Diagram&#10;&#10;Description automatically generated">
            <a:extLst>
              <a:ext uri="{FF2B5EF4-FFF2-40B4-BE49-F238E27FC236}">
                <a16:creationId xmlns:a16="http://schemas.microsoft.com/office/drawing/2014/main" id="{8FE1004A-0CCB-DBFE-5CD1-6E6C40FDF64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3100" y="1014222"/>
            <a:ext cx="6438900" cy="3687476"/>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034D5F4-F87B-DBDA-C321-5D9B5CC51F38}"/>
                  </a:ext>
                </a:extLst>
              </p:cNvPr>
              <p:cNvSpPr txBox="1"/>
              <p:nvPr/>
            </p:nvSpPr>
            <p:spPr>
              <a:xfrm>
                <a:off x="-943761" y="2408373"/>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DE" smtClean="0">
                          <a:latin typeface="Cambria Math" panose="02040503050406030204" pitchFamily="18" charset="0"/>
                        </a:rPr>
                        <m:t>ε</m:t>
                      </m:r>
                      <m:r>
                        <a:rPr lang="en-DE" i="0">
                          <a:latin typeface="Cambria Math" panose="02040503050406030204" pitchFamily="18" charset="0"/>
                        </a:rPr>
                        <m:t>= </m:t>
                      </m:r>
                      <m:sSup>
                        <m:sSupPr>
                          <m:ctrlPr>
                            <a:rPr lang="en-DE" i="1">
                              <a:solidFill>
                                <a:srgbClr val="836967"/>
                              </a:solidFill>
                              <a:latin typeface="Cambria Math" panose="02040503050406030204" pitchFamily="18" charset="0"/>
                            </a:rPr>
                          </m:ctrlPr>
                        </m:sSupPr>
                        <m:e>
                          <m:r>
                            <m:rPr>
                              <m:sty m:val="p"/>
                            </m:rPr>
                            <a:rPr lang="en-DE" i="0">
                              <a:latin typeface="Cambria Math" panose="02040503050406030204" pitchFamily="18" charset="0"/>
                            </a:rPr>
                            <m:t>ε</m:t>
                          </m:r>
                        </m:e>
                        <m:sup>
                          <m:r>
                            <m:rPr>
                              <m:sty m:val="p"/>
                            </m:rPr>
                            <a:rPr lang="en-DE" i="0">
                              <a:latin typeface="Cambria Math" panose="02040503050406030204" pitchFamily="18" charset="0"/>
                            </a:rPr>
                            <m:t>e</m:t>
                          </m:r>
                        </m:sup>
                      </m:sSup>
                      <m:r>
                        <a:rPr lang="en-DE" i="0">
                          <a:latin typeface="Cambria Math" panose="02040503050406030204" pitchFamily="18" charset="0"/>
                        </a:rPr>
                        <m:t>+ </m:t>
                      </m:r>
                      <m:sSup>
                        <m:sSupPr>
                          <m:ctrlPr>
                            <a:rPr lang="en-DE" i="1">
                              <a:solidFill>
                                <a:srgbClr val="836967"/>
                              </a:solidFill>
                              <a:latin typeface="Cambria Math" panose="02040503050406030204" pitchFamily="18" charset="0"/>
                            </a:rPr>
                          </m:ctrlPr>
                        </m:sSupPr>
                        <m:e>
                          <m:r>
                            <m:rPr>
                              <m:sty m:val="p"/>
                            </m:rPr>
                            <a:rPr lang="en-DE" i="0">
                              <a:latin typeface="Cambria Math" panose="02040503050406030204" pitchFamily="18" charset="0"/>
                            </a:rPr>
                            <m:t>ε</m:t>
                          </m:r>
                        </m:e>
                        <m:sup>
                          <m:r>
                            <m:rPr>
                              <m:sty m:val="p"/>
                            </m:rPr>
                            <a:rPr lang="en-DE" i="0">
                              <a:latin typeface="Cambria Math" panose="02040503050406030204" pitchFamily="18" charset="0"/>
                            </a:rPr>
                            <m:t>p</m:t>
                          </m:r>
                        </m:sup>
                      </m:sSup>
                    </m:oMath>
                  </m:oMathPara>
                </a14:m>
                <a:endParaRPr lang="en-DE" dirty="0"/>
              </a:p>
            </p:txBody>
          </p:sp>
        </mc:Choice>
        <mc:Fallback xmlns="">
          <p:sp>
            <p:nvSpPr>
              <p:cNvPr id="16" name="TextBox 15">
                <a:extLst>
                  <a:ext uri="{FF2B5EF4-FFF2-40B4-BE49-F238E27FC236}">
                    <a16:creationId xmlns:a16="http://schemas.microsoft.com/office/drawing/2014/main" id="{F034D5F4-F87B-DBDA-C321-5D9B5CC51F38}"/>
                  </a:ext>
                </a:extLst>
              </p:cNvPr>
              <p:cNvSpPr txBox="1">
                <a:spLocks noRot="1" noChangeAspect="1" noMove="1" noResize="1" noEditPoints="1" noAdjustHandles="1" noChangeArrowheads="1" noChangeShapeType="1" noTextEdit="1"/>
              </p:cNvSpPr>
              <p:nvPr/>
            </p:nvSpPr>
            <p:spPr>
              <a:xfrm>
                <a:off x="-943761" y="2408373"/>
                <a:ext cx="6096000" cy="369332"/>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71C5BC9D-5BDA-2ACD-08DE-2448A95FBA25}"/>
                  </a:ext>
                </a:extLst>
              </p:cNvPr>
              <p:cNvSpPr txBox="1"/>
              <p:nvPr/>
            </p:nvSpPr>
            <p:spPr>
              <a:xfrm>
                <a:off x="-841375" y="2854018"/>
                <a:ext cx="669925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DE" i="1" smtClean="0">
                          <a:latin typeface="Cambria Math" panose="02040503050406030204" pitchFamily="18" charset="0"/>
                        </a:rPr>
                        <m:t>𝜎</m:t>
                      </m:r>
                      <m:r>
                        <a:rPr lang="en-DE" i="0">
                          <a:latin typeface="Cambria Math" panose="02040503050406030204" pitchFamily="18" charset="0"/>
                        </a:rPr>
                        <m:t>=</m:t>
                      </m:r>
                      <m:r>
                        <m:rPr>
                          <m:sty m:val="p"/>
                        </m:rPr>
                        <a:rPr lang="en-DE" i="0">
                          <a:latin typeface="Cambria Math" panose="02040503050406030204" pitchFamily="18" charset="0"/>
                        </a:rPr>
                        <m:t>E</m:t>
                      </m:r>
                      <m:r>
                        <a:rPr lang="en-DE" i="0">
                          <a:latin typeface="Cambria Math" panose="02040503050406030204" pitchFamily="18" charset="0"/>
                        </a:rPr>
                        <m:t> </m:t>
                      </m:r>
                      <m:sSup>
                        <m:sSupPr>
                          <m:ctrlPr>
                            <a:rPr lang="en-DE" i="1">
                              <a:solidFill>
                                <a:srgbClr val="836967"/>
                              </a:solidFill>
                              <a:latin typeface="Cambria Math" panose="02040503050406030204" pitchFamily="18" charset="0"/>
                            </a:rPr>
                          </m:ctrlPr>
                        </m:sSupPr>
                        <m:e>
                          <m:r>
                            <m:rPr>
                              <m:sty m:val="p"/>
                            </m:rPr>
                            <a:rPr lang="en-DE" i="0">
                              <a:latin typeface="Cambria Math" panose="02040503050406030204" pitchFamily="18" charset="0"/>
                            </a:rPr>
                            <m:t>ε</m:t>
                          </m:r>
                        </m:e>
                        <m:sup>
                          <m:r>
                            <m:rPr>
                              <m:sty m:val="p"/>
                            </m:rPr>
                            <a:rPr lang="en-DE" i="0">
                              <a:latin typeface="Cambria Math" panose="02040503050406030204" pitchFamily="18" charset="0"/>
                            </a:rPr>
                            <m:t>e</m:t>
                          </m:r>
                        </m:sup>
                      </m:sSup>
                      <m:r>
                        <a:rPr lang="en-DE" i="0">
                          <a:latin typeface="Cambria Math" panose="02040503050406030204" pitchFamily="18" charset="0"/>
                        </a:rPr>
                        <m:t>=</m:t>
                      </m:r>
                      <m:r>
                        <m:rPr>
                          <m:sty m:val="p"/>
                        </m:rPr>
                        <a:rPr lang="en-DE" i="0">
                          <a:latin typeface="Cambria Math" panose="02040503050406030204" pitchFamily="18" charset="0"/>
                        </a:rPr>
                        <m:t>E</m:t>
                      </m:r>
                      <m:r>
                        <a:rPr lang="en-DE" i="0">
                          <a:latin typeface="Cambria Math" panose="02040503050406030204" pitchFamily="18" charset="0"/>
                        </a:rPr>
                        <m:t> </m:t>
                      </m:r>
                      <m:d>
                        <m:dPr>
                          <m:ctrlPr>
                            <a:rPr lang="en-DE" i="1">
                              <a:latin typeface="Cambria Math" panose="02040503050406030204" pitchFamily="18" charset="0"/>
                            </a:rPr>
                          </m:ctrlPr>
                        </m:dPr>
                        <m:e>
                          <m:r>
                            <m:rPr>
                              <m:sty m:val="p"/>
                            </m:rPr>
                            <a:rPr lang="en-DE" i="0">
                              <a:latin typeface="Cambria Math" panose="02040503050406030204" pitchFamily="18" charset="0"/>
                            </a:rPr>
                            <m:t>ε</m:t>
                          </m:r>
                          <m:r>
                            <a:rPr lang="en-DE" i="0">
                              <a:latin typeface="Cambria Math" panose="02040503050406030204" pitchFamily="18" charset="0"/>
                            </a:rPr>
                            <m:t>− </m:t>
                          </m:r>
                          <m:sSup>
                            <m:sSupPr>
                              <m:ctrlPr>
                                <a:rPr lang="en-DE" i="1">
                                  <a:solidFill>
                                    <a:srgbClr val="836967"/>
                                  </a:solidFill>
                                  <a:latin typeface="Cambria Math" panose="02040503050406030204" pitchFamily="18" charset="0"/>
                                </a:rPr>
                              </m:ctrlPr>
                            </m:sSupPr>
                            <m:e>
                              <m:r>
                                <m:rPr>
                                  <m:sty m:val="p"/>
                                </m:rPr>
                                <a:rPr lang="en-DE" i="0">
                                  <a:latin typeface="Cambria Math" panose="02040503050406030204" pitchFamily="18" charset="0"/>
                                </a:rPr>
                                <m:t>ε</m:t>
                              </m:r>
                            </m:e>
                            <m:sup>
                              <m:r>
                                <m:rPr>
                                  <m:sty m:val="p"/>
                                </m:rPr>
                                <a:rPr lang="en-DE" i="0">
                                  <a:latin typeface="Cambria Math" panose="02040503050406030204" pitchFamily="18" charset="0"/>
                                </a:rPr>
                                <m:t>p</m:t>
                              </m:r>
                            </m:sup>
                          </m:sSup>
                        </m:e>
                      </m:d>
                    </m:oMath>
                  </m:oMathPara>
                </a14:m>
                <a:endParaRPr lang="en-DE" dirty="0"/>
              </a:p>
            </p:txBody>
          </p:sp>
        </mc:Choice>
        <mc:Fallback xmlns="">
          <p:sp>
            <p:nvSpPr>
              <p:cNvPr id="17" name="TextBox 16">
                <a:extLst>
                  <a:ext uri="{FF2B5EF4-FFF2-40B4-BE49-F238E27FC236}">
                    <a16:creationId xmlns:a16="http://schemas.microsoft.com/office/drawing/2014/main" id="{71C5BC9D-5BDA-2ACD-08DE-2448A95FBA25}"/>
                  </a:ext>
                </a:extLst>
              </p:cNvPr>
              <p:cNvSpPr txBox="1">
                <a:spLocks noRot="1" noChangeAspect="1" noMove="1" noResize="1" noEditPoints="1" noAdjustHandles="1" noChangeArrowheads="1" noChangeShapeType="1" noTextEdit="1"/>
              </p:cNvSpPr>
              <p:nvPr/>
            </p:nvSpPr>
            <p:spPr>
              <a:xfrm>
                <a:off x="-841375" y="2854018"/>
                <a:ext cx="6699250" cy="369332"/>
              </a:xfrm>
              <a:prstGeom prst="rect">
                <a:avLst/>
              </a:prstGeom>
              <a:blipFill>
                <a:blip r:embed="rId6"/>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4048146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2">
                                            <p:txEl>
                                              <p:pRg st="0" end="0"/>
                                            </p:txEl>
                                          </p:spTgt>
                                        </p:tgtEl>
                                        <p:attrNameLst>
                                          <p:attrName>style.visibility</p:attrName>
                                        </p:attrNameLst>
                                      </p:cBhvr>
                                      <p:to>
                                        <p:strVal val="visible"/>
                                      </p:to>
                                    </p:set>
                                    <p:animEffect transition="in" filter="fade">
                                      <p:cBhvr>
                                        <p:cTn id="30" dur="500"/>
                                        <p:tgtEl>
                                          <p:spTgt spid="12">
                                            <p:txEl>
                                              <p:pRg st="0" end="0"/>
                                            </p:txEl>
                                          </p:spTgt>
                                        </p:tgtEl>
                                      </p:cBhvr>
                                    </p:animEffect>
                                  </p:childTnLst>
                                </p:cTn>
                              </p:par>
                              <p:par>
                                <p:cTn id="31" presetID="1" presetClass="entr" presetSubtype="0" fill="hold" nodeType="with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316359" y="835277"/>
            <a:ext cx="7196549" cy="430887"/>
          </a:xfrm>
          <a:prstGeom prst="rect">
            <a:avLst/>
          </a:prstGeom>
          <a:noFill/>
        </p:spPr>
        <p:txBody>
          <a:bodyPr wrap="square" rtlCol="0">
            <a:spAutoFit/>
          </a:bodyPr>
          <a:lstStyle/>
          <a:p>
            <a:pPr eaLnBrk="0" fontAlgn="base" hangingPunct="0">
              <a:spcBef>
                <a:spcPct val="0"/>
              </a:spcBef>
              <a:spcAft>
                <a:spcPct val="0"/>
              </a:spcAft>
            </a:pPr>
            <a:r>
              <a:rPr lang="en-US" sz="2200" b="1" dirty="0">
                <a:solidFill>
                  <a:srgbClr val="1C1C1C"/>
                </a:solidFill>
                <a:latin typeface="Times New Roman" panose="02020603050405020304" pitchFamily="18" charset="0"/>
                <a:cs typeface="Times New Roman" panose="02020603050405020304" pitchFamily="18" charset="0"/>
              </a:rPr>
              <a:t>Measuring high levels of residual stresses</a:t>
            </a:r>
            <a:endParaRPr lang="pt-BR" sz="2200" b="1" kern="1200" dirty="0">
              <a:solidFill>
                <a:srgbClr val="1C1C1C"/>
              </a:solidFill>
              <a:effectLst/>
              <a:latin typeface="Times New Roman" panose="02020603050405020304" pitchFamily="18" charset="0"/>
              <a:cs typeface="Times New Roman" panose="02020603050405020304" pitchFamily="18" charset="0"/>
            </a:endParaRPr>
          </a:p>
        </p:txBody>
      </p:sp>
      <p:sp>
        <p:nvSpPr>
          <p:cNvPr id="7" name="CaixaDeTexto 6"/>
          <p:cNvSpPr txBox="1"/>
          <p:nvPr/>
        </p:nvSpPr>
        <p:spPr>
          <a:xfrm>
            <a:off x="345046" y="1340306"/>
            <a:ext cx="11665722" cy="892552"/>
          </a:xfrm>
          <a:prstGeom prst="rect">
            <a:avLst/>
          </a:prstGeom>
          <a:noFill/>
        </p:spPr>
        <p:txBody>
          <a:bodyPr wrap="square" rtlCol="0">
            <a:spAutoFit/>
          </a:bodyPr>
          <a:lstStyle/>
          <a:p>
            <a:pPr marL="342900" indent="-342900">
              <a:buFont typeface="Wingdings" pitchFamily="2" charset="2"/>
              <a:buChar char="§"/>
            </a:pPr>
            <a:r>
              <a:rPr lang="en-DE" sz="2200" dirty="0">
                <a:latin typeface="Times New Roman" panose="02020603050405020304" pitchFamily="18" charset="0"/>
                <a:cs typeface="Times New Roman" panose="02020603050405020304" pitchFamily="18" charset="0"/>
              </a:rPr>
              <a:t>The </a:t>
            </a:r>
            <a:r>
              <a:rPr lang="pt-BR" sz="2200" dirty="0">
                <a:latin typeface="Times New Roman" panose="02020603050405020304" pitchFamily="18" charset="0"/>
                <a:cs typeface="Times New Roman" panose="02020603050405020304" pitchFamily="18" charset="0"/>
              </a:rPr>
              <a:t>dimensionless plasticity factor</a:t>
            </a:r>
            <a:r>
              <a:rPr lang="en-DE" sz="2200" dirty="0">
                <a:latin typeface="Times New Roman" panose="02020603050405020304" pitchFamily="18" charset="0"/>
                <a:cs typeface="Times New Roman" panose="02020603050405020304" pitchFamily="18" charset="0"/>
              </a:rPr>
              <a:t> f</a:t>
            </a:r>
          </a:p>
          <a:p>
            <a:pPr marL="342900" indent="-342900">
              <a:buFont typeface="Wingdings" pitchFamily="2" charset="2"/>
              <a:buChar char="§"/>
            </a:pPr>
            <a:endParaRPr lang="pt-BR" sz="8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pt-BR" sz="2200" dirty="0">
                <a:latin typeface="Times New Roman" panose="02020603050405020304" pitchFamily="18" charset="0"/>
                <a:cs typeface="Times New Roman" panose="02020603050405020304" pitchFamily="18" charset="0"/>
              </a:rPr>
              <a:t>Correction factor for uniform measurements (Beghini </a:t>
            </a:r>
            <a:r>
              <a:rPr lang="pt-BR" sz="2200" i="1" dirty="0">
                <a:latin typeface="Times New Roman" panose="02020603050405020304" pitchFamily="18" charset="0"/>
                <a:cs typeface="Times New Roman" panose="02020603050405020304" pitchFamily="18" charset="0"/>
              </a:rPr>
              <a:t>et al</a:t>
            </a:r>
            <a:r>
              <a:rPr lang="pt-BR" sz="2200" dirty="0">
                <a:latin typeface="Times New Roman" panose="02020603050405020304" pitchFamily="18" charset="0"/>
                <a:cs typeface="Times New Roman" panose="02020603050405020304" pitchFamily="18" charset="0"/>
              </a:rPr>
              <a:t>., 1994)</a:t>
            </a:r>
            <a:endParaRPr lang="en-DE"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602AB39-A074-9024-9C79-46C1FE6D46FA}"/>
                  </a:ext>
                </a:extLst>
              </p:cNvPr>
              <p:cNvSpPr txBox="1"/>
              <p:nvPr/>
            </p:nvSpPr>
            <p:spPr>
              <a:xfrm>
                <a:off x="345046" y="2954591"/>
                <a:ext cx="3045854" cy="65671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DE" smtClean="0">
                          <a:latin typeface="Cambria Math" panose="02040503050406030204" pitchFamily="18" charset="0"/>
                        </a:rPr>
                        <m:t>f</m:t>
                      </m:r>
                      <m:r>
                        <a:rPr lang="en-DE" i="0">
                          <a:latin typeface="Cambria Math" panose="02040503050406030204" pitchFamily="18" charset="0"/>
                        </a:rPr>
                        <m:t>=</m:t>
                      </m:r>
                      <m:f>
                        <m:fPr>
                          <m:ctrlPr>
                            <a:rPr lang="en-DE" i="1">
                              <a:solidFill>
                                <a:srgbClr val="836967"/>
                              </a:solidFill>
                              <a:latin typeface="Cambria Math" panose="02040503050406030204" pitchFamily="18" charset="0"/>
                            </a:rPr>
                          </m:ctrlPr>
                        </m:fPr>
                        <m:num>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σ</m:t>
                              </m:r>
                            </m:e>
                            <m:sub>
                              <m:r>
                                <m:rPr>
                                  <m:sty m:val="p"/>
                                </m:rPr>
                                <a:rPr lang="en-DE" i="0">
                                  <a:latin typeface="Cambria Math" panose="02040503050406030204" pitchFamily="18" charset="0"/>
                                </a:rPr>
                                <m:t>eq</m:t>
                              </m:r>
                            </m:sub>
                          </m:sSub>
                          <m:r>
                            <a:rPr lang="en-DE" i="0">
                              <a:latin typeface="Cambria Math" panose="02040503050406030204" pitchFamily="18" charset="0"/>
                            </a:rPr>
                            <m:t>−</m:t>
                          </m:r>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σ</m:t>
                              </m:r>
                            </m:e>
                            <m:sub>
                              <m:r>
                                <m:rPr>
                                  <m:sty m:val="p"/>
                                </m:rPr>
                                <a:rPr lang="en-DE" i="0">
                                  <a:latin typeface="Cambria Math" panose="02040503050406030204" pitchFamily="18" charset="0"/>
                                </a:rPr>
                                <m:t>eq</m:t>
                              </m:r>
                              <m:r>
                                <a:rPr lang="en-DE" i="0">
                                  <a:latin typeface="Cambria Math" panose="02040503050406030204" pitchFamily="18" charset="0"/>
                                </a:rPr>
                                <m:t>,</m:t>
                              </m:r>
                              <m:r>
                                <m:rPr>
                                  <m:sty m:val="p"/>
                                </m:rPr>
                                <a:rPr lang="en-DE" i="0">
                                  <a:latin typeface="Cambria Math" panose="02040503050406030204" pitchFamily="18" charset="0"/>
                                </a:rPr>
                                <m:t>i</m:t>
                              </m:r>
                            </m:sub>
                          </m:sSub>
                        </m:num>
                        <m:den>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σ</m:t>
                              </m:r>
                            </m:e>
                            <m:sub>
                              <m:r>
                                <m:rPr>
                                  <m:sty m:val="p"/>
                                </m:rPr>
                                <a:rPr lang="en-DE" i="0">
                                  <a:latin typeface="Cambria Math" panose="02040503050406030204" pitchFamily="18" charset="0"/>
                                </a:rPr>
                                <m:t>yield</m:t>
                              </m:r>
                            </m:sub>
                          </m:sSub>
                          <m:r>
                            <a:rPr lang="en-DE" i="0">
                              <a:latin typeface="Cambria Math" panose="02040503050406030204" pitchFamily="18" charset="0"/>
                            </a:rPr>
                            <m:t>−</m:t>
                          </m:r>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σ</m:t>
                              </m:r>
                            </m:e>
                            <m:sub>
                              <m:r>
                                <m:rPr>
                                  <m:sty m:val="p"/>
                                </m:rPr>
                                <a:rPr lang="en-DE" i="0">
                                  <a:latin typeface="Cambria Math" panose="02040503050406030204" pitchFamily="18" charset="0"/>
                                </a:rPr>
                                <m:t>eq</m:t>
                              </m:r>
                              <m:r>
                                <a:rPr lang="en-DE" i="0">
                                  <a:latin typeface="Cambria Math" panose="02040503050406030204" pitchFamily="18" charset="0"/>
                                </a:rPr>
                                <m:t>,</m:t>
                              </m:r>
                              <m:r>
                                <m:rPr>
                                  <m:sty m:val="p"/>
                                </m:rPr>
                                <a:rPr lang="en-DE" i="0">
                                  <a:latin typeface="Cambria Math" panose="02040503050406030204" pitchFamily="18" charset="0"/>
                                </a:rPr>
                                <m:t>i</m:t>
                              </m:r>
                            </m:sub>
                          </m:sSub>
                        </m:den>
                      </m:f>
                    </m:oMath>
                  </m:oMathPara>
                </a14:m>
                <a:endParaRPr lang="en-DE" dirty="0"/>
              </a:p>
            </p:txBody>
          </p:sp>
        </mc:Choice>
        <mc:Fallback xmlns="">
          <p:sp>
            <p:nvSpPr>
              <p:cNvPr id="9" name="TextBox 8">
                <a:extLst>
                  <a:ext uri="{FF2B5EF4-FFF2-40B4-BE49-F238E27FC236}">
                    <a16:creationId xmlns:a16="http://schemas.microsoft.com/office/drawing/2014/main" id="{9602AB39-A074-9024-9C79-46C1FE6D46FA}"/>
                  </a:ext>
                </a:extLst>
              </p:cNvPr>
              <p:cNvSpPr txBox="1">
                <a:spLocks noRot="1" noChangeAspect="1" noMove="1" noResize="1" noEditPoints="1" noAdjustHandles="1" noChangeArrowheads="1" noChangeShapeType="1" noTextEdit="1"/>
              </p:cNvSpPr>
              <p:nvPr/>
            </p:nvSpPr>
            <p:spPr>
              <a:xfrm>
                <a:off x="345046" y="2954591"/>
                <a:ext cx="3045854" cy="656718"/>
              </a:xfrm>
              <a:prstGeom prst="rect">
                <a:avLst/>
              </a:prstGeom>
              <a:blipFill>
                <a:blip r:embed="rId3"/>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B933315-BFA1-2320-E9AD-C837ABF7ED98}"/>
                  </a:ext>
                </a:extLst>
              </p:cNvPr>
              <p:cNvSpPr txBox="1"/>
              <p:nvPr/>
            </p:nvSpPr>
            <p:spPr>
              <a:xfrm>
                <a:off x="3390899" y="2911072"/>
                <a:ext cx="3695701" cy="682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DE" i="1" smtClean="0">
                              <a:solidFill>
                                <a:srgbClr val="836967"/>
                              </a:solidFill>
                              <a:latin typeface="Cambria Math" panose="02040503050406030204" pitchFamily="18" charset="0"/>
                            </a:rPr>
                          </m:ctrlPr>
                        </m:sSubPr>
                        <m:e>
                          <m:r>
                            <m:rPr>
                              <m:sty m:val="p"/>
                            </m:rPr>
                            <a:rPr lang="en-DE">
                              <a:latin typeface="Cambria Math" panose="02040503050406030204" pitchFamily="18" charset="0"/>
                            </a:rPr>
                            <m:t>σ</m:t>
                          </m:r>
                        </m:e>
                        <m:sub>
                          <m:r>
                            <m:rPr>
                              <m:sty m:val="p"/>
                            </m:rPr>
                            <a:rPr lang="en-DE" i="0">
                              <a:latin typeface="Cambria Math" panose="02040503050406030204" pitchFamily="18" charset="0"/>
                            </a:rPr>
                            <m:t>eq</m:t>
                          </m:r>
                          <m:r>
                            <a:rPr lang="en-DE" i="0">
                              <a:latin typeface="Cambria Math" panose="02040503050406030204" pitchFamily="18" charset="0"/>
                            </a:rPr>
                            <m:t>,</m:t>
                          </m:r>
                          <m:r>
                            <m:rPr>
                              <m:sty m:val="p"/>
                            </m:rPr>
                            <a:rPr lang="en-DE" i="0">
                              <a:latin typeface="Cambria Math" panose="02040503050406030204" pitchFamily="18" charset="0"/>
                            </a:rPr>
                            <m:t>i</m:t>
                          </m:r>
                        </m:sub>
                      </m:sSub>
                      <m:r>
                        <a:rPr lang="en-DE" i="0">
                          <a:latin typeface="Cambria Math" panose="02040503050406030204" pitchFamily="18" charset="0"/>
                        </a:rPr>
                        <m:t>=</m:t>
                      </m:r>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σ</m:t>
                          </m:r>
                        </m:e>
                        <m:sub>
                          <m:r>
                            <m:rPr>
                              <m:sty m:val="p"/>
                            </m:rPr>
                            <a:rPr lang="en-DE" i="0">
                              <a:latin typeface="Cambria Math" panose="02040503050406030204" pitchFamily="18" charset="0"/>
                            </a:rPr>
                            <m:t>yield</m:t>
                          </m:r>
                        </m:sub>
                      </m:sSub>
                      <m:f>
                        <m:fPr>
                          <m:ctrlPr>
                            <a:rPr lang="en-DE" i="1">
                              <a:solidFill>
                                <a:srgbClr val="836967"/>
                              </a:solidFill>
                              <a:latin typeface="Cambria Math" panose="02040503050406030204" pitchFamily="18" charset="0"/>
                            </a:rPr>
                          </m:ctrlPr>
                        </m:fPr>
                        <m:num>
                          <m:rad>
                            <m:radPr>
                              <m:degHide m:val="on"/>
                              <m:ctrlPr>
                                <a:rPr lang="en-DE" i="1">
                                  <a:solidFill>
                                    <a:srgbClr val="836967"/>
                                  </a:solidFill>
                                  <a:latin typeface="Cambria Math" panose="02040503050406030204" pitchFamily="18" charset="0"/>
                                </a:rPr>
                              </m:ctrlPr>
                            </m:radPr>
                            <m:deg/>
                            <m:e>
                              <m:r>
                                <a:rPr lang="en-DE" i="0">
                                  <a:latin typeface="Cambria Math" panose="02040503050406030204" pitchFamily="18" charset="0"/>
                                </a:rPr>
                                <m:t>1−</m:t>
                              </m:r>
                              <m:r>
                                <m:rPr>
                                  <m:sty m:val="p"/>
                                </m:rPr>
                                <a:rPr lang="en-DE" i="0">
                                  <a:latin typeface="Cambria Math" panose="02040503050406030204" pitchFamily="18" charset="0"/>
                                </a:rPr>
                                <m:t>Ω</m:t>
                              </m:r>
                              <m:r>
                                <a:rPr lang="en-DE" i="0">
                                  <a:latin typeface="Cambria Math" panose="02040503050406030204" pitchFamily="18" charset="0"/>
                                </a:rPr>
                                <m:t>+</m:t>
                              </m:r>
                              <m:sSup>
                                <m:sSupPr>
                                  <m:ctrlPr>
                                    <a:rPr lang="en-DE" i="1">
                                      <a:solidFill>
                                        <a:srgbClr val="836967"/>
                                      </a:solidFill>
                                      <a:latin typeface="Cambria Math" panose="02040503050406030204" pitchFamily="18" charset="0"/>
                                    </a:rPr>
                                  </m:ctrlPr>
                                </m:sSupPr>
                                <m:e>
                                  <m:r>
                                    <m:rPr>
                                      <m:sty m:val="p"/>
                                    </m:rPr>
                                    <a:rPr lang="en-DE" i="0">
                                      <a:latin typeface="Cambria Math" panose="02040503050406030204" pitchFamily="18" charset="0"/>
                                    </a:rPr>
                                    <m:t>Ω</m:t>
                                  </m:r>
                                </m:e>
                                <m:sup>
                                  <m:r>
                                    <a:rPr lang="en-DE" i="0">
                                      <a:latin typeface="Cambria Math" panose="02040503050406030204" pitchFamily="18" charset="0"/>
                                    </a:rPr>
                                    <m:t>2</m:t>
                                  </m:r>
                                </m:sup>
                              </m:sSup>
                              <m:r>
                                <a:rPr lang="en-DE" i="0">
                                  <a:latin typeface="Cambria Math" panose="02040503050406030204" pitchFamily="18" charset="0"/>
                                </a:rPr>
                                <m:t> </m:t>
                              </m:r>
                            </m:e>
                          </m:rad>
                        </m:num>
                        <m:den>
                          <m:r>
                            <a:rPr lang="en-DE" i="0">
                              <a:latin typeface="Cambria Math" panose="02040503050406030204" pitchFamily="18" charset="0"/>
                            </a:rPr>
                            <m:t>3−</m:t>
                          </m:r>
                          <m:r>
                            <m:rPr>
                              <m:sty m:val="p"/>
                            </m:rPr>
                            <a:rPr lang="en-DE" i="0">
                              <a:latin typeface="Cambria Math" panose="02040503050406030204" pitchFamily="18" charset="0"/>
                            </a:rPr>
                            <m:t>Ω</m:t>
                          </m:r>
                        </m:den>
                      </m:f>
                    </m:oMath>
                  </m:oMathPara>
                </a14:m>
                <a:endParaRPr lang="en-DE" dirty="0"/>
              </a:p>
            </p:txBody>
          </p:sp>
        </mc:Choice>
        <mc:Fallback xmlns="">
          <p:sp>
            <p:nvSpPr>
              <p:cNvPr id="10" name="TextBox 9">
                <a:extLst>
                  <a:ext uri="{FF2B5EF4-FFF2-40B4-BE49-F238E27FC236}">
                    <a16:creationId xmlns:a16="http://schemas.microsoft.com/office/drawing/2014/main" id="{6B933315-BFA1-2320-E9AD-C837ABF7ED98}"/>
                  </a:ext>
                </a:extLst>
              </p:cNvPr>
              <p:cNvSpPr txBox="1">
                <a:spLocks noRot="1" noChangeAspect="1" noMove="1" noResize="1" noEditPoints="1" noAdjustHandles="1" noChangeArrowheads="1" noChangeShapeType="1" noTextEdit="1"/>
              </p:cNvSpPr>
              <p:nvPr/>
            </p:nvSpPr>
            <p:spPr>
              <a:xfrm>
                <a:off x="3390899" y="2911072"/>
                <a:ext cx="3695701" cy="682879"/>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17567ED9-CD1E-77EF-DD7D-6C3E8D9E9392}"/>
                  </a:ext>
                </a:extLst>
              </p:cNvPr>
              <p:cNvSpPr txBox="1"/>
              <p:nvPr/>
            </p:nvSpPr>
            <p:spPr>
              <a:xfrm>
                <a:off x="5238749" y="2911072"/>
                <a:ext cx="6096000" cy="6215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DE" smtClean="0">
                          <a:latin typeface="Cambria Math" panose="02040503050406030204" pitchFamily="18" charset="0"/>
                        </a:rPr>
                        <m:t>Ω</m:t>
                      </m:r>
                      <m:r>
                        <a:rPr lang="en-DE" i="0">
                          <a:latin typeface="Cambria Math" panose="02040503050406030204" pitchFamily="18" charset="0"/>
                        </a:rPr>
                        <m:t>=</m:t>
                      </m:r>
                      <m:f>
                        <m:fPr>
                          <m:ctrlPr>
                            <a:rPr lang="en-DE" i="1">
                              <a:solidFill>
                                <a:srgbClr val="836967"/>
                              </a:solidFill>
                              <a:latin typeface="Cambria Math" panose="02040503050406030204" pitchFamily="18" charset="0"/>
                            </a:rPr>
                          </m:ctrlPr>
                        </m:fPr>
                        <m:num>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σ</m:t>
                              </m:r>
                            </m:e>
                            <m:sub>
                              <m:r>
                                <m:rPr>
                                  <m:sty m:val="p"/>
                                </m:rPr>
                                <a:rPr lang="en-DE" i="0">
                                  <a:latin typeface="Cambria Math" panose="02040503050406030204" pitchFamily="18" charset="0"/>
                                </a:rPr>
                                <m:t>y</m:t>
                              </m:r>
                            </m:sub>
                          </m:sSub>
                        </m:num>
                        <m:den>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σ</m:t>
                              </m:r>
                            </m:e>
                            <m:sub>
                              <m:r>
                                <m:rPr>
                                  <m:sty m:val="p"/>
                                </m:rPr>
                                <a:rPr lang="en-DE" i="0">
                                  <a:latin typeface="Cambria Math" panose="02040503050406030204" pitchFamily="18" charset="0"/>
                                </a:rPr>
                                <m:t>x</m:t>
                              </m:r>
                            </m:sub>
                          </m:sSub>
                        </m:den>
                      </m:f>
                    </m:oMath>
                  </m:oMathPara>
                </a14:m>
                <a:endParaRPr lang="en-DE" dirty="0"/>
              </a:p>
            </p:txBody>
          </p:sp>
        </mc:Choice>
        <mc:Fallback xmlns="">
          <p:sp>
            <p:nvSpPr>
              <p:cNvPr id="11" name="TextBox 10">
                <a:extLst>
                  <a:ext uri="{FF2B5EF4-FFF2-40B4-BE49-F238E27FC236}">
                    <a16:creationId xmlns:a16="http://schemas.microsoft.com/office/drawing/2014/main" id="{17567ED9-CD1E-77EF-DD7D-6C3E8D9E9392}"/>
                  </a:ext>
                </a:extLst>
              </p:cNvPr>
              <p:cNvSpPr txBox="1">
                <a:spLocks noRot="1" noChangeAspect="1" noMove="1" noResize="1" noEditPoints="1" noAdjustHandles="1" noChangeArrowheads="1" noChangeShapeType="1" noTextEdit="1"/>
              </p:cNvSpPr>
              <p:nvPr/>
            </p:nvSpPr>
            <p:spPr>
              <a:xfrm>
                <a:off x="5238749" y="2911072"/>
                <a:ext cx="6096000" cy="621517"/>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52A2637-76EB-8C5B-AEC2-E097CFD5D276}"/>
                  </a:ext>
                </a:extLst>
              </p:cNvPr>
              <p:cNvSpPr txBox="1"/>
              <p:nvPr/>
            </p:nvSpPr>
            <p:spPr>
              <a:xfrm>
                <a:off x="316359" y="4163478"/>
                <a:ext cx="11389754" cy="800540"/>
              </a:xfrm>
              <a:prstGeom prst="rect">
                <a:avLst/>
              </a:prstGeom>
              <a:noFill/>
            </p:spPr>
            <p:txBody>
              <a:bodyPr wrap="square">
                <a:spAutoFit/>
              </a:bodyPr>
              <a:lstStyle/>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For an </a:t>
                </a:r>
                <a:r>
                  <a:rPr lang="en-US" sz="2200" dirty="0" err="1">
                    <a:latin typeface="Times New Roman" panose="02020603050405020304" pitchFamily="18" charset="0"/>
                    <a:cs typeface="Times New Roman" panose="02020603050405020304" pitchFamily="18" charset="0"/>
                  </a:rPr>
                  <a:t>equibiaxial</a:t>
                </a:r>
                <a:r>
                  <a:rPr lang="en-US" sz="2200" dirty="0">
                    <a:latin typeface="Times New Roman" panose="02020603050405020304" pitchFamily="18" charset="0"/>
                    <a:cs typeface="Times New Roman" panose="02020603050405020304" pitchFamily="18" charset="0"/>
                  </a:rPr>
                  <a:t> stress condition, where </a:t>
                </a:r>
                <a14:m>
                  <m:oMath xmlns:m="http://schemas.openxmlformats.org/officeDocument/2006/math">
                    <m:r>
                      <m:rPr>
                        <m:sty m:val="p"/>
                      </m:rPr>
                      <a:rPr lang="en-US" sz="2200">
                        <a:latin typeface="Cambria Math" panose="02040503050406030204" pitchFamily="18" charset="0"/>
                      </a:rPr>
                      <m:t>σ</m:t>
                    </m:r>
                    <m:r>
                      <a:rPr lang="en-US" sz="2200">
                        <a:latin typeface="Cambria Math" panose="02040503050406030204" pitchFamily="18" charset="0"/>
                      </a:rPr>
                      <m:t>=</m:t>
                    </m:r>
                    <m:sSub>
                      <m:sSubPr>
                        <m:ctrlPr>
                          <a:rPr lang="en-DE" sz="2200" i="1">
                            <a:latin typeface="Cambria Math" panose="02040503050406030204" pitchFamily="18" charset="0"/>
                          </a:rPr>
                        </m:ctrlPr>
                      </m:sSubPr>
                      <m:e>
                        <m:r>
                          <m:rPr>
                            <m:sty m:val="p"/>
                          </m:rPr>
                          <a:rPr lang="en-US" sz="2200">
                            <a:latin typeface="Cambria Math" panose="02040503050406030204" pitchFamily="18" charset="0"/>
                          </a:rPr>
                          <m:t>σ</m:t>
                        </m:r>
                      </m:e>
                      <m:sub>
                        <m:r>
                          <m:rPr>
                            <m:sty m:val="p"/>
                          </m:rPr>
                          <a:rPr lang="en-US" sz="2200">
                            <a:latin typeface="Cambria Math" panose="02040503050406030204" pitchFamily="18" charset="0"/>
                          </a:rPr>
                          <m:t>y</m:t>
                        </m:r>
                      </m:sub>
                    </m:sSub>
                    <m:r>
                      <a:rPr lang="en-US" sz="2200" i="1">
                        <a:latin typeface="Cambria Math" panose="02040503050406030204" pitchFamily="18" charset="0"/>
                      </a:rPr>
                      <m:t>=</m:t>
                    </m:r>
                    <m:sSub>
                      <m:sSubPr>
                        <m:ctrlPr>
                          <a:rPr lang="en-DE" sz="2200" i="1">
                            <a:latin typeface="Cambria Math" panose="02040503050406030204" pitchFamily="18" charset="0"/>
                          </a:rPr>
                        </m:ctrlPr>
                      </m:sSubPr>
                      <m:e>
                        <m:r>
                          <m:rPr>
                            <m:sty m:val="p"/>
                          </m:rPr>
                          <a:rPr lang="en-US" sz="2200">
                            <a:latin typeface="Cambria Math" panose="02040503050406030204" pitchFamily="18" charset="0"/>
                          </a:rPr>
                          <m:t>σ</m:t>
                        </m:r>
                      </m:e>
                      <m:sub>
                        <m:r>
                          <m:rPr>
                            <m:sty m:val="p"/>
                          </m:rPr>
                          <a:rPr lang="en-US" sz="2200">
                            <a:latin typeface="Cambria Math" panose="02040503050406030204" pitchFamily="18" charset="0"/>
                          </a:rPr>
                          <m:t>x</m:t>
                        </m:r>
                      </m:sub>
                    </m:sSub>
                  </m:oMath>
                </a14:m>
                <a:r>
                  <a:rPr lang="en-US" sz="2200" dirty="0">
                    <a:latin typeface="Times New Roman" panose="02020603050405020304" pitchFamily="18" charset="0"/>
                    <a:cs typeface="Times New Roman" panose="02020603050405020304" pitchFamily="18" charset="0"/>
                  </a:rPr>
                  <a:t>, </a:t>
                </a:r>
                <a14:m>
                  <m:oMath xmlns:m="http://schemas.openxmlformats.org/officeDocument/2006/math">
                    <m:r>
                      <m:rPr>
                        <m:sty m:val="p"/>
                      </m:rPr>
                      <a:rPr lang="en-US" sz="2200">
                        <a:latin typeface="Cambria Math" panose="02040503050406030204" pitchFamily="18" charset="0"/>
                      </a:rPr>
                      <m:t>Ω</m:t>
                    </m:r>
                    <m:r>
                      <a:rPr lang="en-US" sz="2200">
                        <a:latin typeface="Cambria Math" panose="02040503050406030204" pitchFamily="18" charset="0"/>
                      </a:rPr>
                      <m:t>=1</m:t>
                    </m:r>
                  </m:oMath>
                </a14:m>
                <a:r>
                  <a:rPr lang="en-US" sz="2200" dirty="0">
                    <a:latin typeface="Times New Roman" panose="02020603050405020304" pitchFamily="18" charset="0"/>
                    <a:cs typeface="Times New Roman" panose="02020603050405020304" pitchFamily="18" charset="0"/>
                  </a:rPr>
                  <a:t>,  </a:t>
                </a:r>
                <a14:m>
                  <m:oMath xmlns:m="http://schemas.openxmlformats.org/officeDocument/2006/math">
                    <m:sSub>
                      <m:sSubPr>
                        <m:ctrlPr>
                          <a:rPr lang="en-DE" sz="2200" i="1">
                            <a:latin typeface="Cambria Math" panose="02040503050406030204" pitchFamily="18" charset="0"/>
                          </a:rPr>
                        </m:ctrlPr>
                      </m:sSubPr>
                      <m:e>
                        <m:r>
                          <m:rPr>
                            <m:sty m:val="p"/>
                          </m:rPr>
                          <a:rPr lang="en-US" sz="2200">
                            <a:latin typeface="Cambria Math" panose="02040503050406030204" pitchFamily="18" charset="0"/>
                          </a:rPr>
                          <m:t>σ</m:t>
                        </m:r>
                      </m:e>
                      <m:sub>
                        <m:r>
                          <m:rPr>
                            <m:sty m:val="p"/>
                          </m:rPr>
                          <a:rPr lang="en-US" sz="2200">
                            <a:latin typeface="Cambria Math" panose="02040503050406030204" pitchFamily="18" charset="0"/>
                          </a:rPr>
                          <m:t>eq</m:t>
                        </m:r>
                        <m:r>
                          <a:rPr lang="en-US" sz="2200">
                            <a:latin typeface="Cambria Math" panose="02040503050406030204" pitchFamily="18" charset="0"/>
                          </a:rPr>
                          <m:t>,</m:t>
                        </m:r>
                        <m:r>
                          <m:rPr>
                            <m:sty m:val="p"/>
                          </m:rPr>
                          <a:rPr lang="en-US" sz="2200">
                            <a:latin typeface="Cambria Math" panose="02040503050406030204" pitchFamily="18" charset="0"/>
                          </a:rPr>
                          <m:t>i</m:t>
                        </m:r>
                      </m:sub>
                    </m:sSub>
                    <m:r>
                      <a:rPr lang="en-US" sz="2200">
                        <a:latin typeface="Cambria Math" panose="02040503050406030204" pitchFamily="18" charset="0"/>
                      </a:rPr>
                      <m:t>=0.5 </m:t>
                    </m:r>
                    <m:sSub>
                      <m:sSubPr>
                        <m:ctrlPr>
                          <a:rPr lang="en-DE" sz="2200" i="1">
                            <a:latin typeface="Cambria Math" panose="02040503050406030204" pitchFamily="18" charset="0"/>
                          </a:rPr>
                        </m:ctrlPr>
                      </m:sSubPr>
                      <m:e>
                        <m:r>
                          <m:rPr>
                            <m:sty m:val="p"/>
                          </m:rPr>
                          <a:rPr lang="en-US" sz="2200">
                            <a:latin typeface="Cambria Math" panose="02040503050406030204" pitchFamily="18" charset="0"/>
                          </a:rPr>
                          <m:t>σ</m:t>
                        </m:r>
                      </m:e>
                      <m:sub>
                        <m:r>
                          <m:rPr>
                            <m:sty m:val="p"/>
                          </m:rPr>
                          <a:rPr lang="en-US" sz="2200">
                            <a:latin typeface="Cambria Math" panose="02040503050406030204" pitchFamily="18" charset="0"/>
                          </a:rPr>
                          <m:t>yield</m:t>
                        </m:r>
                      </m:sub>
                    </m:sSub>
                  </m:oMath>
                </a14:m>
                <a:r>
                  <a:rPr lang="en-US" sz="2200" dirty="0">
                    <a:latin typeface="Times New Roman" panose="02020603050405020304" pitchFamily="18" charset="0"/>
                    <a:cs typeface="Times New Roman" panose="02020603050405020304" pitchFamily="18" charset="0"/>
                  </a:rPr>
                  <a:t> and </a:t>
                </a:r>
                <a14:m>
                  <m:oMath xmlns:m="http://schemas.openxmlformats.org/officeDocument/2006/math">
                    <m:sSub>
                      <m:sSubPr>
                        <m:ctrlPr>
                          <a:rPr lang="en-DE" sz="2200" i="1">
                            <a:latin typeface="Cambria Math" panose="02040503050406030204" pitchFamily="18" charset="0"/>
                          </a:rPr>
                        </m:ctrlPr>
                      </m:sSubPr>
                      <m:e>
                        <m:r>
                          <m:rPr>
                            <m:sty m:val="p"/>
                          </m:rPr>
                          <a:rPr lang="en-US" sz="2200">
                            <a:latin typeface="Cambria Math" panose="02040503050406030204" pitchFamily="18" charset="0"/>
                          </a:rPr>
                          <m:t>σ</m:t>
                        </m:r>
                      </m:e>
                      <m:sub>
                        <m:r>
                          <m:rPr>
                            <m:sty m:val="p"/>
                          </m:rPr>
                          <a:rPr lang="en-US" sz="2200">
                            <a:latin typeface="Cambria Math" panose="02040503050406030204" pitchFamily="18" charset="0"/>
                          </a:rPr>
                          <m:t>eq</m:t>
                        </m:r>
                      </m:sub>
                    </m:sSub>
                    <m:r>
                      <a:rPr lang="en-US" sz="2200" i="1">
                        <a:latin typeface="Cambria Math" panose="02040503050406030204" pitchFamily="18" charset="0"/>
                      </a:rPr>
                      <m:t>=</m:t>
                    </m:r>
                    <m:r>
                      <m:rPr>
                        <m:sty m:val="p"/>
                      </m:rPr>
                      <a:rPr lang="en-US" sz="2200">
                        <a:latin typeface="Cambria Math" panose="02040503050406030204" pitchFamily="18" charset="0"/>
                      </a:rPr>
                      <m:t>σ</m:t>
                    </m:r>
                  </m:oMath>
                </a14:m>
                <a:r>
                  <a:rPr lang="en-US" sz="2200" dirty="0">
                    <a:latin typeface="Times New Roman" panose="02020603050405020304" pitchFamily="18" charset="0"/>
                    <a:cs typeface="Times New Roman" panose="02020603050405020304" pitchFamily="18" charset="0"/>
                  </a:rPr>
                  <a:t>,  the Eq</a:t>
                </a:r>
                <a:r>
                  <a:rPr lang="en-DE" sz="2200" dirty="0" err="1">
                    <a:latin typeface="Times New Roman" panose="02020603050405020304" pitchFamily="18" charset="0"/>
                    <a:cs typeface="Times New Roman" panose="02020603050405020304" pitchFamily="18" charset="0"/>
                  </a:rPr>
                  <a:t>uations</a:t>
                </a:r>
                <a:r>
                  <a:rPr lang="en-DE" sz="2200" dirty="0">
                    <a:latin typeface="Times New Roman" panose="02020603050405020304" pitchFamily="18" charset="0"/>
                    <a:cs typeface="Times New Roman" panose="02020603050405020304" pitchFamily="18" charset="0"/>
                  </a:rPr>
                  <a:t> </a:t>
                </a:r>
                <a:r>
                  <a:rPr lang="en-US" sz="2200" dirty="0">
                    <a:latin typeface="Times New Roman" panose="02020603050405020304" pitchFamily="18" charset="0"/>
                    <a:cs typeface="Times New Roman" panose="02020603050405020304" pitchFamily="18" charset="0"/>
                  </a:rPr>
                  <a:t>reduce to</a:t>
                </a:r>
                <a:endParaRPr lang="pt-BR" sz="2200" dirty="0">
                  <a:latin typeface="Times New Roman" panose="02020603050405020304" pitchFamily="18" charset="0"/>
                  <a:cs typeface="Times New Roman" panose="02020603050405020304" pitchFamily="18" charset="0"/>
                </a:endParaRPr>
              </a:p>
            </p:txBody>
          </p:sp>
        </mc:Choice>
        <mc:Fallback xmlns="">
          <p:sp>
            <p:nvSpPr>
              <p:cNvPr id="13" name="TextBox 12">
                <a:extLst>
                  <a:ext uri="{FF2B5EF4-FFF2-40B4-BE49-F238E27FC236}">
                    <a16:creationId xmlns:a16="http://schemas.microsoft.com/office/drawing/2014/main" id="{852A2637-76EB-8C5B-AEC2-E097CFD5D276}"/>
                  </a:ext>
                </a:extLst>
              </p:cNvPr>
              <p:cNvSpPr txBox="1">
                <a:spLocks noRot="1" noChangeAspect="1" noMove="1" noResize="1" noEditPoints="1" noAdjustHandles="1" noChangeArrowheads="1" noChangeShapeType="1" noTextEdit="1"/>
              </p:cNvSpPr>
              <p:nvPr/>
            </p:nvSpPr>
            <p:spPr>
              <a:xfrm>
                <a:off x="316359" y="4163478"/>
                <a:ext cx="11389754" cy="800540"/>
              </a:xfrm>
              <a:prstGeom prst="rect">
                <a:avLst/>
              </a:prstGeom>
              <a:blipFill>
                <a:blip r:embed="rId6"/>
                <a:stretch>
                  <a:fillRect l="-589" t="-5344" r="-1124" b="-14504"/>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8C1258F-8945-1C55-F969-2A076EFD6238}"/>
                  </a:ext>
                </a:extLst>
              </p:cNvPr>
              <p:cNvSpPr txBox="1"/>
              <p:nvPr/>
            </p:nvSpPr>
            <p:spPr>
              <a:xfrm>
                <a:off x="4464908" y="5154260"/>
                <a:ext cx="6096000" cy="7238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DE" smtClean="0">
                          <a:latin typeface="Cambria Math" panose="02040503050406030204" pitchFamily="18" charset="0"/>
                        </a:rPr>
                        <m:t>f</m:t>
                      </m:r>
                      <m:r>
                        <a:rPr lang="en-DE" i="0">
                          <a:latin typeface="Cambria Math" panose="02040503050406030204" pitchFamily="18" charset="0"/>
                        </a:rPr>
                        <m:t>=2</m:t>
                      </m:r>
                      <m:d>
                        <m:dPr>
                          <m:ctrlPr>
                            <a:rPr lang="en-DE" i="1">
                              <a:solidFill>
                                <a:srgbClr val="836967"/>
                              </a:solidFill>
                              <a:latin typeface="Cambria Math" panose="02040503050406030204" pitchFamily="18" charset="0"/>
                            </a:rPr>
                          </m:ctrlPr>
                        </m:dPr>
                        <m:e>
                          <m:f>
                            <m:fPr>
                              <m:ctrlPr>
                                <a:rPr lang="en-DE" i="1">
                                  <a:solidFill>
                                    <a:srgbClr val="836967"/>
                                  </a:solidFill>
                                  <a:latin typeface="Cambria Math" panose="02040503050406030204" pitchFamily="18" charset="0"/>
                                </a:rPr>
                              </m:ctrlPr>
                            </m:fPr>
                            <m:num>
                              <m:r>
                                <m:rPr>
                                  <m:sty m:val="p"/>
                                </m:rPr>
                                <a:rPr lang="en-DE" i="0">
                                  <a:latin typeface="Cambria Math" panose="02040503050406030204" pitchFamily="18" charset="0"/>
                                </a:rPr>
                                <m:t>σ</m:t>
                              </m:r>
                            </m:num>
                            <m:den>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σ</m:t>
                                  </m:r>
                                </m:e>
                                <m:sub>
                                  <m:r>
                                    <m:rPr>
                                      <m:sty m:val="p"/>
                                    </m:rPr>
                                    <a:rPr lang="en-DE" i="0">
                                      <a:latin typeface="Cambria Math" panose="02040503050406030204" pitchFamily="18" charset="0"/>
                                    </a:rPr>
                                    <m:t>yield</m:t>
                                  </m:r>
                                </m:sub>
                              </m:sSub>
                            </m:den>
                          </m:f>
                        </m:e>
                      </m:d>
                      <m:r>
                        <a:rPr lang="en-DE" i="0">
                          <a:latin typeface="Cambria Math" panose="02040503050406030204" pitchFamily="18" charset="0"/>
                        </a:rPr>
                        <m:t>−1</m:t>
                      </m:r>
                    </m:oMath>
                  </m:oMathPara>
                </a14:m>
                <a:endParaRPr lang="en-DE" dirty="0"/>
              </a:p>
            </p:txBody>
          </p:sp>
        </mc:Choice>
        <mc:Fallback xmlns="">
          <p:sp>
            <p:nvSpPr>
              <p:cNvPr id="15" name="TextBox 14">
                <a:extLst>
                  <a:ext uri="{FF2B5EF4-FFF2-40B4-BE49-F238E27FC236}">
                    <a16:creationId xmlns:a16="http://schemas.microsoft.com/office/drawing/2014/main" id="{28C1258F-8945-1C55-F969-2A076EFD6238}"/>
                  </a:ext>
                </a:extLst>
              </p:cNvPr>
              <p:cNvSpPr txBox="1">
                <a:spLocks noRot="1" noChangeAspect="1" noMove="1" noResize="1" noEditPoints="1" noAdjustHandles="1" noChangeArrowheads="1" noChangeShapeType="1" noTextEdit="1"/>
              </p:cNvSpPr>
              <p:nvPr/>
            </p:nvSpPr>
            <p:spPr>
              <a:xfrm>
                <a:off x="4464908" y="5154260"/>
                <a:ext cx="6096000" cy="723853"/>
              </a:xfrm>
              <a:prstGeom prst="rect">
                <a:avLst/>
              </a:prstGeom>
              <a:blipFill>
                <a:blip r:embed="rId7"/>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286316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13">
                                            <p:txEl>
                                              <p:pRg st="0" end="0"/>
                                            </p:txEl>
                                          </p:spTgt>
                                        </p:tgtEl>
                                        <p:attrNameLst>
                                          <p:attrName>style.visibility</p:attrName>
                                        </p:attrNameLst>
                                      </p:cBhvr>
                                      <p:to>
                                        <p:strVal val="visible"/>
                                      </p:to>
                                    </p:set>
                                    <p:animEffect transition="in" filter="fade">
                                      <p:cBhvr>
                                        <p:cTn id="28" dur="500"/>
                                        <p:tgtEl>
                                          <p:spTgt spid="13">
                                            <p:txEl>
                                              <p:pRg st="0" end="0"/>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Rectangle 47">
            <a:extLst>
              <a:ext uri="{FF2B5EF4-FFF2-40B4-BE49-F238E27FC236}">
                <a16:creationId xmlns:a16="http://schemas.microsoft.com/office/drawing/2014/main" id="{85BB517C-6B31-D7A9-812D-FCB861DADC1B}"/>
              </a:ext>
            </a:extLst>
          </p:cNvPr>
          <p:cNvSpPr/>
          <p:nvPr/>
        </p:nvSpPr>
        <p:spPr bwMode="auto">
          <a:xfrm>
            <a:off x="0" y="6056318"/>
            <a:ext cx="12192000" cy="795867"/>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6" name="CaixaDeTexto 5"/>
          <p:cNvSpPr txBox="1"/>
          <p:nvPr/>
        </p:nvSpPr>
        <p:spPr>
          <a:xfrm>
            <a:off x="316359" y="835277"/>
            <a:ext cx="7196549" cy="430887"/>
          </a:xfrm>
          <a:prstGeom prst="rect">
            <a:avLst/>
          </a:prstGeom>
          <a:noFill/>
        </p:spPr>
        <p:txBody>
          <a:bodyPr wrap="square" rtlCol="0">
            <a:spAutoFit/>
          </a:bodyPr>
          <a:lstStyle/>
          <a:p>
            <a:pPr eaLnBrk="0" fontAlgn="base" hangingPunct="0">
              <a:spcBef>
                <a:spcPct val="0"/>
              </a:spcBef>
              <a:spcAft>
                <a:spcPct val="0"/>
              </a:spcAft>
            </a:pPr>
            <a:r>
              <a:rPr lang="en-US" sz="2200" b="1" dirty="0">
                <a:solidFill>
                  <a:srgbClr val="1C1C1C"/>
                </a:solidFill>
                <a:latin typeface="Times New Roman" panose="02020603050405020304" pitchFamily="18" charset="0"/>
                <a:cs typeface="Times New Roman" panose="02020603050405020304" pitchFamily="18" charset="0"/>
              </a:rPr>
              <a:t>Artificial Deep Neural Networks</a:t>
            </a:r>
            <a:r>
              <a:rPr lang="en-DE" sz="2200" b="1" dirty="0">
                <a:solidFill>
                  <a:srgbClr val="1C1C1C"/>
                </a:solidFill>
                <a:latin typeface="Times New Roman" panose="02020603050405020304" pitchFamily="18" charset="0"/>
                <a:cs typeface="Times New Roman" panose="02020603050405020304" pitchFamily="18" charset="0"/>
              </a:rPr>
              <a:t> - ADNN</a:t>
            </a:r>
            <a:endParaRPr lang="pt-BR" sz="2200" b="1" kern="1200" dirty="0">
              <a:solidFill>
                <a:srgbClr val="1C1C1C"/>
              </a:solidFill>
              <a:effectLst/>
              <a:latin typeface="Times New Roman" panose="02020603050405020304" pitchFamily="18" charset="0"/>
              <a:cs typeface="Times New Roman" panose="02020603050405020304" pitchFamily="18" charset="0"/>
            </a:endParaRPr>
          </a:p>
        </p:txBody>
      </p:sp>
      <p:sp>
        <p:nvSpPr>
          <p:cNvPr id="7" name="CaixaDeTexto 6"/>
          <p:cNvSpPr txBox="1"/>
          <p:nvPr/>
        </p:nvSpPr>
        <p:spPr>
          <a:xfrm>
            <a:off x="332456" y="1434112"/>
            <a:ext cx="11598860" cy="1446550"/>
          </a:xfrm>
          <a:prstGeom prst="rect">
            <a:avLst/>
          </a:prstGeom>
          <a:noFill/>
        </p:spPr>
        <p:txBody>
          <a:bodyPr wrap="square" rtlCol="0">
            <a:spAutoFit/>
          </a:bodyPr>
          <a:lstStyle/>
          <a:p>
            <a:pPr marL="342900" indent="-342900">
              <a:buFont typeface="Wingdings" pitchFamily="2" charset="2"/>
              <a:buChar char="§"/>
            </a:pPr>
            <a:r>
              <a:rPr lang="en-DE" sz="2200" dirty="0">
                <a:latin typeface="Times New Roman" panose="02020603050405020304" pitchFamily="18" charset="0"/>
                <a:cs typeface="Times New Roman" panose="02020603050405020304" pitchFamily="18" charset="0"/>
              </a:rPr>
              <a:t>C</a:t>
            </a:r>
            <a:r>
              <a:rPr lang="en-US" sz="2200" dirty="0">
                <a:latin typeface="Times New Roman" panose="02020603050405020304" pitchFamily="18" charset="0"/>
                <a:cs typeface="Times New Roman" panose="02020603050405020304" pitchFamily="18" charset="0"/>
              </a:rPr>
              <a:t>omputational models inspired by the human brain’ architecture</a:t>
            </a:r>
            <a:endParaRPr lang="en-DE" sz="22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en-DE" sz="10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Use of ANN in many processes to predict residual stresses or identify its generating parameters</a:t>
            </a:r>
          </a:p>
          <a:p>
            <a:pPr marL="342900" indent="-342900">
              <a:buFont typeface="Wingdings" pitchFamily="2" charset="2"/>
              <a:buChar char="§"/>
            </a:pPr>
            <a:endParaRPr lang="en-US" sz="6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The architecture of ANNs</a:t>
            </a:r>
            <a:r>
              <a:rPr lang="en-DE" sz="2200" dirty="0">
                <a:latin typeface="Times New Roman" panose="02020603050405020304" pitchFamily="18" charset="0"/>
                <a:cs typeface="Times New Roman" panose="02020603050405020304" pitchFamily="18" charset="0"/>
              </a:rPr>
              <a:t>.</a:t>
            </a:r>
            <a:endParaRPr lang="en-US" sz="600" dirty="0">
              <a:latin typeface="Times New Roman" panose="02020603050405020304" pitchFamily="18" charset="0"/>
              <a:cs typeface="Times New Roman" panose="02020603050405020304" pitchFamily="18" charset="0"/>
            </a:endParaRPr>
          </a:p>
          <a:p>
            <a:endParaRPr lang="fr-FR" sz="600" dirty="0">
              <a:latin typeface="Times New Roman" panose="02020603050405020304" pitchFamily="18" charset="0"/>
              <a:cs typeface="Times New Roman" panose="02020603050405020304" pitchFamily="18" charset="0"/>
            </a:endParaRPr>
          </a:p>
        </p:txBody>
      </p:sp>
      <p:pic>
        <p:nvPicPr>
          <p:cNvPr id="5" name="Grafik 4">
            <a:extLst>
              <a:ext uri="{FF2B5EF4-FFF2-40B4-BE49-F238E27FC236}">
                <a16:creationId xmlns:a16="http://schemas.microsoft.com/office/drawing/2014/main" id="{E797082C-31F2-F313-5517-D55F1D0A721D}"/>
              </a:ext>
            </a:extLst>
          </p:cNvPr>
          <p:cNvPicPr>
            <a:picLocks noChangeAspect="1"/>
          </p:cNvPicPr>
          <p:nvPr/>
        </p:nvPicPr>
        <p:blipFill rotWithShape="1">
          <a:blip r:embed="rId3">
            <a:extLst>
              <a:ext uri="{28A0092B-C50C-407E-A947-70E740481C1C}">
                <a14:useLocalDpi xmlns:a14="http://schemas.microsoft.com/office/drawing/2010/main" val="0"/>
              </a:ext>
            </a:extLst>
          </a:blip>
          <a:srcRect l="2007" t="1049" r="1315" b="2346"/>
          <a:stretch/>
        </p:blipFill>
        <p:spPr>
          <a:xfrm>
            <a:off x="402703" y="3177712"/>
            <a:ext cx="3649752" cy="3319957"/>
          </a:xfrm>
          <a:prstGeom prst="rect">
            <a:avLst/>
          </a:prstGeom>
        </p:spPr>
      </p:pic>
      <p:cxnSp>
        <p:nvCxnSpPr>
          <p:cNvPr id="8" name="Gerader Verbinder 8">
            <a:extLst>
              <a:ext uri="{FF2B5EF4-FFF2-40B4-BE49-F238E27FC236}">
                <a16:creationId xmlns:a16="http://schemas.microsoft.com/office/drawing/2014/main" id="{2C45C5B6-BA53-A1C6-0942-AAB57B3145BD}"/>
              </a:ext>
            </a:extLst>
          </p:cNvPr>
          <p:cNvCxnSpPr>
            <a:cxnSpLocks/>
          </p:cNvCxnSpPr>
          <p:nvPr/>
        </p:nvCxnSpPr>
        <p:spPr>
          <a:xfrm flipV="1">
            <a:off x="2915061" y="6021234"/>
            <a:ext cx="7046611" cy="12738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9" name="Rechteck 10">
            <a:extLst>
              <a:ext uri="{FF2B5EF4-FFF2-40B4-BE49-F238E27FC236}">
                <a16:creationId xmlns:a16="http://schemas.microsoft.com/office/drawing/2014/main" id="{C269BAB5-AC90-1F63-0CF8-47737B9F7D6B}"/>
              </a:ext>
            </a:extLst>
          </p:cNvPr>
          <p:cNvSpPr/>
          <p:nvPr/>
        </p:nvSpPr>
        <p:spPr>
          <a:xfrm>
            <a:off x="2342020" y="5579203"/>
            <a:ext cx="573041" cy="580526"/>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0" name="Gerader Verbinder 13">
            <a:extLst>
              <a:ext uri="{FF2B5EF4-FFF2-40B4-BE49-F238E27FC236}">
                <a16:creationId xmlns:a16="http://schemas.microsoft.com/office/drawing/2014/main" id="{A74F4396-0191-6A7C-4623-0DE97B312762}"/>
              </a:ext>
            </a:extLst>
          </p:cNvPr>
          <p:cNvCxnSpPr>
            <a:cxnSpLocks/>
          </p:cNvCxnSpPr>
          <p:nvPr/>
        </p:nvCxnSpPr>
        <p:spPr>
          <a:xfrm flipV="1">
            <a:off x="2342020" y="3062614"/>
            <a:ext cx="4068197" cy="2516589"/>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Rechteck 16">
            <a:extLst>
              <a:ext uri="{FF2B5EF4-FFF2-40B4-BE49-F238E27FC236}">
                <a16:creationId xmlns:a16="http://schemas.microsoft.com/office/drawing/2014/main" id="{6E11F0B7-20F0-66D8-FA22-66C10B7D0ED0}"/>
              </a:ext>
            </a:extLst>
          </p:cNvPr>
          <p:cNvSpPr/>
          <p:nvPr/>
        </p:nvSpPr>
        <p:spPr>
          <a:xfrm>
            <a:off x="6414663" y="3062613"/>
            <a:ext cx="3547009" cy="2958621"/>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2" name="Ellipse 23">
            <a:extLst>
              <a:ext uri="{FF2B5EF4-FFF2-40B4-BE49-F238E27FC236}">
                <a16:creationId xmlns:a16="http://schemas.microsoft.com/office/drawing/2014/main" id="{B42D0BFF-7267-570E-7E6A-88D5F7A45186}"/>
              </a:ext>
            </a:extLst>
          </p:cNvPr>
          <p:cNvSpPr/>
          <p:nvPr/>
        </p:nvSpPr>
        <p:spPr>
          <a:xfrm>
            <a:off x="7023736" y="3261177"/>
            <a:ext cx="2628876" cy="2628876"/>
          </a:xfrm>
          <a:prstGeom prst="ellipse">
            <a:avLst/>
          </a:prstGeom>
          <a:solidFill>
            <a:srgbClr val="F8F8F8"/>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3" name="Gerader Verbinder 26">
            <a:extLst>
              <a:ext uri="{FF2B5EF4-FFF2-40B4-BE49-F238E27FC236}">
                <a16:creationId xmlns:a16="http://schemas.microsoft.com/office/drawing/2014/main" id="{B43F1F8D-A4AD-C57A-3E64-C147C26E6055}"/>
              </a:ext>
            </a:extLst>
          </p:cNvPr>
          <p:cNvCxnSpPr>
            <a:stCxn id="12" idx="2"/>
          </p:cNvCxnSpPr>
          <p:nvPr/>
        </p:nvCxnSpPr>
        <p:spPr>
          <a:xfrm flipH="1" flipV="1">
            <a:off x="6414663" y="4228081"/>
            <a:ext cx="609073" cy="3475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feld 28">
                <a:extLst>
                  <a:ext uri="{FF2B5EF4-FFF2-40B4-BE49-F238E27FC236}">
                    <a16:creationId xmlns:a16="http://schemas.microsoft.com/office/drawing/2014/main" id="{C8613236-BEB7-0207-1513-14AFF634F34A}"/>
                  </a:ext>
                </a:extLst>
              </p:cNvPr>
              <p:cNvSpPr txBox="1"/>
              <p:nvPr/>
            </p:nvSpPr>
            <p:spPr>
              <a:xfrm>
                <a:off x="6594158" y="4615141"/>
                <a:ext cx="34490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𝑊</m:t>
                          </m:r>
                        </m:e>
                        <m:sub>
                          <m:r>
                            <a:rPr lang="de-DE" sz="1400" b="0" i="1" smtClean="0">
                              <a:latin typeface="Cambria Math" panose="02040503050406030204" pitchFamily="18" charset="0"/>
                            </a:rPr>
                            <m:t>𝑟𝑘</m:t>
                          </m:r>
                        </m:sub>
                      </m:sSub>
                    </m:oMath>
                  </m:oMathPara>
                </a14:m>
                <a:endParaRPr lang="de-DE" sz="1400" i="1" dirty="0"/>
              </a:p>
            </p:txBody>
          </p:sp>
        </mc:Choice>
        <mc:Fallback xmlns="">
          <p:sp>
            <p:nvSpPr>
              <p:cNvPr id="14" name="Textfeld 28">
                <a:extLst>
                  <a:ext uri="{FF2B5EF4-FFF2-40B4-BE49-F238E27FC236}">
                    <a16:creationId xmlns:a16="http://schemas.microsoft.com/office/drawing/2014/main" id="{C8613236-BEB7-0207-1513-14AFF634F34A}"/>
                  </a:ext>
                </a:extLst>
              </p:cNvPr>
              <p:cNvSpPr txBox="1">
                <a:spLocks noRot="1" noChangeAspect="1" noMove="1" noResize="1" noEditPoints="1" noAdjustHandles="1" noChangeArrowheads="1" noChangeShapeType="1" noTextEdit="1"/>
              </p:cNvSpPr>
              <p:nvPr/>
            </p:nvSpPr>
            <p:spPr>
              <a:xfrm>
                <a:off x="6594158" y="4615141"/>
                <a:ext cx="344903" cy="215444"/>
              </a:xfrm>
              <a:prstGeom prst="rect">
                <a:avLst/>
              </a:prstGeom>
              <a:blipFill>
                <a:blip r:embed="rId4"/>
                <a:stretch>
                  <a:fillRect l="-12500" r="-3571" b="-20000"/>
                </a:stretch>
              </a:blipFill>
            </p:spPr>
            <p:txBody>
              <a:bodyPr/>
              <a:lstStyle/>
              <a:p>
                <a:r>
                  <a:rPr lang="en-DE">
                    <a:noFill/>
                  </a:rPr>
                  <a:t> </a:t>
                </a:r>
              </a:p>
            </p:txBody>
          </p:sp>
        </mc:Fallback>
      </mc:AlternateContent>
      <p:cxnSp>
        <p:nvCxnSpPr>
          <p:cNvPr id="15" name="Gerader Verbinder 29">
            <a:extLst>
              <a:ext uri="{FF2B5EF4-FFF2-40B4-BE49-F238E27FC236}">
                <a16:creationId xmlns:a16="http://schemas.microsoft.com/office/drawing/2014/main" id="{35AC00AD-B9E2-81F1-3BF9-7CC89EF65048}"/>
              </a:ext>
            </a:extLst>
          </p:cNvPr>
          <p:cNvCxnSpPr>
            <a:stCxn id="12" idx="2"/>
          </p:cNvCxnSpPr>
          <p:nvPr/>
        </p:nvCxnSpPr>
        <p:spPr>
          <a:xfrm flipH="1">
            <a:off x="6424687" y="4575615"/>
            <a:ext cx="59904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Gerader Verbinder 34">
            <a:extLst>
              <a:ext uri="{FF2B5EF4-FFF2-40B4-BE49-F238E27FC236}">
                <a16:creationId xmlns:a16="http://schemas.microsoft.com/office/drawing/2014/main" id="{0FC788FB-6858-7250-9C06-755398EC4E4F}"/>
              </a:ext>
            </a:extLst>
          </p:cNvPr>
          <p:cNvCxnSpPr>
            <a:stCxn id="12" idx="2"/>
          </p:cNvCxnSpPr>
          <p:nvPr/>
        </p:nvCxnSpPr>
        <p:spPr>
          <a:xfrm flipH="1" flipV="1">
            <a:off x="6927840" y="3067875"/>
            <a:ext cx="95896" cy="1507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Gerader Verbinder 37">
            <a:extLst>
              <a:ext uri="{FF2B5EF4-FFF2-40B4-BE49-F238E27FC236}">
                <a16:creationId xmlns:a16="http://schemas.microsoft.com/office/drawing/2014/main" id="{BBDF9CA6-CF0F-DC61-7880-5DB5A1DCDA42}"/>
              </a:ext>
            </a:extLst>
          </p:cNvPr>
          <p:cNvCxnSpPr>
            <a:stCxn id="12" idx="2"/>
          </p:cNvCxnSpPr>
          <p:nvPr/>
        </p:nvCxnSpPr>
        <p:spPr>
          <a:xfrm flipH="1" flipV="1">
            <a:off x="6400338" y="3326436"/>
            <a:ext cx="623398" cy="12491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Gerader Verbinder 52">
            <a:extLst>
              <a:ext uri="{FF2B5EF4-FFF2-40B4-BE49-F238E27FC236}">
                <a16:creationId xmlns:a16="http://schemas.microsoft.com/office/drawing/2014/main" id="{78734335-85CA-9E57-B69D-61AC92E675D7}"/>
              </a:ext>
            </a:extLst>
          </p:cNvPr>
          <p:cNvCxnSpPr/>
          <p:nvPr/>
        </p:nvCxnSpPr>
        <p:spPr>
          <a:xfrm flipV="1">
            <a:off x="9652612" y="4575615"/>
            <a:ext cx="62755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Ellipse 61">
            <a:extLst>
              <a:ext uri="{FF2B5EF4-FFF2-40B4-BE49-F238E27FC236}">
                <a16:creationId xmlns:a16="http://schemas.microsoft.com/office/drawing/2014/main" id="{093064A8-DDBE-C4E6-872B-2A259329FD16}"/>
              </a:ext>
            </a:extLst>
          </p:cNvPr>
          <p:cNvSpPr/>
          <p:nvPr/>
        </p:nvSpPr>
        <p:spPr>
          <a:xfrm>
            <a:off x="10280167" y="4089241"/>
            <a:ext cx="937753" cy="937753"/>
          </a:xfrm>
          <a:prstGeom prst="ellipse">
            <a:avLst/>
          </a:prstGeom>
          <a:solidFill>
            <a:srgbClr val="E1E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62">
            <a:extLst>
              <a:ext uri="{FF2B5EF4-FFF2-40B4-BE49-F238E27FC236}">
                <a16:creationId xmlns:a16="http://schemas.microsoft.com/office/drawing/2014/main" id="{0E36F3B0-57F9-20E3-6838-7BE405753011}"/>
              </a:ext>
            </a:extLst>
          </p:cNvPr>
          <p:cNvSpPr/>
          <p:nvPr/>
        </p:nvSpPr>
        <p:spPr>
          <a:xfrm>
            <a:off x="10315336" y="2947673"/>
            <a:ext cx="838061" cy="663763"/>
          </a:xfrm>
          <a:prstGeom prst="rect">
            <a:avLst/>
          </a:prstGeom>
          <a:solidFill>
            <a:schemeClr val="accent2">
              <a:lumMod val="20000"/>
              <a:lumOff val="80000"/>
            </a:schemeClr>
          </a:solidFill>
          <a:ln>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600" dirty="0">
                <a:solidFill>
                  <a:schemeClr val="tx1"/>
                </a:solidFill>
                <a:latin typeface="Times New Roman" panose="02020603050405020304" pitchFamily="18" charset="0"/>
                <a:cs typeface="Times New Roman" panose="02020603050405020304" pitchFamily="18" charset="0"/>
              </a:rPr>
              <a:t>Target</a:t>
            </a:r>
            <a:endParaRPr lang="de-DE" dirty="0">
              <a:solidFill>
                <a:schemeClr val="tx1"/>
              </a:solidFill>
              <a:latin typeface="Times New Roman" panose="02020603050405020304" pitchFamily="18" charset="0"/>
              <a:cs typeface="Times New Roman" panose="02020603050405020304" pitchFamily="18" charset="0"/>
            </a:endParaRPr>
          </a:p>
          <a:p>
            <a:pPr algn="ctr"/>
            <a:endParaRPr lang="de-DE" dirty="0">
              <a:solidFill>
                <a:schemeClr val="tx1"/>
              </a:solidFill>
              <a:latin typeface="Times New Roman" panose="02020603050405020304" pitchFamily="18" charset="0"/>
              <a:cs typeface="Times New Roman" panose="02020603050405020304" pitchFamily="18" charset="0"/>
            </a:endParaRPr>
          </a:p>
        </p:txBody>
      </p:sp>
      <p:cxnSp>
        <p:nvCxnSpPr>
          <p:cNvPr id="21" name="Gerader Verbinder 63">
            <a:extLst>
              <a:ext uri="{FF2B5EF4-FFF2-40B4-BE49-F238E27FC236}">
                <a16:creationId xmlns:a16="http://schemas.microsoft.com/office/drawing/2014/main" id="{76B6ECF4-4ACA-11E1-C26F-DEB859E7DFC6}"/>
              </a:ext>
            </a:extLst>
          </p:cNvPr>
          <p:cNvCxnSpPr>
            <a:stCxn id="19" idx="0"/>
          </p:cNvCxnSpPr>
          <p:nvPr/>
        </p:nvCxnSpPr>
        <p:spPr>
          <a:xfrm flipH="1" flipV="1">
            <a:off x="10734367" y="3616695"/>
            <a:ext cx="0" cy="4725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feld 66">
                <a:extLst>
                  <a:ext uri="{FF2B5EF4-FFF2-40B4-BE49-F238E27FC236}">
                    <a16:creationId xmlns:a16="http://schemas.microsoft.com/office/drawing/2014/main" id="{22EDCFB9-4154-AA47-AD3F-69219BD637E0}"/>
                  </a:ext>
                </a:extLst>
              </p:cNvPr>
              <p:cNvSpPr txBox="1"/>
              <p:nvPr/>
            </p:nvSpPr>
            <p:spPr>
              <a:xfrm>
                <a:off x="10613920" y="3279555"/>
                <a:ext cx="228076" cy="2660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𝑦</m:t>
                          </m:r>
                        </m:e>
                        <m:sub>
                          <m:r>
                            <a:rPr lang="de-DE" sz="1600" b="0" i="1" smtClean="0">
                              <a:latin typeface="Cambria Math" panose="02040503050406030204" pitchFamily="18" charset="0"/>
                            </a:rPr>
                            <m:t>𝑗</m:t>
                          </m:r>
                        </m:sub>
                      </m:sSub>
                    </m:oMath>
                  </m:oMathPara>
                </a14:m>
                <a:endParaRPr lang="de-DE" sz="1600" i="1" dirty="0"/>
              </a:p>
            </p:txBody>
          </p:sp>
        </mc:Choice>
        <mc:Fallback xmlns="">
          <p:sp>
            <p:nvSpPr>
              <p:cNvPr id="22" name="Textfeld 66">
                <a:extLst>
                  <a:ext uri="{FF2B5EF4-FFF2-40B4-BE49-F238E27FC236}">
                    <a16:creationId xmlns:a16="http://schemas.microsoft.com/office/drawing/2014/main" id="{22EDCFB9-4154-AA47-AD3F-69219BD637E0}"/>
                  </a:ext>
                </a:extLst>
              </p:cNvPr>
              <p:cNvSpPr txBox="1">
                <a:spLocks noRot="1" noChangeAspect="1" noMove="1" noResize="1" noEditPoints="1" noAdjustHandles="1" noChangeArrowheads="1" noChangeShapeType="1" noTextEdit="1"/>
              </p:cNvSpPr>
              <p:nvPr/>
            </p:nvSpPr>
            <p:spPr>
              <a:xfrm>
                <a:off x="10613920" y="3279555"/>
                <a:ext cx="228076" cy="266035"/>
              </a:xfrm>
              <a:prstGeom prst="rect">
                <a:avLst/>
              </a:prstGeom>
              <a:blipFill>
                <a:blip r:embed="rId5"/>
                <a:stretch>
                  <a:fillRect l="-21053" r="-10526" b="-25000"/>
                </a:stretch>
              </a:blipFill>
            </p:spPr>
            <p:txBody>
              <a:bodyPr/>
              <a:lstStyle/>
              <a:p>
                <a:r>
                  <a:rPr lang="en-DE">
                    <a:noFill/>
                  </a:rPr>
                  <a:t> </a:t>
                </a:r>
              </a:p>
            </p:txBody>
          </p:sp>
        </mc:Fallback>
      </mc:AlternateContent>
      <p:cxnSp>
        <p:nvCxnSpPr>
          <p:cNvPr id="23" name="Gerader Verbinder 67">
            <a:extLst>
              <a:ext uri="{FF2B5EF4-FFF2-40B4-BE49-F238E27FC236}">
                <a16:creationId xmlns:a16="http://schemas.microsoft.com/office/drawing/2014/main" id="{AD696B95-6926-4F18-DEFA-00F7D201713A}"/>
              </a:ext>
            </a:extLst>
          </p:cNvPr>
          <p:cNvCxnSpPr/>
          <p:nvPr/>
        </p:nvCxnSpPr>
        <p:spPr>
          <a:xfrm flipV="1">
            <a:off x="10749043" y="5026994"/>
            <a:ext cx="0" cy="16490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Gerader Verbinder 70">
            <a:extLst>
              <a:ext uri="{FF2B5EF4-FFF2-40B4-BE49-F238E27FC236}">
                <a16:creationId xmlns:a16="http://schemas.microsoft.com/office/drawing/2014/main" id="{7D0C3D9E-110B-5FCC-71F1-E398E7DBBC6D}"/>
              </a:ext>
            </a:extLst>
          </p:cNvPr>
          <p:cNvCxnSpPr/>
          <p:nvPr/>
        </p:nvCxnSpPr>
        <p:spPr>
          <a:xfrm>
            <a:off x="8878474" y="6676091"/>
            <a:ext cx="1870569" cy="0"/>
          </a:xfrm>
          <a:prstGeom prst="line">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Gerader Verbinder 73">
            <a:extLst>
              <a:ext uri="{FF2B5EF4-FFF2-40B4-BE49-F238E27FC236}">
                <a16:creationId xmlns:a16="http://schemas.microsoft.com/office/drawing/2014/main" id="{20706995-D82F-D3A1-6B31-31539592FEBD}"/>
              </a:ext>
            </a:extLst>
          </p:cNvPr>
          <p:cNvCxnSpPr/>
          <p:nvPr/>
        </p:nvCxnSpPr>
        <p:spPr>
          <a:xfrm rot="10800000" flipH="1">
            <a:off x="11217920" y="4558117"/>
            <a:ext cx="491470" cy="1"/>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 name="Textfeld 76">
                <a:extLst>
                  <a:ext uri="{FF2B5EF4-FFF2-40B4-BE49-F238E27FC236}">
                    <a16:creationId xmlns:a16="http://schemas.microsoft.com/office/drawing/2014/main" id="{A5B5A3AC-D9F2-26EA-68E7-BF5B1096C6AD}"/>
                  </a:ext>
                </a:extLst>
              </p:cNvPr>
              <p:cNvSpPr txBox="1"/>
              <p:nvPr/>
            </p:nvSpPr>
            <p:spPr>
              <a:xfrm>
                <a:off x="11772340" y="4385775"/>
                <a:ext cx="169918"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1600" b="1" i="1" smtClean="0">
                          <a:latin typeface="Cambria Math" panose="02040503050406030204" pitchFamily="18" charset="0"/>
                        </a:rPr>
                        <m:t>𝒚</m:t>
                      </m:r>
                    </m:oMath>
                  </m:oMathPara>
                </a14:m>
                <a:endParaRPr lang="de-DE" sz="1600" b="1" i="1" dirty="0"/>
              </a:p>
            </p:txBody>
          </p:sp>
        </mc:Choice>
        <mc:Fallback xmlns="">
          <p:sp>
            <p:nvSpPr>
              <p:cNvPr id="26" name="Textfeld 76">
                <a:extLst>
                  <a:ext uri="{FF2B5EF4-FFF2-40B4-BE49-F238E27FC236}">
                    <a16:creationId xmlns:a16="http://schemas.microsoft.com/office/drawing/2014/main" id="{A5B5A3AC-D9F2-26EA-68E7-BF5B1096C6AD}"/>
                  </a:ext>
                </a:extLst>
              </p:cNvPr>
              <p:cNvSpPr txBox="1">
                <a:spLocks noRot="1" noChangeAspect="1" noMove="1" noResize="1" noEditPoints="1" noAdjustHandles="1" noChangeArrowheads="1" noChangeShapeType="1" noTextEdit="1"/>
              </p:cNvSpPr>
              <p:nvPr/>
            </p:nvSpPr>
            <p:spPr>
              <a:xfrm>
                <a:off x="11772340" y="4385775"/>
                <a:ext cx="169918" cy="246221"/>
              </a:xfrm>
              <a:prstGeom prst="rect">
                <a:avLst/>
              </a:prstGeom>
              <a:blipFill>
                <a:blip r:embed="rId6"/>
                <a:stretch>
                  <a:fillRect l="-28571" r="-28571" b="-24390"/>
                </a:stretch>
              </a:blipFill>
            </p:spPr>
            <p:txBody>
              <a:bodyPr/>
              <a:lstStyle/>
              <a:p>
                <a:r>
                  <a:rPr lang="en-DE">
                    <a:noFill/>
                  </a:rPr>
                  <a:t> </a:t>
                </a:r>
              </a:p>
            </p:txBody>
          </p:sp>
        </mc:Fallback>
      </mc:AlternateContent>
      <p:sp>
        <p:nvSpPr>
          <p:cNvPr id="27" name="Rechteck 77">
            <a:extLst>
              <a:ext uri="{FF2B5EF4-FFF2-40B4-BE49-F238E27FC236}">
                <a16:creationId xmlns:a16="http://schemas.microsoft.com/office/drawing/2014/main" id="{1FF39DDD-842A-7DAE-61B9-7EC4A50A2ECF}"/>
              </a:ext>
            </a:extLst>
          </p:cNvPr>
          <p:cNvSpPr/>
          <p:nvPr/>
        </p:nvSpPr>
        <p:spPr>
          <a:xfrm>
            <a:off x="11203308" y="4780433"/>
            <a:ext cx="1031051" cy="338554"/>
          </a:xfrm>
          <a:prstGeom prst="rect">
            <a:avLst/>
          </a:prstGeom>
        </p:spPr>
        <p:txBody>
          <a:bodyPr wrap="none">
            <a:spAutoFit/>
          </a:bodyPr>
          <a:lstStyle/>
          <a:p>
            <a:r>
              <a:rPr lang="de-DE" sz="1600" dirty="0">
                <a:latin typeface="Times New Roman" panose="02020603050405020304" pitchFamily="18" charset="0"/>
                <a:cs typeface="Times New Roman" panose="02020603050405020304" pitchFamily="18" charset="0"/>
              </a:rPr>
              <a:t>Prediction</a:t>
            </a:r>
            <a:endParaRPr lang="de-DE" dirty="0"/>
          </a:p>
        </p:txBody>
      </p:sp>
      <p:sp>
        <p:nvSpPr>
          <p:cNvPr id="28" name="Rechteck 78">
            <a:extLst>
              <a:ext uri="{FF2B5EF4-FFF2-40B4-BE49-F238E27FC236}">
                <a16:creationId xmlns:a16="http://schemas.microsoft.com/office/drawing/2014/main" id="{EAD696D5-D82A-900D-28AE-7F67C99FE78C}"/>
              </a:ext>
            </a:extLst>
          </p:cNvPr>
          <p:cNvSpPr/>
          <p:nvPr/>
        </p:nvSpPr>
        <p:spPr>
          <a:xfrm>
            <a:off x="8448103" y="6252422"/>
            <a:ext cx="2040943" cy="338554"/>
          </a:xfrm>
          <a:prstGeom prst="rect">
            <a:avLst/>
          </a:prstGeom>
        </p:spPr>
        <p:txBody>
          <a:bodyPr wrap="none">
            <a:spAutoFit/>
          </a:bodyPr>
          <a:lstStyle/>
          <a:p>
            <a:r>
              <a:rPr lang="de-DE" sz="1600" dirty="0">
                <a:latin typeface="Times New Roman" panose="02020603050405020304" pitchFamily="18" charset="0"/>
                <a:cs typeface="Times New Roman" panose="02020603050405020304" pitchFamily="18" charset="0"/>
              </a:rPr>
              <a:t>Error backpropagation</a:t>
            </a:r>
            <a:endParaRPr lang="de-DE" dirty="0"/>
          </a:p>
        </p:txBody>
      </p:sp>
      <mc:AlternateContent xmlns:mc="http://schemas.openxmlformats.org/markup-compatibility/2006" xmlns:a14="http://schemas.microsoft.com/office/drawing/2010/main">
        <mc:Choice Requires="a14">
          <p:sp>
            <p:nvSpPr>
              <p:cNvPr id="29" name="Textfeld 79">
                <a:extLst>
                  <a:ext uri="{FF2B5EF4-FFF2-40B4-BE49-F238E27FC236}">
                    <a16:creationId xmlns:a16="http://schemas.microsoft.com/office/drawing/2014/main" id="{FD49EB01-0907-6585-6DFD-19BD98EF0B99}"/>
                  </a:ext>
                </a:extLst>
              </p:cNvPr>
              <p:cNvSpPr txBox="1"/>
              <p:nvPr/>
            </p:nvSpPr>
            <p:spPr>
              <a:xfrm>
                <a:off x="7078193" y="3133338"/>
                <a:ext cx="347146"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𝑊</m:t>
                          </m:r>
                        </m:e>
                        <m:sub>
                          <m:r>
                            <a:rPr lang="de-DE" sz="1400" b="0" i="1" smtClean="0">
                              <a:latin typeface="Cambria Math" panose="02040503050406030204" pitchFamily="18" charset="0"/>
                            </a:rPr>
                            <m:t>1</m:t>
                          </m:r>
                          <m:r>
                            <a:rPr lang="de-DE" sz="1400" b="0" i="1" smtClean="0">
                              <a:latin typeface="Cambria Math" panose="02040503050406030204" pitchFamily="18" charset="0"/>
                            </a:rPr>
                            <m:t>𝑘</m:t>
                          </m:r>
                        </m:sub>
                      </m:sSub>
                    </m:oMath>
                  </m:oMathPara>
                </a14:m>
                <a:endParaRPr lang="de-DE" sz="1400" i="1" dirty="0"/>
              </a:p>
            </p:txBody>
          </p:sp>
        </mc:Choice>
        <mc:Fallback xmlns="">
          <p:sp>
            <p:nvSpPr>
              <p:cNvPr id="29" name="Textfeld 79">
                <a:extLst>
                  <a:ext uri="{FF2B5EF4-FFF2-40B4-BE49-F238E27FC236}">
                    <a16:creationId xmlns:a16="http://schemas.microsoft.com/office/drawing/2014/main" id="{FD49EB01-0907-6585-6DFD-19BD98EF0B99}"/>
                  </a:ext>
                </a:extLst>
              </p:cNvPr>
              <p:cNvSpPr txBox="1">
                <a:spLocks noRot="1" noChangeAspect="1" noMove="1" noResize="1" noEditPoints="1" noAdjustHandles="1" noChangeArrowheads="1" noChangeShapeType="1" noTextEdit="1"/>
              </p:cNvSpPr>
              <p:nvPr/>
            </p:nvSpPr>
            <p:spPr>
              <a:xfrm>
                <a:off x="7078193" y="3133338"/>
                <a:ext cx="347146" cy="215444"/>
              </a:xfrm>
              <a:prstGeom prst="rect">
                <a:avLst/>
              </a:prstGeom>
              <a:blipFill>
                <a:blip r:embed="rId7"/>
                <a:stretch>
                  <a:fillRect l="-12281" r="-3509" b="-1714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0" name="Textfeld 80">
                <a:extLst>
                  <a:ext uri="{FF2B5EF4-FFF2-40B4-BE49-F238E27FC236}">
                    <a16:creationId xmlns:a16="http://schemas.microsoft.com/office/drawing/2014/main" id="{FEBAC0E3-7A75-1BD0-930D-65A93B4E96A9}"/>
                  </a:ext>
                </a:extLst>
              </p:cNvPr>
              <p:cNvSpPr txBox="1"/>
              <p:nvPr/>
            </p:nvSpPr>
            <p:spPr>
              <a:xfrm>
                <a:off x="6519557" y="3138079"/>
                <a:ext cx="3513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𝑊</m:t>
                          </m:r>
                        </m:e>
                        <m:sub>
                          <m:r>
                            <a:rPr lang="de-DE" sz="1400" b="0" i="1" smtClean="0">
                              <a:latin typeface="Cambria Math" panose="02040503050406030204" pitchFamily="18" charset="0"/>
                            </a:rPr>
                            <m:t>2</m:t>
                          </m:r>
                          <m:r>
                            <a:rPr lang="de-DE" sz="1400" b="0" i="1" smtClean="0">
                              <a:latin typeface="Cambria Math" panose="02040503050406030204" pitchFamily="18" charset="0"/>
                            </a:rPr>
                            <m:t>𝑘</m:t>
                          </m:r>
                        </m:sub>
                      </m:sSub>
                    </m:oMath>
                  </m:oMathPara>
                </a14:m>
                <a:endParaRPr lang="de-DE" sz="1400" i="1" dirty="0"/>
              </a:p>
            </p:txBody>
          </p:sp>
        </mc:Choice>
        <mc:Fallback xmlns="">
          <p:sp>
            <p:nvSpPr>
              <p:cNvPr id="30" name="Textfeld 80">
                <a:extLst>
                  <a:ext uri="{FF2B5EF4-FFF2-40B4-BE49-F238E27FC236}">
                    <a16:creationId xmlns:a16="http://schemas.microsoft.com/office/drawing/2014/main" id="{FEBAC0E3-7A75-1BD0-930D-65A93B4E96A9}"/>
                  </a:ext>
                </a:extLst>
              </p:cNvPr>
              <p:cNvSpPr txBox="1">
                <a:spLocks noRot="1" noChangeAspect="1" noMove="1" noResize="1" noEditPoints="1" noAdjustHandles="1" noChangeArrowheads="1" noChangeShapeType="1" noTextEdit="1"/>
              </p:cNvSpPr>
              <p:nvPr/>
            </p:nvSpPr>
            <p:spPr>
              <a:xfrm>
                <a:off x="6519557" y="3138079"/>
                <a:ext cx="351314" cy="215444"/>
              </a:xfrm>
              <a:prstGeom prst="rect">
                <a:avLst/>
              </a:prstGeom>
              <a:blipFill>
                <a:blip r:embed="rId8"/>
                <a:stretch>
                  <a:fillRect l="-12069" r="-3448" b="-17143"/>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1" name="Textfeld 83">
                <a:extLst>
                  <a:ext uri="{FF2B5EF4-FFF2-40B4-BE49-F238E27FC236}">
                    <a16:creationId xmlns:a16="http://schemas.microsoft.com/office/drawing/2014/main" id="{444E975B-6164-EA40-1D31-A7B408DF3649}"/>
                  </a:ext>
                </a:extLst>
              </p:cNvPr>
              <p:cNvSpPr txBox="1"/>
              <p:nvPr/>
            </p:nvSpPr>
            <p:spPr>
              <a:xfrm>
                <a:off x="6433688" y="3912215"/>
                <a:ext cx="351314"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400" b="0" i="1" smtClean="0">
                              <a:latin typeface="Cambria Math" panose="02040503050406030204" pitchFamily="18" charset="0"/>
                            </a:rPr>
                          </m:ctrlPr>
                        </m:sSubPr>
                        <m:e>
                          <m:r>
                            <a:rPr lang="de-DE" sz="1400" b="0" i="1" smtClean="0">
                              <a:latin typeface="Cambria Math" panose="02040503050406030204" pitchFamily="18" charset="0"/>
                            </a:rPr>
                            <m:t>𝑊</m:t>
                          </m:r>
                        </m:e>
                        <m:sub>
                          <m:r>
                            <a:rPr lang="de-DE" sz="1400" b="0" i="1" smtClean="0">
                              <a:latin typeface="Cambria Math" panose="02040503050406030204" pitchFamily="18" charset="0"/>
                            </a:rPr>
                            <m:t>3</m:t>
                          </m:r>
                          <m:r>
                            <a:rPr lang="de-DE" sz="1400" b="0" i="1" smtClean="0">
                              <a:latin typeface="Cambria Math" panose="02040503050406030204" pitchFamily="18" charset="0"/>
                            </a:rPr>
                            <m:t>𝑘</m:t>
                          </m:r>
                        </m:sub>
                      </m:sSub>
                    </m:oMath>
                  </m:oMathPara>
                </a14:m>
                <a:endParaRPr lang="de-DE" sz="1400" i="1" dirty="0"/>
              </a:p>
            </p:txBody>
          </p:sp>
        </mc:Choice>
        <mc:Fallback xmlns="">
          <p:sp>
            <p:nvSpPr>
              <p:cNvPr id="31" name="Textfeld 83">
                <a:extLst>
                  <a:ext uri="{FF2B5EF4-FFF2-40B4-BE49-F238E27FC236}">
                    <a16:creationId xmlns:a16="http://schemas.microsoft.com/office/drawing/2014/main" id="{444E975B-6164-EA40-1D31-A7B408DF3649}"/>
                  </a:ext>
                </a:extLst>
              </p:cNvPr>
              <p:cNvSpPr txBox="1">
                <a:spLocks noRot="1" noChangeAspect="1" noMove="1" noResize="1" noEditPoints="1" noAdjustHandles="1" noChangeArrowheads="1" noChangeShapeType="1" noTextEdit="1"/>
              </p:cNvSpPr>
              <p:nvPr/>
            </p:nvSpPr>
            <p:spPr>
              <a:xfrm>
                <a:off x="6433688" y="3912215"/>
                <a:ext cx="351314" cy="215444"/>
              </a:xfrm>
              <a:prstGeom prst="rect">
                <a:avLst/>
              </a:prstGeom>
              <a:blipFill>
                <a:blip r:embed="rId9"/>
                <a:stretch>
                  <a:fillRect l="-12069" r="-3448" b="-17143"/>
                </a:stretch>
              </a:blipFill>
            </p:spPr>
            <p:txBody>
              <a:bodyPr/>
              <a:lstStyle/>
              <a:p>
                <a:r>
                  <a:rPr lang="en-DE">
                    <a:noFill/>
                  </a:rPr>
                  <a:t> </a:t>
                </a:r>
              </a:p>
            </p:txBody>
          </p:sp>
        </mc:Fallback>
      </mc:AlternateContent>
      <p:cxnSp>
        <p:nvCxnSpPr>
          <p:cNvPr id="32" name="Gerader Verbinder 85">
            <a:extLst>
              <a:ext uri="{FF2B5EF4-FFF2-40B4-BE49-F238E27FC236}">
                <a16:creationId xmlns:a16="http://schemas.microsoft.com/office/drawing/2014/main" id="{EDC2BE40-04CB-6E33-388F-7F4600B718BF}"/>
              </a:ext>
            </a:extLst>
          </p:cNvPr>
          <p:cNvCxnSpPr/>
          <p:nvPr/>
        </p:nvCxnSpPr>
        <p:spPr>
          <a:xfrm rot="10800000">
            <a:off x="7512819" y="2873097"/>
            <a:ext cx="1870569" cy="0"/>
          </a:xfrm>
          <a:prstGeom prst="line">
            <a:avLst/>
          </a:prstGeom>
          <a:ln>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Rechteck 86">
            <a:extLst>
              <a:ext uri="{FF2B5EF4-FFF2-40B4-BE49-F238E27FC236}">
                <a16:creationId xmlns:a16="http://schemas.microsoft.com/office/drawing/2014/main" id="{5C252C70-ECA0-1344-023D-3518D59E8EF6}"/>
              </a:ext>
            </a:extLst>
          </p:cNvPr>
          <p:cNvSpPr/>
          <p:nvPr/>
        </p:nvSpPr>
        <p:spPr>
          <a:xfrm>
            <a:off x="6960305" y="2443280"/>
            <a:ext cx="2087431" cy="338554"/>
          </a:xfrm>
          <a:prstGeom prst="rect">
            <a:avLst/>
          </a:prstGeom>
        </p:spPr>
        <p:txBody>
          <a:bodyPr wrap="none">
            <a:spAutoFit/>
          </a:bodyPr>
          <a:lstStyle/>
          <a:p>
            <a:r>
              <a:rPr lang="de-DE" sz="1600" dirty="0">
                <a:latin typeface="Times New Roman" panose="02020603050405020304" pitchFamily="18" charset="0"/>
                <a:cs typeface="Times New Roman" panose="02020603050405020304" pitchFamily="18" charset="0"/>
              </a:rPr>
              <a:t>Activation propagation</a:t>
            </a:r>
            <a:endParaRPr lang="de-DE" dirty="0"/>
          </a:p>
        </p:txBody>
      </p:sp>
      <mc:AlternateContent xmlns:mc="http://schemas.openxmlformats.org/markup-compatibility/2006" xmlns:a14="http://schemas.microsoft.com/office/drawing/2010/main">
        <mc:Choice Requires="a14">
          <p:sp>
            <p:nvSpPr>
              <p:cNvPr id="34" name="Textfeld 88">
                <a:extLst>
                  <a:ext uri="{FF2B5EF4-FFF2-40B4-BE49-F238E27FC236}">
                    <a16:creationId xmlns:a16="http://schemas.microsoft.com/office/drawing/2014/main" id="{A9780EB2-D780-DA49-DE33-03F17141E67B}"/>
                  </a:ext>
                </a:extLst>
              </p:cNvPr>
              <p:cNvSpPr txBox="1"/>
              <p:nvPr/>
            </p:nvSpPr>
            <p:spPr>
              <a:xfrm>
                <a:off x="6477863" y="5612327"/>
                <a:ext cx="1007071" cy="24622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1600" b="0" i="1" smtClean="0">
                          <a:latin typeface="Cambria Math" panose="02040503050406030204" pitchFamily="18" charset="0"/>
                        </a:rPr>
                        <m:t>𝑁𝑒𝑢𝑟𝑜𝑛</m:t>
                      </m:r>
                      <m:r>
                        <a:rPr lang="de-DE" sz="1600" b="0" i="1" smtClean="0">
                          <a:latin typeface="Cambria Math" panose="02040503050406030204" pitchFamily="18" charset="0"/>
                        </a:rPr>
                        <m:t> </m:t>
                      </m:r>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h</m:t>
                          </m:r>
                        </m:e>
                        <m:sub>
                          <m:r>
                            <a:rPr lang="de-DE" sz="1600" b="0" i="1" smtClean="0">
                              <a:latin typeface="Cambria Math" panose="02040503050406030204" pitchFamily="18" charset="0"/>
                            </a:rPr>
                            <m:t>𝑘</m:t>
                          </m:r>
                        </m:sub>
                      </m:sSub>
                    </m:oMath>
                  </m:oMathPara>
                </a14:m>
                <a:endParaRPr lang="de-DE" sz="1600" i="1" dirty="0"/>
              </a:p>
            </p:txBody>
          </p:sp>
        </mc:Choice>
        <mc:Fallback xmlns="">
          <p:sp>
            <p:nvSpPr>
              <p:cNvPr id="34" name="Textfeld 88">
                <a:extLst>
                  <a:ext uri="{FF2B5EF4-FFF2-40B4-BE49-F238E27FC236}">
                    <a16:creationId xmlns:a16="http://schemas.microsoft.com/office/drawing/2014/main" id="{A9780EB2-D780-DA49-DE33-03F17141E67B}"/>
                  </a:ext>
                </a:extLst>
              </p:cNvPr>
              <p:cNvSpPr txBox="1">
                <a:spLocks noRot="1" noChangeAspect="1" noMove="1" noResize="1" noEditPoints="1" noAdjustHandles="1" noChangeArrowheads="1" noChangeShapeType="1" noTextEdit="1"/>
              </p:cNvSpPr>
              <p:nvPr/>
            </p:nvSpPr>
            <p:spPr>
              <a:xfrm>
                <a:off x="6477863" y="5612327"/>
                <a:ext cx="1007071" cy="246221"/>
              </a:xfrm>
              <a:prstGeom prst="rect">
                <a:avLst/>
              </a:prstGeom>
              <a:blipFill>
                <a:blip r:embed="rId10"/>
                <a:stretch>
                  <a:fillRect l="-4242" r="-606" b="-17500"/>
                </a:stretch>
              </a:blipFill>
            </p:spPr>
            <p:txBody>
              <a:bodyPr/>
              <a:lstStyle/>
              <a:p>
                <a:r>
                  <a:rPr lang="en-DE">
                    <a:noFill/>
                  </a:rPr>
                  <a:t> </a:t>
                </a:r>
              </a:p>
            </p:txBody>
          </p:sp>
        </mc:Fallback>
      </mc:AlternateContent>
      <p:cxnSp>
        <p:nvCxnSpPr>
          <p:cNvPr id="35" name="Gerader Verbinder 89">
            <a:extLst>
              <a:ext uri="{FF2B5EF4-FFF2-40B4-BE49-F238E27FC236}">
                <a16:creationId xmlns:a16="http://schemas.microsoft.com/office/drawing/2014/main" id="{BD59995A-D58D-0A74-4E62-70B3ACFE5386}"/>
              </a:ext>
            </a:extLst>
          </p:cNvPr>
          <p:cNvCxnSpPr/>
          <p:nvPr/>
        </p:nvCxnSpPr>
        <p:spPr>
          <a:xfrm flipV="1">
            <a:off x="7021668" y="4365431"/>
            <a:ext cx="293877" cy="190363"/>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feld 90">
                <a:extLst>
                  <a:ext uri="{FF2B5EF4-FFF2-40B4-BE49-F238E27FC236}">
                    <a16:creationId xmlns:a16="http://schemas.microsoft.com/office/drawing/2014/main" id="{2BC2BC55-6901-4328-CEBC-DB4C1AD03AA8}"/>
                  </a:ext>
                </a:extLst>
              </p:cNvPr>
              <p:cNvSpPr txBox="1"/>
              <p:nvPr/>
            </p:nvSpPr>
            <p:spPr>
              <a:xfrm>
                <a:off x="7413350" y="3925892"/>
                <a:ext cx="1850378" cy="6960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sz="1600" b="0" i="1" smtClean="0">
                              <a:latin typeface="Cambria Math" panose="02040503050406030204" pitchFamily="18" charset="0"/>
                            </a:rPr>
                          </m:ctrlPr>
                        </m:sSubPr>
                        <m:e>
                          <m:r>
                            <a:rPr lang="de-DE" sz="1600" b="0" i="1" smtClean="0">
                              <a:latin typeface="Cambria Math" panose="02040503050406030204" pitchFamily="18" charset="0"/>
                            </a:rPr>
                            <m:t>𝑆</m:t>
                          </m:r>
                        </m:e>
                        <m:sub>
                          <m:r>
                            <a:rPr lang="de-DE" sz="1600" b="0" i="1" smtClean="0">
                              <a:latin typeface="Cambria Math" panose="02040503050406030204" pitchFamily="18" charset="0"/>
                            </a:rPr>
                            <m:t>𝑗</m:t>
                          </m:r>
                        </m:sub>
                      </m:sSub>
                      <m:r>
                        <a:rPr lang="de-DE" sz="1600" b="0" i="1" smtClean="0">
                          <a:latin typeface="Cambria Math" panose="02040503050406030204" pitchFamily="18" charset="0"/>
                        </a:rPr>
                        <m:t>=</m:t>
                      </m:r>
                      <m:nary>
                        <m:naryPr>
                          <m:chr m:val="∑"/>
                          <m:ctrlPr>
                            <a:rPr lang="de-DE" sz="1600" b="0" i="1" smtClean="0">
                              <a:latin typeface="Cambria Math" panose="02040503050406030204" pitchFamily="18" charset="0"/>
                            </a:rPr>
                          </m:ctrlPr>
                        </m:naryPr>
                        <m:sub>
                          <m:r>
                            <m:rPr>
                              <m:brk m:alnAt="23"/>
                            </m:rPr>
                            <a:rPr lang="de-DE" sz="1600" b="0" i="1" smtClean="0">
                              <a:latin typeface="Cambria Math" panose="02040503050406030204" pitchFamily="18" charset="0"/>
                            </a:rPr>
                            <m:t>𝑟</m:t>
                          </m:r>
                          <m:r>
                            <a:rPr lang="de-DE" sz="1600" b="0" i="1" smtClean="0">
                              <a:latin typeface="Cambria Math" panose="02040503050406030204" pitchFamily="18" charset="0"/>
                            </a:rPr>
                            <m:t>=1</m:t>
                          </m:r>
                        </m:sub>
                        <m:sup>
                          <m:r>
                            <a:rPr lang="de-DE" sz="1600" b="0" i="1" smtClean="0">
                              <a:latin typeface="Cambria Math" panose="02040503050406030204" pitchFamily="18" charset="0"/>
                            </a:rPr>
                            <m:t>𝑘</m:t>
                          </m:r>
                        </m:sup>
                        <m:e>
                          <m:sSub>
                            <m:sSubPr>
                              <m:ctrlPr>
                                <a:rPr lang="de-DE" sz="1600" i="1">
                                  <a:latin typeface="Cambria Math" panose="02040503050406030204" pitchFamily="18" charset="0"/>
                                </a:rPr>
                              </m:ctrlPr>
                            </m:sSubPr>
                            <m:e>
                              <m:r>
                                <a:rPr lang="de-DE" sz="1600" i="1">
                                  <a:latin typeface="Cambria Math" panose="02040503050406030204" pitchFamily="18" charset="0"/>
                                </a:rPr>
                                <m:t>𝑊</m:t>
                              </m:r>
                            </m:e>
                            <m:sub>
                              <m:r>
                                <a:rPr lang="de-DE" sz="1600" i="1">
                                  <a:latin typeface="Cambria Math" panose="02040503050406030204" pitchFamily="18" charset="0"/>
                                </a:rPr>
                                <m:t>𝑘</m:t>
                              </m:r>
                              <m:r>
                                <a:rPr lang="de-DE" sz="1600" b="0" i="1" smtClean="0">
                                  <a:latin typeface="Cambria Math" panose="02040503050406030204" pitchFamily="18" charset="0"/>
                                </a:rPr>
                                <m:t>𝑟</m:t>
                              </m:r>
                            </m:sub>
                          </m:sSub>
                          <m:r>
                            <m:rPr>
                              <m:nor/>
                            </m:rPr>
                            <a:rPr lang="de-DE" sz="1600" i="1" dirty="0"/>
                            <m:t> </m:t>
                          </m:r>
                          <m:sSub>
                            <m:sSubPr>
                              <m:ctrlPr>
                                <a:rPr lang="de-DE" sz="1600" b="0" i="1" dirty="0" smtClean="0">
                                  <a:latin typeface="Cambria Math" panose="02040503050406030204" pitchFamily="18" charset="0"/>
                                </a:rPr>
                              </m:ctrlPr>
                            </m:sSubPr>
                            <m:e>
                              <m:r>
                                <a:rPr lang="de-DE" sz="1600" b="0" i="1" dirty="0" smtClean="0">
                                  <a:latin typeface="Cambria Math" panose="02040503050406030204" pitchFamily="18" charset="0"/>
                                </a:rPr>
                                <m:t>h</m:t>
                              </m:r>
                            </m:e>
                            <m:sub>
                              <m:r>
                                <a:rPr lang="de-DE" sz="1600" b="0" i="1" dirty="0" smtClean="0">
                                  <a:latin typeface="Cambria Math" panose="02040503050406030204" pitchFamily="18" charset="0"/>
                                </a:rPr>
                                <m:t>𝑟</m:t>
                              </m:r>
                            </m:sub>
                          </m:sSub>
                          <m:r>
                            <a:rPr lang="de-DE" sz="1600" b="0" i="1" dirty="0" smtClean="0">
                              <a:latin typeface="Cambria Math" panose="02040503050406030204" pitchFamily="18" charset="0"/>
                            </a:rPr>
                            <m:t>+</m:t>
                          </m:r>
                          <m:sSub>
                            <m:sSubPr>
                              <m:ctrlPr>
                                <a:rPr lang="de-DE" sz="1600" b="0" i="1" dirty="0" smtClean="0">
                                  <a:latin typeface="Cambria Math" panose="02040503050406030204" pitchFamily="18" charset="0"/>
                                </a:rPr>
                              </m:ctrlPr>
                            </m:sSubPr>
                            <m:e>
                              <m:r>
                                <a:rPr lang="de-DE" sz="1600" b="0" i="1" dirty="0" smtClean="0">
                                  <a:latin typeface="Cambria Math" panose="02040503050406030204" pitchFamily="18" charset="0"/>
                                </a:rPr>
                                <m:t>𝑏</m:t>
                              </m:r>
                            </m:e>
                            <m:sub>
                              <m:r>
                                <a:rPr lang="de-DE" sz="1600" b="0" i="1" dirty="0" smtClean="0">
                                  <a:latin typeface="Cambria Math" panose="02040503050406030204" pitchFamily="18" charset="0"/>
                                </a:rPr>
                                <m:t>𝑘</m:t>
                              </m:r>
                            </m:sub>
                          </m:sSub>
                        </m:e>
                      </m:nary>
                    </m:oMath>
                  </m:oMathPara>
                </a14:m>
                <a:endParaRPr lang="de-DE" sz="1600" i="1" dirty="0"/>
              </a:p>
            </p:txBody>
          </p:sp>
        </mc:Choice>
        <mc:Fallback xmlns="">
          <p:sp>
            <p:nvSpPr>
              <p:cNvPr id="36" name="Textfeld 90">
                <a:extLst>
                  <a:ext uri="{FF2B5EF4-FFF2-40B4-BE49-F238E27FC236}">
                    <a16:creationId xmlns:a16="http://schemas.microsoft.com/office/drawing/2014/main" id="{2BC2BC55-6901-4328-CEBC-DB4C1AD03AA8}"/>
                  </a:ext>
                </a:extLst>
              </p:cNvPr>
              <p:cNvSpPr txBox="1">
                <a:spLocks noRot="1" noChangeAspect="1" noMove="1" noResize="1" noEditPoints="1" noAdjustHandles="1" noChangeArrowheads="1" noChangeShapeType="1" noTextEdit="1"/>
              </p:cNvSpPr>
              <p:nvPr/>
            </p:nvSpPr>
            <p:spPr>
              <a:xfrm>
                <a:off x="7413350" y="3925892"/>
                <a:ext cx="1850378" cy="696024"/>
              </a:xfrm>
              <a:prstGeom prst="rect">
                <a:avLst/>
              </a:prstGeom>
              <a:blipFill>
                <a:blip r:embed="rId11"/>
                <a:stretch>
                  <a:fillRect b="-877"/>
                </a:stretch>
              </a:blipFill>
            </p:spPr>
            <p:txBody>
              <a:bodyPr/>
              <a:lstStyle/>
              <a:p>
                <a:r>
                  <a:rPr lang="en-DE">
                    <a:noFill/>
                  </a:rPr>
                  <a:t> </a:t>
                </a:r>
              </a:p>
            </p:txBody>
          </p:sp>
        </mc:Fallback>
      </mc:AlternateContent>
      <p:cxnSp>
        <p:nvCxnSpPr>
          <p:cNvPr id="37" name="Gerader Verbinder 93">
            <a:extLst>
              <a:ext uri="{FF2B5EF4-FFF2-40B4-BE49-F238E27FC236}">
                <a16:creationId xmlns:a16="http://schemas.microsoft.com/office/drawing/2014/main" id="{4DC50FB9-7522-6327-3B99-68ADA8BC7B7E}"/>
              </a:ext>
            </a:extLst>
          </p:cNvPr>
          <p:cNvCxnSpPr/>
          <p:nvPr/>
        </p:nvCxnSpPr>
        <p:spPr>
          <a:xfrm>
            <a:off x="8667174" y="4555794"/>
            <a:ext cx="0" cy="21351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8" name="Grafik 95">
            <a:extLst>
              <a:ext uri="{FF2B5EF4-FFF2-40B4-BE49-F238E27FC236}">
                <a16:creationId xmlns:a16="http://schemas.microsoft.com/office/drawing/2014/main" id="{D69E4773-75CE-6E67-CC28-1649DF8E12CB}"/>
              </a:ext>
            </a:extLst>
          </p:cNvPr>
          <p:cNvPicPr>
            <a:picLocks noChangeAspect="1"/>
          </p:cNvPicPr>
          <p:nvPr/>
        </p:nvPicPr>
        <p:blipFill rotWithShape="1">
          <a:blip r:embed="rId12">
            <a:extLst>
              <a:ext uri="{28A0092B-C50C-407E-A947-70E740481C1C}">
                <a14:useLocalDpi xmlns:a14="http://schemas.microsoft.com/office/drawing/2010/main" val="0"/>
              </a:ext>
            </a:extLst>
          </a:blip>
          <a:srcRect l="48960" t="27972" r="36303" b="25145"/>
          <a:stretch/>
        </p:blipFill>
        <p:spPr>
          <a:xfrm>
            <a:off x="8250558" y="4790292"/>
            <a:ext cx="833232" cy="788911"/>
          </a:xfrm>
          <a:prstGeom prst="rect">
            <a:avLst/>
          </a:prstGeom>
          <a:ln>
            <a:noFill/>
          </a:ln>
        </p:spPr>
      </p:pic>
      <p:cxnSp>
        <p:nvCxnSpPr>
          <p:cNvPr id="39" name="Gerader Verbinder 96">
            <a:extLst>
              <a:ext uri="{FF2B5EF4-FFF2-40B4-BE49-F238E27FC236}">
                <a16:creationId xmlns:a16="http://schemas.microsoft.com/office/drawing/2014/main" id="{B1796B73-C74E-60C5-8604-13473A192D68}"/>
              </a:ext>
            </a:extLst>
          </p:cNvPr>
          <p:cNvCxnSpPr>
            <a:endCxn id="12" idx="6"/>
          </p:cNvCxnSpPr>
          <p:nvPr/>
        </p:nvCxnSpPr>
        <p:spPr>
          <a:xfrm flipV="1">
            <a:off x="9076589" y="4575615"/>
            <a:ext cx="576023" cy="524152"/>
          </a:xfrm>
          <a:prstGeom prst="line">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0" name="Rechteck 100">
            <a:extLst>
              <a:ext uri="{FF2B5EF4-FFF2-40B4-BE49-F238E27FC236}">
                <a16:creationId xmlns:a16="http://schemas.microsoft.com/office/drawing/2014/main" id="{5A4BCC95-657F-07CD-E5F0-0752509B27B3}"/>
              </a:ext>
            </a:extLst>
          </p:cNvPr>
          <p:cNvSpPr/>
          <p:nvPr/>
        </p:nvSpPr>
        <p:spPr>
          <a:xfrm>
            <a:off x="7137844" y="4807379"/>
            <a:ext cx="1158575" cy="584775"/>
          </a:xfrm>
          <a:prstGeom prst="rect">
            <a:avLst/>
          </a:prstGeom>
        </p:spPr>
        <p:txBody>
          <a:bodyPr wrap="square">
            <a:spAutoFit/>
          </a:bodyPr>
          <a:lstStyle/>
          <a:p>
            <a:pPr algn="ctr"/>
            <a:r>
              <a:rPr lang="de-DE" sz="1600" dirty="0">
                <a:latin typeface="Times New Roman" panose="02020603050405020304" pitchFamily="18" charset="0"/>
                <a:cs typeface="Times New Roman" panose="02020603050405020304" pitchFamily="18" charset="0"/>
              </a:rPr>
              <a:t>Activation Function</a:t>
            </a:r>
            <a:endParaRPr lang="de-DE" sz="1600" dirty="0"/>
          </a:p>
        </p:txBody>
      </p:sp>
      <p:sp>
        <p:nvSpPr>
          <p:cNvPr id="41" name="Rechteck 102">
            <a:extLst>
              <a:ext uri="{FF2B5EF4-FFF2-40B4-BE49-F238E27FC236}">
                <a16:creationId xmlns:a16="http://schemas.microsoft.com/office/drawing/2014/main" id="{E2512E1F-B0E3-D9AA-8C90-AF097EC79EFE}"/>
              </a:ext>
            </a:extLst>
          </p:cNvPr>
          <p:cNvSpPr/>
          <p:nvPr/>
        </p:nvSpPr>
        <p:spPr>
          <a:xfrm>
            <a:off x="7841399" y="3507698"/>
            <a:ext cx="1133644" cy="338554"/>
          </a:xfrm>
          <a:prstGeom prst="rect">
            <a:avLst/>
          </a:prstGeom>
        </p:spPr>
        <p:txBody>
          <a:bodyPr wrap="none">
            <a:spAutoFit/>
          </a:bodyPr>
          <a:lstStyle/>
          <a:p>
            <a:r>
              <a:rPr lang="de-DE" sz="1600" dirty="0">
                <a:latin typeface="Times New Roman" panose="02020603050405020304" pitchFamily="18" charset="0"/>
                <a:cs typeface="Times New Roman" panose="02020603050405020304" pitchFamily="18" charset="0"/>
              </a:rPr>
              <a:t>Summation</a:t>
            </a:r>
            <a:endParaRPr lang="de-DE" sz="1000" dirty="0"/>
          </a:p>
        </p:txBody>
      </p:sp>
      <p:cxnSp>
        <p:nvCxnSpPr>
          <p:cNvPr id="42" name="Gerader Verbinder 136">
            <a:extLst>
              <a:ext uri="{FF2B5EF4-FFF2-40B4-BE49-F238E27FC236}">
                <a16:creationId xmlns:a16="http://schemas.microsoft.com/office/drawing/2014/main" id="{D72E7A3D-2083-5868-117A-3F2486C276B2}"/>
              </a:ext>
            </a:extLst>
          </p:cNvPr>
          <p:cNvCxnSpPr/>
          <p:nvPr/>
        </p:nvCxnSpPr>
        <p:spPr>
          <a:xfrm flipV="1">
            <a:off x="9644737" y="4228081"/>
            <a:ext cx="310553" cy="34753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Gerader Verbinder 138">
            <a:extLst>
              <a:ext uri="{FF2B5EF4-FFF2-40B4-BE49-F238E27FC236}">
                <a16:creationId xmlns:a16="http://schemas.microsoft.com/office/drawing/2014/main" id="{D7EFA645-91BA-FE34-732F-88B0CD7BAC59}"/>
              </a:ext>
            </a:extLst>
          </p:cNvPr>
          <p:cNvCxnSpPr/>
          <p:nvPr/>
        </p:nvCxnSpPr>
        <p:spPr>
          <a:xfrm flipV="1">
            <a:off x="9644737" y="3067875"/>
            <a:ext cx="95896" cy="15077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Gerader Verbinder 139">
            <a:extLst>
              <a:ext uri="{FF2B5EF4-FFF2-40B4-BE49-F238E27FC236}">
                <a16:creationId xmlns:a16="http://schemas.microsoft.com/office/drawing/2014/main" id="{F0DF6303-374D-EF0A-95FC-101BE61C4949}"/>
              </a:ext>
            </a:extLst>
          </p:cNvPr>
          <p:cNvCxnSpPr/>
          <p:nvPr/>
        </p:nvCxnSpPr>
        <p:spPr>
          <a:xfrm flipV="1">
            <a:off x="9644737" y="3676975"/>
            <a:ext cx="310553" cy="89864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5" name="Textfeld 143">
                <a:extLst>
                  <a:ext uri="{FF2B5EF4-FFF2-40B4-BE49-F238E27FC236}">
                    <a16:creationId xmlns:a16="http://schemas.microsoft.com/office/drawing/2014/main" id="{7B318A7E-811B-C255-60F5-A27321A63E44}"/>
                  </a:ext>
                </a:extLst>
              </p:cNvPr>
              <p:cNvSpPr txBox="1"/>
              <p:nvPr/>
            </p:nvSpPr>
            <p:spPr>
              <a:xfrm>
                <a:off x="8745414" y="4532291"/>
                <a:ext cx="150233" cy="21544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1400" b="0" i="1" smtClean="0">
                          <a:latin typeface="Cambria Math" panose="02040503050406030204" pitchFamily="18" charset="0"/>
                          <a:ea typeface="Cambria Math" panose="02040503050406030204" pitchFamily="18" charset="0"/>
                        </a:rPr>
                        <m:t>𝜎</m:t>
                      </m:r>
                    </m:oMath>
                  </m:oMathPara>
                </a14:m>
                <a:endParaRPr lang="de-DE" sz="1400" i="1" dirty="0"/>
              </a:p>
            </p:txBody>
          </p:sp>
        </mc:Choice>
        <mc:Fallback xmlns="">
          <p:sp>
            <p:nvSpPr>
              <p:cNvPr id="45" name="Textfeld 143">
                <a:extLst>
                  <a:ext uri="{FF2B5EF4-FFF2-40B4-BE49-F238E27FC236}">
                    <a16:creationId xmlns:a16="http://schemas.microsoft.com/office/drawing/2014/main" id="{7B318A7E-811B-C255-60F5-A27321A63E44}"/>
                  </a:ext>
                </a:extLst>
              </p:cNvPr>
              <p:cNvSpPr txBox="1">
                <a:spLocks noRot="1" noChangeAspect="1" noMove="1" noResize="1" noEditPoints="1" noAdjustHandles="1" noChangeArrowheads="1" noChangeShapeType="1" noTextEdit="1"/>
              </p:cNvSpPr>
              <p:nvPr/>
            </p:nvSpPr>
            <p:spPr>
              <a:xfrm>
                <a:off x="8745414" y="4532291"/>
                <a:ext cx="150233" cy="215444"/>
              </a:xfrm>
              <a:prstGeom prst="rect">
                <a:avLst/>
              </a:prstGeom>
              <a:blipFill>
                <a:blip r:embed="rId13"/>
                <a:stretch>
                  <a:fillRect l="-20833" r="-12500"/>
                </a:stretch>
              </a:blipFill>
            </p:spPr>
            <p:txBody>
              <a:bodyPr/>
              <a:lstStyle/>
              <a:p>
                <a:r>
                  <a:rPr lang="en-DE">
                    <a:noFill/>
                  </a:rPr>
                  <a:t> </a:t>
                </a:r>
              </a:p>
            </p:txBody>
          </p:sp>
        </mc:Fallback>
      </mc:AlternateContent>
    </p:spTree>
    <p:extLst>
      <p:ext uri="{BB962C8B-B14F-4D97-AF65-F5344CB8AC3E}">
        <p14:creationId xmlns:p14="http://schemas.microsoft.com/office/powerpoint/2010/main" val="3694514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4" end="4"/>
                                            </p:txEl>
                                          </p:spTgt>
                                        </p:tgtEl>
                                        <p:attrNameLst>
                                          <p:attrName>style.visibility</p:attrName>
                                        </p:attrNameLst>
                                      </p:cBhvr>
                                      <p:to>
                                        <p:strVal val="visible"/>
                                      </p:to>
                                    </p:set>
                                    <p:animEffect transition="in" filter="fade">
                                      <p:cBhvr>
                                        <p:cTn id="17" dur="500"/>
                                        <p:tgtEl>
                                          <p:spTgt spid="7">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500"/>
                                        <p:tgtEl>
                                          <p:spTgt spid="11"/>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fade">
                                      <p:cBhvr>
                                        <p:cTn id="43" dur="500"/>
                                        <p:tgtEl>
                                          <p:spTgt spid="12"/>
                                        </p:tgtEl>
                                      </p:cBhvr>
                                    </p:animEffect>
                                  </p:childTnLst>
                                </p:cTn>
                              </p:par>
                              <p:par>
                                <p:cTn id="44" presetID="10" presetClass="entr" presetSubtype="0" fill="hold" nodeType="withEffect">
                                  <p:stCondLst>
                                    <p:cond delay="0"/>
                                  </p:stCondLst>
                                  <p:childTnLst>
                                    <p:set>
                                      <p:cBhvr>
                                        <p:cTn id="45" dur="1" fill="hold">
                                          <p:stCondLst>
                                            <p:cond delay="0"/>
                                          </p:stCondLst>
                                        </p:cTn>
                                        <p:tgtEl>
                                          <p:spTgt spid="13"/>
                                        </p:tgtEl>
                                        <p:attrNameLst>
                                          <p:attrName>style.visibility</p:attrName>
                                        </p:attrNameLst>
                                      </p:cBhvr>
                                      <p:to>
                                        <p:strVal val="visible"/>
                                      </p:to>
                                    </p:set>
                                    <p:animEffect transition="in" filter="fade">
                                      <p:cBhvr>
                                        <p:cTn id="46" dur="500"/>
                                        <p:tgtEl>
                                          <p:spTgt spid="1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4"/>
                                        </p:tgtEl>
                                        <p:attrNameLst>
                                          <p:attrName>style.visibility</p:attrName>
                                        </p:attrNameLst>
                                      </p:cBhvr>
                                      <p:to>
                                        <p:strVal val="visible"/>
                                      </p:to>
                                    </p:set>
                                    <p:animEffect transition="in" filter="fade">
                                      <p:cBhvr>
                                        <p:cTn id="49" dur="500"/>
                                        <p:tgtEl>
                                          <p:spTgt spid="14"/>
                                        </p:tgtEl>
                                      </p:cBhvr>
                                    </p:animEffect>
                                  </p:childTnLst>
                                </p:cTn>
                              </p:par>
                              <p:par>
                                <p:cTn id="50" presetID="10"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par>
                                <p:cTn id="56" presetID="10" presetClass="entr" presetSubtype="0" fill="hold" nodeType="withEffect">
                                  <p:stCondLst>
                                    <p:cond delay="0"/>
                                  </p:stCondLst>
                                  <p:childTnLst>
                                    <p:set>
                                      <p:cBhvr>
                                        <p:cTn id="57" dur="1" fill="hold">
                                          <p:stCondLst>
                                            <p:cond delay="0"/>
                                          </p:stCondLst>
                                        </p:cTn>
                                        <p:tgtEl>
                                          <p:spTgt spid="17"/>
                                        </p:tgtEl>
                                        <p:attrNameLst>
                                          <p:attrName>style.visibility</p:attrName>
                                        </p:attrNameLst>
                                      </p:cBhvr>
                                      <p:to>
                                        <p:strVal val="visible"/>
                                      </p:to>
                                    </p:set>
                                    <p:animEffect transition="in" filter="fade">
                                      <p:cBhvr>
                                        <p:cTn id="58" dur="500"/>
                                        <p:tgtEl>
                                          <p:spTgt spid="17"/>
                                        </p:tgtEl>
                                      </p:cBhvr>
                                    </p:animEffect>
                                  </p:childTnLst>
                                </p:cTn>
                              </p:par>
                              <p:par>
                                <p:cTn id="59" presetID="10" presetClass="entr" presetSubtype="0"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Effect transition="in" filter="fade">
                                      <p:cBhvr>
                                        <p:cTn id="61" dur="500"/>
                                        <p:tgtEl>
                                          <p:spTgt spid="1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par>
                                <p:cTn id="68" presetID="10" presetClass="entr" presetSubtype="0" fill="hold" nodeType="withEffect">
                                  <p:stCondLst>
                                    <p:cond delay="0"/>
                                  </p:stCondLst>
                                  <p:childTnLst>
                                    <p:set>
                                      <p:cBhvr>
                                        <p:cTn id="69" dur="1" fill="hold">
                                          <p:stCondLst>
                                            <p:cond delay="0"/>
                                          </p:stCondLst>
                                        </p:cTn>
                                        <p:tgtEl>
                                          <p:spTgt spid="21"/>
                                        </p:tgtEl>
                                        <p:attrNameLst>
                                          <p:attrName>style.visibility</p:attrName>
                                        </p:attrNameLst>
                                      </p:cBhvr>
                                      <p:to>
                                        <p:strVal val="visible"/>
                                      </p:to>
                                    </p:set>
                                    <p:animEffect transition="in" filter="fade">
                                      <p:cBhvr>
                                        <p:cTn id="70" dur="500"/>
                                        <p:tgtEl>
                                          <p:spTgt spid="21"/>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22"/>
                                        </p:tgtEl>
                                        <p:attrNameLst>
                                          <p:attrName>style.visibility</p:attrName>
                                        </p:attrNameLst>
                                      </p:cBhvr>
                                      <p:to>
                                        <p:strVal val="visible"/>
                                      </p:to>
                                    </p:set>
                                    <p:animEffect transition="in" filter="fade">
                                      <p:cBhvr>
                                        <p:cTn id="73" dur="500"/>
                                        <p:tgtEl>
                                          <p:spTgt spid="22"/>
                                        </p:tgtEl>
                                      </p:cBhvr>
                                    </p:animEffect>
                                  </p:childTnLst>
                                </p:cTn>
                              </p:par>
                              <p:par>
                                <p:cTn id="74" presetID="10" presetClass="entr" presetSubtype="0" fill="hold" grpId="0" nodeType="withEffect">
                                  <p:stCondLst>
                                    <p:cond delay="0"/>
                                  </p:stCondLst>
                                  <p:childTnLst>
                                    <p:set>
                                      <p:cBhvr>
                                        <p:cTn id="75" dur="1" fill="hold">
                                          <p:stCondLst>
                                            <p:cond delay="0"/>
                                          </p:stCondLst>
                                        </p:cTn>
                                        <p:tgtEl>
                                          <p:spTgt spid="29"/>
                                        </p:tgtEl>
                                        <p:attrNameLst>
                                          <p:attrName>style.visibility</p:attrName>
                                        </p:attrNameLst>
                                      </p:cBhvr>
                                      <p:to>
                                        <p:strVal val="visible"/>
                                      </p:to>
                                    </p:set>
                                    <p:animEffect transition="in" filter="fade">
                                      <p:cBhvr>
                                        <p:cTn id="76" dur="500"/>
                                        <p:tgtEl>
                                          <p:spTgt spid="29"/>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30"/>
                                        </p:tgtEl>
                                        <p:attrNameLst>
                                          <p:attrName>style.visibility</p:attrName>
                                        </p:attrNameLst>
                                      </p:cBhvr>
                                      <p:to>
                                        <p:strVal val="visible"/>
                                      </p:to>
                                    </p:set>
                                    <p:animEffect transition="in" filter="fade">
                                      <p:cBhvr>
                                        <p:cTn id="79" dur="500"/>
                                        <p:tgtEl>
                                          <p:spTgt spid="30"/>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31"/>
                                        </p:tgtEl>
                                        <p:attrNameLst>
                                          <p:attrName>style.visibility</p:attrName>
                                        </p:attrNameLst>
                                      </p:cBhvr>
                                      <p:to>
                                        <p:strVal val="visible"/>
                                      </p:to>
                                    </p:set>
                                    <p:animEffect transition="in" filter="fade">
                                      <p:cBhvr>
                                        <p:cTn id="82" dur="500"/>
                                        <p:tgtEl>
                                          <p:spTgt spid="31"/>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fade">
                                      <p:cBhvr>
                                        <p:cTn id="85" dur="500"/>
                                        <p:tgtEl>
                                          <p:spTgt spid="34"/>
                                        </p:tgtEl>
                                      </p:cBhvr>
                                    </p:animEffect>
                                  </p:childTnLst>
                                </p:cTn>
                              </p:par>
                              <p:par>
                                <p:cTn id="86" presetID="10" presetClass="entr" presetSubtype="0" fill="hold" nodeType="withEffect">
                                  <p:stCondLst>
                                    <p:cond delay="0"/>
                                  </p:stCondLst>
                                  <p:childTnLst>
                                    <p:set>
                                      <p:cBhvr>
                                        <p:cTn id="87" dur="1" fill="hold">
                                          <p:stCondLst>
                                            <p:cond delay="0"/>
                                          </p:stCondLst>
                                        </p:cTn>
                                        <p:tgtEl>
                                          <p:spTgt spid="35"/>
                                        </p:tgtEl>
                                        <p:attrNameLst>
                                          <p:attrName>style.visibility</p:attrName>
                                        </p:attrNameLst>
                                      </p:cBhvr>
                                      <p:to>
                                        <p:strVal val="visible"/>
                                      </p:to>
                                    </p:set>
                                    <p:animEffect transition="in" filter="fade">
                                      <p:cBhvr>
                                        <p:cTn id="88" dur="500"/>
                                        <p:tgtEl>
                                          <p:spTgt spid="35"/>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36"/>
                                        </p:tgtEl>
                                        <p:attrNameLst>
                                          <p:attrName>style.visibility</p:attrName>
                                        </p:attrNameLst>
                                      </p:cBhvr>
                                      <p:to>
                                        <p:strVal val="visible"/>
                                      </p:to>
                                    </p:set>
                                    <p:animEffect transition="in" filter="fade">
                                      <p:cBhvr>
                                        <p:cTn id="91" dur="500"/>
                                        <p:tgtEl>
                                          <p:spTgt spid="36"/>
                                        </p:tgtEl>
                                      </p:cBhvr>
                                    </p:animEffect>
                                  </p:childTnLst>
                                </p:cTn>
                              </p:par>
                              <p:par>
                                <p:cTn id="92" presetID="10" presetClass="entr" presetSubtype="0" fill="hold" nodeType="withEffect">
                                  <p:stCondLst>
                                    <p:cond delay="0"/>
                                  </p:stCondLst>
                                  <p:childTnLst>
                                    <p:set>
                                      <p:cBhvr>
                                        <p:cTn id="93" dur="1" fill="hold">
                                          <p:stCondLst>
                                            <p:cond delay="0"/>
                                          </p:stCondLst>
                                        </p:cTn>
                                        <p:tgtEl>
                                          <p:spTgt spid="37"/>
                                        </p:tgtEl>
                                        <p:attrNameLst>
                                          <p:attrName>style.visibility</p:attrName>
                                        </p:attrNameLst>
                                      </p:cBhvr>
                                      <p:to>
                                        <p:strVal val="visible"/>
                                      </p:to>
                                    </p:set>
                                    <p:animEffect transition="in" filter="fade">
                                      <p:cBhvr>
                                        <p:cTn id="94" dur="500"/>
                                        <p:tgtEl>
                                          <p:spTgt spid="37"/>
                                        </p:tgtEl>
                                      </p:cBhvr>
                                    </p:animEffect>
                                  </p:childTnLst>
                                </p:cTn>
                              </p:par>
                              <p:par>
                                <p:cTn id="95" presetID="10" presetClass="entr" presetSubtype="0" fill="hold" nodeType="with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500"/>
                                        <p:tgtEl>
                                          <p:spTgt spid="38"/>
                                        </p:tgtEl>
                                      </p:cBhvr>
                                    </p:animEffect>
                                  </p:childTnLst>
                                </p:cTn>
                              </p:par>
                              <p:par>
                                <p:cTn id="98" presetID="10" presetClass="entr" presetSubtype="0" fill="hold" nodeType="withEffect">
                                  <p:stCondLst>
                                    <p:cond delay="0"/>
                                  </p:stCondLst>
                                  <p:childTnLst>
                                    <p:set>
                                      <p:cBhvr>
                                        <p:cTn id="99" dur="1" fill="hold">
                                          <p:stCondLst>
                                            <p:cond delay="0"/>
                                          </p:stCondLst>
                                        </p:cTn>
                                        <p:tgtEl>
                                          <p:spTgt spid="39"/>
                                        </p:tgtEl>
                                        <p:attrNameLst>
                                          <p:attrName>style.visibility</p:attrName>
                                        </p:attrNameLst>
                                      </p:cBhvr>
                                      <p:to>
                                        <p:strVal val="visible"/>
                                      </p:to>
                                    </p:set>
                                    <p:animEffect transition="in" filter="fade">
                                      <p:cBhvr>
                                        <p:cTn id="100" dur="500"/>
                                        <p:tgtEl>
                                          <p:spTgt spid="3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0"/>
                                        </p:tgtEl>
                                        <p:attrNameLst>
                                          <p:attrName>style.visibility</p:attrName>
                                        </p:attrNameLst>
                                      </p:cBhvr>
                                      <p:to>
                                        <p:strVal val="visible"/>
                                      </p:to>
                                    </p:set>
                                    <p:animEffect transition="in" filter="fade">
                                      <p:cBhvr>
                                        <p:cTn id="103" dur="500"/>
                                        <p:tgtEl>
                                          <p:spTgt spid="4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1"/>
                                        </p:tgtEl>
                                        <p:attrNameLst>
                                          <p:attrName>style.visibility</p:attrName>
                                        </p:attrNameLst>
                                      </p:cBhvr>
                                      <p:to>
                                        <p:strVal val="visible"/>
                                      </p:to>
                                    </p:set>
                                    <p:animEffect transition="in" filter="fade">
                                      <p:cBhvr>
                                        <p:cTn id="106" dur="500"/>
                                        <p:tgtEl>
                                          <p:spTgt spid="41"/>
                                        </p:tgtEl>
                                      </p:cBhvr>
                                    </p:animEffect>
                                  </p:childTnLst>
                                </p:cTn>
                              </p:par>
                              <p:par>
                                <p:cTn id="107" presetID="10" presetClass="entr" presetSubtype="0" fill="hold" nodeType="withEffect">
                                  <p:stCondLst>
                                    <p:cond delay="0"/>
                                  </p:stCondLst>
                                  <p:childTnLst>
                                    <p:set>
                                      <p:cBhvr>
                                        <p:cTn id="108" dur="1" fill="hold">
                                          <p:stCondLst>
                                            <p:cond delay="0"/>
                                          </p:stCondLst>
                                        </p:cTn>
                                        <p:tgtEl>
                                          <p:spTgt spid="42"/>
                                        </p:tgtEl>
                                        <p:attrNameLst>
                                          <p:attrName>style.visibility</p:attrName>
                                        </p:attrNameLst>
                                      </p:cBhvr>
                                      <p:to>
                                        <p:strVal val="visible"/>
                                      </p:to>
                                    </p:set>
                                    <p:animEffect transition="in" filter="fade">
                                      <p:cBhvr>
                                        <p:cTn id="109" dur="500"/>
                                        <p:tgtEl>
                                          <p:spTgt spid="42"/>
                                        </p:tgtEl>
                                      </p:cBhvr>
                                    </p:animEffect>
                                  </p:childTnLst>
                                </p:cTn>
                              </p:par>
                              <p:par>
                                <p:cTn id="110" presetID="10" presetClass="entr" presetSubtype="0" fill="hold" nodeType="withEffect">
                                  <p:stCondLst>
                                    <p:cond delay="0"/>
                                  </p:stCondLst>
                                  <p:childTnLst>
                                    <p:set>
                                      <p:cBhvr>
                                        <p:cTn id="111" dur="1" fill="hold">
                                          <p:stCondLst>
                                            <p:cond delay="0"/>
                                          </p:stCondLst>
                                        </p:cTn>
                                        <p:tgtEl>
                                          <p:spTgt spid="43"/>
                                        </p:tgtEl>
                                        <p:attrNameLst>
                                          <p:attrName>style.visibility</p:attrName>
                                        </p:attrNameLst>
                                      </p:cBhvr>
                                      <p:to>
                                        <p:strVal val="visible"/>
                                      </p:to>
                                    </p:set>
                                    <p:animEffect transition="in" filter="fade">
                                      <p:cBhvr>
                                        <p:cTn id="112" dur="500"/>
                                        <p:tgtEl>
                                          <p:spTgt spid="43"/>
                                        </p:tgtEl>
                                      </p:cBhvr>
                                    </p:animEffect>
                                  </p:childTnLst>
                                </p:cTn>
                              </p:par>
                              <p:par>
                                <p:cTn id="113" presetID="10" presetClass="entr" presetSubtype="0" fill="hold" nodeType="withEffect">
                                  <p:stCondLst>
                                    <p:cond delay="0"/>
                                  </p:stCondLst>
                                  <p:childTnLst>
                                    <p:set>
                                      <p:cBhvr>
                                        <p:cTn id="114" dur="1" fill="hold">
                                          <p:stCondLst>
                                            <p:cond delay="0"/>
                                          </p:stCondLst>
                                        </p:cTn>
                                        <p:tgtEl>
                                          <p:spTgt spid="44"/>
                                        </p:tgtEl>
                                        <p:attrNameLst>
                                          <p:attrName>style.visibility</p:attrName>
                                        </p:attrNameLst>
                                      </p:cBhvr>
                                      <p:to>
                                        <p:strVal val="visible"/>
                                      </p:to>
                                    </p:set>
                                    <p:animEffect transition="in" filter="fade">
                                      <p:cBhvr>
                                        <p:cTn id="115" dur="500"/>
                                        <p:tgtEl>
                                          <p:spTgt spid="4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45"/>
                                        </p:tgtEl>
                                        <p:attrNameLst>
                                          <p:attrName>style.visibility</p:attrName>
                                        </p:attrNameLst>
                                      </p:cBhvr>
                                      <p:to>
                                        <p:strVal val="visible"/>
                                      </p:to>
                                    </p:set>
                                    <p:animEffect transition="in" filter="fade">
                                      <p:cBhvr>
                                        <p:cTn id="118" dur="500"/>
                                        <p:tgtEl>
                                          <p:spTgt spid="45"/>
                                        </p:tgtEl>
                                      </p:cBhvr>
                                    </p:animEffect>
                                  </p:childTnLst>
                                </p:cTn>
                              </p:par>
                            </p:childTnLst>
                          </p:cTn>
                        </p:par>
                      </p:childTnLst>
                    </p:cTn>
                  </p:par>
                  <p:par>
                    <p:cTn id="119" fill="hold">
                      <p:stCondLst>
                        <p:cond delay="indefinite"/>
                      </p:stCondLst>
                      <p:childTnLst>
                        <p:par>
                          <p:cTn id="120" fill="hold">
                            <p:stCondLst>
                              <p:cond delay="0"/>
                            </p:stCondLst>
                            <p:childTnLst>
                              <p:par>
                                <p:cTn id="121" presetID="10" presetClass="entr" presetSubtype="0" fill="hold" nodeType="clickEffect">
                                  <p:stCondLst>
                                    <p:cond delay="0"/>
                                  </p:stCondLst>
                                  <p:childTnLst>
                                    <p:set>
                                      <p:cBhvr>
                                        <p:cTn id="122" dur="1" fill="hold">
                                          <p:stCondLst>
                                            <p:cond delay="0"/>
                                          </p:stCondLst>
                                        </p:cTn>
                                        <p:tgtEl>
                                          <p:spTgt spid="25"/>
                                        </p:tgtEl>
                                        <p:attrNameLst>
                                          <p:attrName>style.visibility</p:attrName>
                                        </p:attrNameLst>
                                      </p:cBhvr>
                                      <p:to>
                                        <p:strVal val="visible"/>
                                      </p:to>
                                    </p:set>
                                    <p:animEffect transition="in" filter="fade">
                                      <p:cBhvr>
                                        <p:cTn id="123" dur="500"/>
                                        <p:tgtEl>
                                          <p:spTgt spid="25"/>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26"/>
                                        </p:tgtEl>
                                        <p:attrNameLst>
                                          <p:attrName>style.visibility</p:attrName>
                                        </p:attrNameLst>
                                      </p:cBhvr>
                                      <p:to>
                                        <p:strVal val="visible"/>
                                      </p:to>
                                    </p:set>
                                    <p:animEffect transition="in" filter="fade">
                                      <p:cBhvr>
                                        <p:cTn id="126" dur="500"/>
                                        <p:tgtEl>
                                          <p:spTgt spid="26"/>
                                        </p:tgtEl>
                                      </p:cBhvr>
                                    </p:animEffect>
                                  </p:childTnLst>
                                </p:cTn>
                              </p:par>
                              <p:par>
                                <p:cTn id="127" presetID="10" presetClass="entr" presetSubtype="0" fill="hold" grpId="0" nodeType="withEffect">
                                  <p:stCondLst>
                                    <p:cond delay="0"/>
                                  </p:stCondLst>
                                  <p:childTnLst>
                                    <p:set>
                                      <p:cBhvr>
                                        <p:cTn id="128" dur="1" fill="hold">
                                          <p:stCondLst>
                                            <p:cond delay="0"/>
                                          </p:stCondLst>
                                        </p:cTn>
                                        <p:tgtEl>
                                          <p:spTgt spid="27"/>
                                        </p:tgtEl>
                                        <p:attrNameLst>
                                          <p:attrName>style.visibility</p:attrName>
                                        </p:attrNameLst>
                                      </p:cBhvr>
                                      <p:to>
                                        <p:strVal val="visible"/>
                                      </p:to>
                                    </p:set>
                                    <p:animEffect transition="in" filter="fade">
                                      <p:cBhvr>
                                        <p:cTn id="129" dur="500"/>
                                        <p:tgtEl>
                                          <p:spTgt spid="27"/>
                                        </p:tgtEl>
                                      </p:cBhvr>
                                    </p:animEffect>
                                  </p:childTnLst>
                                </p:cTn>
                              </p:par>
                              <p:par>
                                <p:cTn id="130" presetID="10" presetClass="entr" presetSubtype="0" fill="hold" nodeType="withEffect">
                                  <p:stCondLst>
                                    <p:cond delay="0"/>
                                  </p:stCondLst>
                                  <p:childTnLst>
                                    <p:set>
                                      <p:cBhvr>
                                        <p:cTn id="131" dur="1" fill="hold">
                                          <p:stCondLst>
                                            <p:cond delay="0"/>
                                          </p:stCondLst>
                                        </p:cTn>
                                        <p:tgtEl>
                                          <p:spTgt spid="23"/>
                                        </p:tgtEl>
                                        <p:attrNameLst>
                                          <p:attrName>style.visibility</p:attrName>
                                        </p:attrNameLst>
                                      </p:cBhvr>
                                      <p:to>
                                        <p:strVal val="visible"/>
                                      </p:to>
                                    </p:set>
                                    <p:animEffect transition="in" filter="fade">
                                      <p:cBhvr>
                                        <p:cTn id="132" dur="500"/>
                                        <p:tgtEl>
                                          <p:spTgt spid="23"/>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28"/>
                                        </p:tgtEl>
                                        <p:attrNameLst>
                                          <p:attrName>style.visibility</p:attrName>
                                        </p:attrNameLst>
                                      </p:cBhvr>
                                      <p:to>
                                        <p:strVal val="visible"/>
                                      </p:to>
                                    </p:set>
                                    <p:animEffect transition="in" filter="fade">
                                      <p:cBhvr>
                                        <p:cTn id="135" dur="500"/>
                                        <p:tgtEl>
                                          <p:spTgt spid="28"/>
                                        </p:tgtEl>
                                      </p:cBhvr>
                                    </p:animEffect>
                                  </p:childTnLst>
                                </p:cTn>
                              </p:par>
                              <p:par>
                                <p:cTn id="136" presetID="10" presetClass="entr" presetSubtype="0" fill="hold" nodeType="withEffect">
                                  <p:stCondLst>
                                    <p:cond delay="0"/>
                                  </p:stCondLst>
                                  <p:childTnLst>
                                    <p:set>
                                      <p:cBhvr>
                                        <p:cTn id="137" dur="1" fill="hold">
                                          <p:stCondLst>
                                            <p:cond delay="0"/>
                                          </p:stCondLst>
                                        </p:cTn>
                                        <p:tgtEl>
                                          <p:spTgt spid="24"/>
                                        </p:tgtEl>
                                        <p:attrNameLst>
                                          <p:attrName>style.visibility</p:attrName>
                                        </p:attrNameLst>
                                      </p:cBhvr>
                                      <p:to>
                                        <p:strVal val="visible"/>
                                      </p:to>
                                    </p:set>
                                    <p:animEffect transition="in" filter="fade">
                                      <p:cBhvr>
                                        <p:cTn id="138" dur="500"/>
                                        <p:tgtEl>
                                          <p:spTgt spid="24"/>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33"/>
                                        </p:tgtEl>
                                        <p:attrNameLst>
                                          <p:attrName>style.visibility</p:attrName>
                                        </p:attrNameLst>
                                      </p:cBhvr>
                                      <p:to>
                                        <p:strVal val="visible"/>
                                      </p:to>
                                    </p:set>
                                    <p:animEffect transition="in" filter="fade">
                                      <p:cBhvr>
                                        <p:cTn id="141" dur="500"/>
                                        <p:tgtEl>
                                          <p:spTgt spid="33"/>
                                        </p:tgtEl>
                                      </p:cBhvr>
                                    </p:animEffect>
                                  </p:childTnLst>
                                </p:cTn>
                              </p:par>
                              <p:par>
                                <p:cTn id="142" presetID="10" presetClass="entr" presetSubtype="0" fill="hold" nodeType="withEffect">
                                  <p:stCondLst>
                                    <p:cond delay="0"/>
                                  </p:stCondLst>
                                  <p:childTnLst>
                                    <p:set>
                                      <p:cBhvr>
                                        <p:cTn id="143" dur="1" fill="hold">
                                          <p:stCondLst>
                                            <p:cond delay="0"/>
                                          </p:stCondLst>
                                        </p:cTn>
                                        <p:tgtEl>
                                          <p:spTgt spid="32"/>
                                        </p:tgtEl>
                                        <p:attrNameLst>
                                          <p:attrName>style.visibility</p:attrName>
                                        </p:attrNameLst>
                                      </p:cBhvr>
                                      <p:to>
                                        <p:strVal val="visible"/>
                                      </p:to>
                                    </p:set>
                                    <p:animEffect transition="in" filter="fade">
                                      <p:cBhvr>
                                        <p:cTn id="14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4" grpId="0"/>
      <p:bldP spid="19" grpId="0" animBg="1"/>
      <p:bldP spid="20" grpId="0" animBg="1"/>
      <p:bldP spid="22" grpId="0"/>
      <p:bldP spid="26" grpId="0"/>
      <p:bldP spid="27" grpId="0"/>
      <p:bldP spid="28" grpId="0"/>
      <p:bldP spid="29" grpId="0"/>
      <p:bldP spid="30" grpId="0"/>
      <p:bldP spid="31" grpId="0"/>
      <p:bldP spid="33" grpId="0"/>
      <p:bldP spid="34" grpId="0"/>
      <p:bldP spid="36" grpId="0"/>
      <p:bldP spid="40" grpId="0"/>
      <p:bldP spid="41" grpId="0"/>
      <p:bldP spid="4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316359" y="835277"/>
            <a:ext cx="7196549" cy="430887"/>
          </a:xfrm>
          <a:prstGeom prst="rect">
            <a:avLst/>
          </a:prstGeom>
          <a:noFill/>
        </p:spPr>
        <p:txBody>
          <a:bodyPr wrap="square" rtlCol="0">
            <a:spAutoFit/>
          </a:bodyPr>
          <a:lstStyle/>
          <a:p>
            <a:pPr eaLnBrk="0" fontAlgn="base" hangingPunct="0">
              <a:spcBef>
                <a:spcPct val="0"/>
              </a:spcBef>
              <a:spcAft>
                <a:spcPct val="0"/>
              </a:spcAft>
            </a:pPr>
            <a:r>
              <a:rPr lang="en-US" sz="2200" b="1" dirty="0">
                <a:solidFill>
                  <a:srgbClr val="1C1C1C"/>
                </a:solidFill>
                <a:latin typeface="Times New Roman" panose="02020603050405020304" pitchFamily="18" charset="0"/>
                <a:cs typeface="Times New Roman" panose="02020603050405020304" pitchFamily="18" charset="0"/>
              </a:rPr>
              <a:t>Artificial Neural Networks implemented in the HDM</a:t>
            </a:r>
            <a:endParaRPr lang="pt-BR" sz="2200" b="1" kern="1200" dirty="0">
              <a:solidFill>
                <a:srgbClr val="1C1C1C"/>
              </a:solidFill>
              <a:effectLst/>
              <a:latin typeface="Times New Roman" panose="02020603050405020304" pitchFamily="18" charset="0"/>
              <a:cs typeface="Times New Roman" panose="02020603050405020304" pitchFamily="18" charset="0"/>
            </a:endParaRPr>
          </a:p>
        </p:txBody>
      </p:sp>
      <p:sp>
        <p:nvSpPr>
          <p:cNvPr id="7" name="CaixaDeTexto 6"/>
          <p:cNvSpPr txBox="1"/>
          <p:nvPr/>
        </p:nvSpPr>
        <p:spPr>
          <a:xfrm>
            <a:off x="316359" y="1446986"/>
            <a:ext cx="11665722" cy="1261884"/>
          </a:xfrm>
          <a:prstGeom prst="rect">
            <a:avLst/>
          </a:prstGeom>
          <a:noFill/>
        </p:spPr>
        <p:txBody>
          <a:bodyPr wrap="square" rtlCol="0">
            <a:spAutoFit/>
          </a:bodyPr>
          <a:lstStyle/>
          <a:p>
            <a:pPr marL="342900" indent="-342900">
              <a:buFont typeface="Wingdings" pitchFamily="2" charset="2"/>
              <a:buChar char="§"/>
            </a:pPr>
            <a:r>
              <a:rPr lang="pt-BR" sz="2200" dirty="0">
                <a:effectLst/>
                <a:latin typeface="Times New Roman" panose="02020603050405020304" pitchFamily="18" charset="0"/>
                <a:cs typeface="Times New Roman" panose="02020603050405020304" pitchFamily="18" charset="0"/>
              </a:rPr>
              <a:t>Use in the HDM</a:t>
            </a:r>
            <a:endParaRPr lang="en-DE" sz="2200" dirty="0">
              <a:effectLst/>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en-DE" sz="1000" dirty="0">
              <a:effectLst/>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US" sz="2200" dirty="0" err="1">
                <a:latin typeface="Times New Roman" panose="02020603050405020304" pitchFamily="18" charset="0"/>
                <a:cs typeface="Times New Roman" panose="02020603050405020304" pitchFamily="18" charset="0"/>
              </a:rPr>
              <a:t>Chupakhin</a:t>
            </a:r>
            <a:r>
              <a:rPr lang="en-US" sz="2200" dirty="0">
                <a:latin typeface="Times New Roman" panose="02020603050405020304" pitchFamily="18" charset="0"/>
                <a:cs typeface="Times New Roman" panose="02020603050405020304" pitchFamily="18" charset="0"/>
              </a:rPr>
              <a:t> et al. [7]</a:t>
            </a:r>
          </a:p>
          <a:p>
            <a:pPr marL="342900" indent="-342900">
              <a:buFont typeface="Wingdings" pitchFamily="2" charset="2"/>
              <a:buChar char="§"/>
            </a:pPr>
            <a:endParaRPr lang="en-US" sz="2200" dirty="0">
              <a:effectLst/>
              <a:latin typeface="Times New Roman" panose="02020603050405020304" pitchFamily="18" charset="0"/>
              <a:cs typeface="Times New Roman" panose="02020603050405020304" pitchFamily="18" charset="0"/>
            </a:endParaRPr>
          </a:p>
        </p:txBody>
      </p:sp>
      <p:sp>
        <p:nvSpPr>
          <p:cNvPr id="8" name="Retângulo 7"/>
          <p:cNvSpPr/>
          <p:nvPr/>
        </p:nvSpPr>
        <p:spPr>
          <a:xfrm>
            <a:off x="6751171" y="6142355"/>
            <a:ext cx="2792752" cy="338554"/>
          </a:xfrm>
          <a:prstGeom prst="rect">
            <a:avLst/>
          </a:prstGeom>
        </p:spPr>
        <p:txBody>
          <a:bodyPr wrap="none">
            <a:spAutoFit/>
          </a:bodyPr>
          <a:lstStyle/>
          <a:p>
            <a:r>
              <a:rPr lang="en-US" sz="1600" dirty="0">
                <a:latin typeface="Times New Roman" panose="02020603050405020304" pitchFamily="18" charset="0"/>
                <a:ea typeface="Times New Roman" panose="02020603050405020304" pitchFamily="18" charset="0"/>
              </a:rPr>
              <a:t>Source: </a:t>
            </a:r>
            <a:r>
              <a:rPr lang="en-US" sz="1600" dirty="0" err="1">
                <a:latin typeface="Times New Roman" panose="02020603050405020304" pitchFamily="18" charset="0"/>
                <a:ea typeface="Times New Roman" panose="02020603050405020304" pitchFamily="18" charset="0"/>
              </a:rPr>
              <a:t>Chupakhin</a:t>
            </a:r>
            <a:r>
              <a:rPr lang="en-US" sz="1600" dirty="0">
                <a:latin typeface="Times New Roman" panose="02020603050405020304" pitchFamily="18" charset="0"/>
                <a:ea typeface="Times New Roman" panose="02020603050405020304" pitchFamily="18" charset="0"/>
              </a:rPr>
              <a:t> </a:t>
            </a:r>
            <a:r>
              <a:rPr lang="en-US" sz="1600" i="1" dirty="0">
                <a:latin typeface="Times New Roman" panose="02020603050405020304" pitchFamily="18" charset="0"/>
                <a:ea typeface="Times New Roman" panose="02020603050405020304" pitchFamily="18" charset="0"/>
              </a:rPr>
              <a:t>et al</a:t>
            </a:r>
            <a:r>
              <a:rPr lang="en-US" sz="1600" dirty="0">
                <a:latin typeface="Times New Roman" panose="02020603050405020304" pitchFamily="18" charset="0"/>
                <a:ea typeface="Times New Roman" panose="02020603050405020304" pitchFamily="18" charset="0"/>
              </a:rPr>
              <a:t>., 2017.</a:t>
            </a:r>
            <a:endParaRPr lang="en-US" sz="1600" dirty="0"/>
          </a:p>
        </p:txBody>
      </p:sp>
      <p:pic>
        <p:nvPicPr>
          <p:cNvPr id="9" name="Grafik 28">
            <a:extLst>
              <a:ext uri="{FF2B5EF4-FFF2-40B4-BE49-F238E27FC236}">
                <a16:creationId xmlns:a16="http://schemas.microsoft.com/office/drawing/2014/main" id="{594DFFF1-04F4-A165-FCD4-4D058B124A3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9713" y="3429000"/>
            <a:ext cx="5760720" cy="2713355"/>
          </a:xfrm>
          <a:prstGeom prst="rect">
            <a:avLst/>
          </a:prstGeom>
        </p:spPr>
      </p:pic>
      <p:sp>
        <p:nvSpPr>
          <p:cNvPr id="10" name="TextBox 9">
            <a:extLst>
              <a:ext uri="{FF2B5EF4-FFF2-40B4-BE49-F238E27FC236}">
                <a16:creationId xmlns:a16="http://schemas.microsoft.com/office/drawing/2014/main" id="{BFA4FFF9-9790-213C-11F9-154CD0CB6F8F}"/>
              </a:ext>
            </a:extLst>
          </p:cNvPr>
          <p:cNvSpPr txBox="1"/>
          <p:nvPr/>
        </p:nvSpPr>
        <p:spPr>
          <a:xfrm>
            <a:off x="6229713" y="2991110"/>
            <a:ext cx="6096000" cy="369332"/>
          </a:xfrm>
          <a:prstGeom prst="rect">
            <a:avLst/>
          </a:prstGeom>
          <a:noFill/>
        </p:spPr>
        <p:txBody>
          <a:bodyPr wrap="square">
            <a:spAutoFit/>
          </a:bodyPr>
          <a:lstStyle/>
          <a:p>
            <a:r>
              <a:rPr lang="pt-BR" sz="1800" dirty="0">
                <a:effectLst/>
                <a:latin typeface="Times New Roman" panose="02020603050405020304" pitchFamily="18" charset="0"/>
                <a:ea typeface="Calibri" panose="020F0502020204030204" pitchFamily="34" charset="0"/>
              </a:rPr>
              <a:t>Evaluation of the ANN model: </a:t>
            </a:r>
            <a:endParaRPr lang="en-DE" dirty="0"/>
          </a:p>
        </p:txBody>
      </p:sp>
      <p:pic>
        <p:nvPicPr>
          <p:cNvPr id="11" name="Grafik 23">
            <a:extLst>
              <a:ext uri="{FF2B5EF4-FFF2-40B4-BE49-F238E27FC236}">
                <a16:creationId xmlns:a16="http://schemas.microsoft.com/office/drawing/2014/main" id="{2FA78765-618A-01ED-C9E6-CA145D6FA87F}"/>
              </a:ext>
            </a:extLst>
          </p:cNvPr>
          <p:cNvPicPr>
            <a:picLocks noChangeAspect="1"/>
          </p:cNvPicPr>
          <p:nvPr/>
        </p:nvPicPr>
        <p:blipFill rotWithShape="1">
          <a:blip r:embed="rId4"/>
          <a:srcRect t="-2434"/>
          <a:stretch/>
        </p:blipFill>
        <p:spPr bwMode="auto">
          <a:xfrm>
            <a:off x="609600" y="2911023"/>
            <a:ext cx="5352688" cy="3146002"/>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B30BBA26-B6CA-F56C-F7B1-FA65E0BF02D1}"/>
                  </a:ext>
                </a:extLst>
              </p:cNvPr>
              <p:cNvSpPr txBox="1"/>
              <p:nvPr/>
            </p:nvSpPr>
            <p:spPr>
              <a:xfrm>
                <a:off x="3959985" y="1378428"/>
                <a:ext cx="7507424" cy="7216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DE" b="1" smtClean="0">
                          <a:latin typeface="Cambria Math" panose="02040503050406030204" pitchFamily="18" charset="0"/>
                        </a:rPr>
                        <m:t>𝐗</m:t>
                      </m:r>
                      <m:r>
                        <a:rPr lang="en-DE" b="0" i="0">
                          <a:latin typeface="Cambria Math" panose="02040503050406030204" pitchFamily="18" charset="0"/>
                        </a:rPr>
                        <m:t> :=</m:t>
                      </m:r>
                      <m:d>
                        <m:dPr>
                          <m:begChr m:val="{"/>
                          <m:endChr m:val="}"/>
                          <m:ctrlPr>
                            <a:rPr lang="en-DE" b="0" i="1">
                              <a:solidFill>
                                <a:srgbClr val="836967"/>
                              </a:solidFill>
                              <a:latin typeface="Cambria Math" panose="02040503050406030204" pitchFamily="18" charset="0"/>
                            </a:rPr>
                          </m:ctrlPr>
                        </m:dPr>
                        <m:e>
                          <m:sSubSup>
                            <m:sSubSupPr>
                              <m:ctrlPr>
                                <a:rPr lang="en-DE" b="0" i="1">
                                  <a:solidFill>
                                    <a:srgbClr val="836967"/>
                                  </a:solidFill>
                                  <a:latin typeface="Cambria Math" panose="02040503050406030204" pitchFamily="18" charset="0"/>
                                </a:rPr>
                              </m:ctrlPr>
                            </m:sSubSupPr>
                            <m:e>
                              <m:r>
                                <m:rPr>
                                  <m:sty m:val="p"/>
                                </m:rPr>
                                <a:rPr lang="en-DE" b="0" i="0">
                                  <a:latin typeface="Cambria Math" panose="02040503050406030204" pitchFamily="18" charset="0"/>
                                </a:rPr>
                                <m:t>σ</m:t>
                              </m:r>
                            </m:e>
                            <m:sub>
                              <m:r>
                                <m:rPr>
                                  <m:sty m:val="p"/>
                                </m:rPr>
                                <a:rPr lang="en-DE" b="0" i="0">
                                  <a:latin typeface="Cambria Math" panose="02040503050406030204" pitchFamily="18" charset="0"/>
                                </a:rPr>
                                <m:t>IM</m:t>
                              </m:r>
                              <m:r>
                                <a:rPr lang="en-DE" b="0" i="0">
                                  <a:latin typeface="Cambria Math" panose="02040503050406030204" pitchFamily="18" charset="0"/>
                                </a:rPr>
                                <m:t>,1</m:t>
                              </m:r>
                            </m:sub>
                            <m:sup>
                              <m:r>
                                <a:rPr lang="en-DE" b="0" i="0">
                                  <a:latin typeface="Cambria Math" panose="02040503050406030204" pitchFamily="18" charset="0"/>
                                </a:rPr>
                                <m:t>∗</m:t>
                              </m:r>
                            </m:sup>
                          </m:sSubSup>
                          <m:r>
                            <a:rPr lang="en-DE" b="0" i="0">
                              <a:latin typeface="Cambria Math" panose="02040503050406030204" pitchFamily="18" charset="0"/>
                            </a:rPr>
                            <m:t>, </m:t>
                          </m:r>
                          <m:sSubSup>
                            <m:sSubSupPr>
                              <m:ctrlPr>
                                <a:rPr lang="en-DE" b="0" i="1">
                                  <a:solidFill>
                                    <a:srgbClr val="836967"/>
                                  </a:solidFill>
                                  <a:latin typeface="Cambria Math" panose="02040503050406030204" pitchFamily="18" charset="0"/>
                                </a:rPr>
                              </m:ctrlPr>
                            </m:sSubSupPr>
                            <m:e>
                              <m:r>
                                <m:rPr>
                                  <m:sty m:val="p"/>
                                </m:rPr>
                                <a:rPr lang="en-DE" b="0" i="0">
                                  <a:latin typeface="Cambria Math" panose="02040503050406030204" pitchFamily="18" charset="0"/>
                                </a:rPr>
                                <m:t>σ</m:t>
                              </m:r>
                            </m:e>
                            <m:sub>
                              <m:r>
                                <m:rPr>
                                  <m:sty m:val="p"/>
                                </m:rPr>
                                <a:rPr lang="en-DE" b="0" i="0">
                                  <a:latin typeface="Cambria Math" panose="02040503050406030204" pitchFamily="18" charset="0"/>
                                </a:rPr>
                                <m:t>IM</m:t>
                              </m:r>
                              <m:r>
                                <a:rPr lang="en-DE" b="0" i="0">
                                  <a:latin typeface="Cambria Math" panose="02040503050406030204" pitchFamily="18" charset="0"/>
                                </a:rPr>
                                <m:t>,2</m:t>
                              </m:r>
                            </m:sub>
                            <m:sup>
                              <m:r>
                                <a:rPr lang="en-DE" b="0" i="0">
                                  <a:latin typeface="Cambria Math" panose="02040503050406030204" pitchFamily="18" charset="0"/>
                                </a:rPr>
                                <m:t>∗</m:t>
                              </m:r>
                            </m:sup>
                          </m:sSubSup>
                          <m:r>
                            <a:rPr lang="en-DE" b="0" i="0">
                              <a:latin typeface="Cambria Math" panose="02040503050406030204" pitchFamily="18" charset="0"/>
                            </a:rPr>
                            <m:t>,…,</m:t>
                          </m:r>
                          <m:sSubSup>
                            <m:sSubSupPr>
                              <m:ctrlPr>
                                <a:rPr lang="en-DE" b="0" i="1">
                                  <a:solidFill>
                                    <a:srgbClr val="836967"/>
                                  </a:solidFill>
                                  <a:latin typeface="Cambria Math" panose="02040503050406030204" pitchFamily="18" charset="0"/>
                                </a:rPr>
                              </m:ctrlPr>
                            </m:sSubSupPr>
                            <m:e>
                              <m:r>
                                <m:rPr>
                                  <m:sty m:val="p"/>
                                </m:rPr>
                                <a:rPr lang="en-DE" b="0" i="0">
                                  <a:latin typeface="Cambria Math" panose="02040503050406030204" pitchFamily="18" charset="0"/>
                                </a:rPr>
                                <m:t>σ</m:t>
                              </m:r>
                            </m:e>
                            <m:sub>
                              <m:r>
                                <m:rPr>
                                  <m:sty m:val="p"/>
                                </m:rPr>
                                <a:rPr lang="en-DE" b="0" i="0">
                                  <a:latin typeface="Cambria Math" panose="02040503050406030204" pitchFamily="18" charset="0"/>
                                </a:rPr>
                                <m:t>IM</m:t>
                              </m:r>
                              <m:r>
                                <a:rPr lang="en-DE" b="0" i="0">
                                  <a:latin typeface="Cambria Math" panose="02040503050406030204" pitchFamily="18" charset="0"/>
                                </a:rPr>
                                <m:t>,9</m:t>
                              </m:r>
                            </m:sub>
                            <m:sup>
                              <m:r>
                                <a:rPr lang="en-DE" b="0" i="0">
                                  <a:latin typeface="Cambria Math" panose="02040503050406030204" pitchFamily="18" charset="0"/>
                                </a:rPr>
                                <m:t>∗</m:t>
                              </m:r>
                            </m:sup>
                          </m:sSubSup>
                          <m:r>
                            <a:rPr lang="en-DE" b="0" i="0">
                              <a:latin typeface="Cambria Math" panose="02040503050406030204" pitchFamily="18" charset="0"/>
                            </a:rPr>
                            <m:t>, </m:t>
                          </m:r>
                          <m:f>
                            <m:fPr>
                              <m:ctrlPr>
                                <a:rPr lang="en-DE" b="0" i="1">
                                  <a:solidFill>
                                    <a:srgbClr val="836967"/>
                                  </a:solidFill>
                                  <a:latin typeface="Cambria Math" panose="02040503050406030204" pitchFamily="18" charset="0"/>
                                </a:rPr>
                              </m:ctrlPr>
                            </m:fPr>
                            <m:num>
                              <m:sSub>
                                <m:sSubPr>
                                  <m:ctrlPr>
                                    <a:rPr lang="en-DE" b="0" i="1">
                                      <a:solidFill>
                                        <a:srgbClr val="836967"/>
                                      </a:solidFill>
                                      <a:latin typeface="Cambria Math" panose="02040503050406030204" pitchFamily="18" charset="0"/>
                                    </a:rPr>
                                  </m:ctrlPr>
                                </m:sSubPr>
                                <m:e>
                                  <m:r>
                                    <m:rPr>
                                      <m:sty m:val="p"/>
                                    </m:rPr>
                                    <a:rPr lang="en-DE" b="0" i="0">
                                      <a:latin typeface="Cambria Math" panose="02040503050406030204" pitchFamily="18" charset="0"/>
                                    </a:rPr>
                                    <m:t>σ</m:t>
                                  </m:r>
                                </m:e>
                                <m:sub>
                                  <m:r>
                                    <m:rPr>
                                      <m:sty m:val="p"/>
                                    </m:rPr>
                                    <a:rPr lang="en-DE" b="0" i="0">
                                      <a:latin typeface="Cambria Math" panose="02040503050406030204" pitchFamily="18" charset="0"/>
                                    </a:rPr>
                                    <m:t>IM</m:t>
                                  </m:r>
                                  <m:r>
                                    <a:rPr lang="en-DE" b="0" i="0">
                                      <a:latin typeface="Cambria Math" panose="02040503050406030204" pitchFamily="18" charset="0"/>
                                    </a:rPr>
                                    <m:t>,10</m:t>
                                  </m:r>
                                </m:sub>
                              </m:sSub>
                              <m:r>
                                <a:rPr lang="en-DE" b="0" i="0">
                                  <a:latin typeface="Cambria Math" panose="02040503050406030204" pitchFamily="18" charset="0"/>
                                </a:rPr>
                                <m:t>+</m:t>
                              </m:r>
                              <m:sSub>
                                <m:sSubPr>
                                  <m:ctrlPr>
                                    <a:rPr lang="en-DE" b="0" i="1">
                                      <a:solidFill>
                                        <a:srgbClr val="836967"/>
                                      </a:solidFill>
                                      <a:latin typeface="Cambria Math" panose="02040503050406030204" pitchFamily="18" charset="0"/>
                                    </a:rPr>
                                  </m:ctrlPr>
                                </m:sSubPr>
                                <m:e>
                                  <m:r>
                                    <a:rPr lang="en-DE" b="0" i="0">
                                      <a:latin typeface="Cambria Math" panose="02040503050406030204" pitchFamily="18" charset="0"/>
                                    </a:rPr>
                                    <m:t>2 </m:t>
                                  </m:r>
                                  <m:r>
                                    <m:rPr>
                                      <m:sty m:val="p"/>
                                    </m:rPr>
                                    <a:rPr lang="en-DE" b="0" i="0">
                                      <a:latin typeface="Cambria Math" panose="02040503050406030204" pitchFamily="18" charset="0"/>
                                    </a:rPr>
                                    <m:t>σ</m:t>
                                  </m:r>
                                </m:e>
                                <m:sub>
                                  <m:r>
                                    <m:rPr>
                                      <m:sty m:val="p"/>
                                    </m:rPr>
                                    <a:rPr lang="en-DE" b="0" i="0">
                                      <a:latin typeface="Cambria Math" panose="02040503050406030204" pitchFamily="18" charset="0"/>
                                    </a:rPr>
                                    <m:t>yield</m:t>
                                  </m:r>
                                </m:sub>
                              </m:sSub>
                            </m:num>
                            <m:den>
                              <m:r>
                                <a:rPr lang="en-DE" b="0" i="0">
                                  <a:latin typeface="Cambria Math" panose="02040503050406030204" pitchFamily="18" charset="0"/>
                                </a:rPr>
                                <m:t>2.2 </m:t>
                              </m:r>
                              <m:sSub>
                                <m:sSubPr>
                                  <m:ctrlPr>
                                    <a:rPr lang="en-DE" b="0" i="1">
                                      <a:solidFill>
                                        <a:srgbClr val="836967"/>
                                      </a:solidFill>
                                      <a:latin typeface="Cambria Math" panose="02040503050406030204" pitchFamily="18" charset="0"/>
                                    </a:rPr>
                                  </m:ctrlPr>
                                </m:sSubPr>
                                <m:e>
                                  <m:r>
                                    <m:rPr>
                                      <m:sty m:val="p"/>
                                    </m:rPr>
                                    <a:rPr lang="en-DE" b="0" i="0">
                                      <a:latin typeface="Cambria Math" panose="02040503050406030204" pitchFamily="18" charset="0"/>
                                    </a:rPr>
                                    <m:t>σ</m:t>
                                  </m:r>
                                </m:e>
                                <m:sub>
                                  <m:r>
                                    <m:rPr>
                                      <m:sty m:val="p"/>
                                    </m:rPr>
                                    <a:rPr lang="en-DE" b="0" i="0">
                                      <a:latin typeface="Cambria Math" panose="02040503050406030204" pitchFamily="18" charset="0"/>
                                    </a:rPr>
                                    <m:t>yield</m:t>
                                  </m:r>
                                </m:sub>
                              </m:sSub>
                            </m:den>
                          </m:f>
                          <m:r>
                            <a:rPr lang="en-DE" b="0" i="0">
                              <a:latin typeface="Cambria Math" panose="02040503050406030204" pitchFamily="18" charset="0"/>
                            </a:rPr>
                            <m:t>, </m:t>
                          </m:r>
                          <m:f>
                            <m:fPr>
                              <m:ctrlPr>
                                <a:rPr lang="en-DE" b="0" i="1">
                                  <a:solidFill>
                                    <a:srgbClr val="836967"/>
                                  </a:solidFill>
                                  <a:latin typeface="Cambria Math" panose="02040503050406030204" pitchFamily="18" charset="0"/>
                                </a:rPr>
                              </m:ctrlPr>
                            </m:fPr>
                            <m:num>
                              <m:sSub>
                                <m:sSubPr>
                                  <m:ctrlPr>
                                    <a:rPr lang="en-DE" b="0" i="1">
                                      <a:solidFill>
                                        <a:srgbClr val="836967"/>
                                      </a:solidFill>
                                      <a:latin typeface="Cambria Math" panose="02040503050406030204" pitchFamily="18" charset="0"/>
                                    </a:rPr>
                                  </m:ctrlPr>
                                </m:sSubPr>
                                <m:e>
                                  <m:r>
                                    <m:rPr>
                                      <m:sty m:val="p"/>
                                    </m:rPr>
                                    <a:rPr lang="en-DE" b="0" i="0">
                                      <a:latin typeface="Cambria Math" panose="02040503050406030204" pitchFamily="18" charset="0"/>
                                    </a:rPr>
                                    <m:t>σ</m:t>
                                  </m:r>
                                </m:e>
                                <m:sub>
                                  <m:r>
                                    <m:rPr>
                                      <m:sty m:val="p"/>
                                    </m:rPr>
                                    <a:rPr lang="en-DE" b="0" i="0">
                                      <a:latin typeface="Cambria Math" panose="02040503050406030204" pitchFamily="18" charset="0"/>
                                    </a:rPr>
                                    <m:t>yield</m:t>
                                  </m:r>
                                </m:sub>
                              </m:sSub>
                            </m:num>
                            <m:den>
                              <m:r>
                                <m:rPr>
                                  <m:sty m:val="p"/>
                                </m:rPr>
                                <a:rPr lang="en-DE" b="0" i="0">
                                  <a:latin typeface="Cambria Math" panose="02040503050406030204" pitchFamily="18" charset="0"/>
                                </a:rPr>
                                <m:t>E</m:t>
                              </m:r>
                              <m:r>
                                <a:rPr lang="en-DE" b="0" i="0">
                                  <a:latin typeface="Cambria Math" panose="02040503050406030204" pitchFamily="18" charset="0"/>
                                </a:rPr>
                                <m:t> ∙</m:t>
                              </m:r>
                              <m:sSup>
                                <m:sSupPr>
                                  <m:ctrlPr>
                                    <a:rPr lang="en-DE" b="0" i="1">
                                      <a:solidFill>
                                        <a:srgbClr val="836967"/>
                                      </a:solidFill>
                                      <a:latin typeface="Cambria Math" panose="02040503050406030204" pitchFamily="18" charset="0"/>
                                    </a:rPr>
                                  </m:ctrlPr>
                                </m:sSupPr>
                                <m:e>
                                  <m:r>
                                    <a:rPr lang="en-DE" b="0" i="0">
                                      <a:latin typeface="Cambria Math" panose="02040503050406030204" pitchFamily="18" charset="0"/>
                                    </a:rPr>
                                    <m:t>10</m:t>
                                  </m:r>
                                </m:e>
                                <m:sup>
                                  <m:r>
                                    <a:rPr lang="en-DE" b="0" i="0">
                                      <a:latin typeface="Cambria Math" panose="02040503050406030204" pitchFamily="18" charset="0"/>
                                    </a:rPr>
                                    <m:t>−2</m:t>
                                  </m:r>
                                </m:sup>
                              </m:sSup>
                            </m:den>
                          </m:f>
                          <m:r>
                            <a:rPr lang="en-DE" b="0" i="0">
                              <a:latin typeface="Cambria Math" panose="02040503050406030204" pitchFamily="18" charset="0"/>
                            </a:rPr>
                            <m:t>, </m:t>
                          </m:r>
                          <m:f>
                            <m:fPr>
                              <m:ctrlPr>
                                <a:rPr lang="en-DE" b="0" i="1">
                                  <a:solidFill>
                                    <a:srgbClr val="836967"/>
                                  </a:solidFill>
                                  <a:latin typeface="Cambria Math" panose="02040503050406030204" pitchFamily="18" charset="0"/>
                                </a:rPr>
                              </m:ctrlPr>
                            </m:fPr>
                            <m:num>
                              <m:sSub>
                                <m:sSubPr>
                                  <m:ctrlPr>
                                    <a:rPr lang="en-DE" b="0" i="1">
                                      <a:solidFill>
                                        <a:srgbClr val="836967"/>
                                      </a:solidFill>
                                      <a:latin typeface="Cambria Math" panose="02040503050406030204" pitchFamily="18" charset="0"/>
                                    </a:rPr>
                                  </m:ctrlPr>
                                </m:sSubPr>
                                <m:e>
                                  <m:r>
                                    <m:rPr>
                                      <m:sty m:val="p"/>
                                    </m:rPr>
                                    <a:rPr lang="en-DE" b="0" i="0">
                                      <a:latin typeface="Cambria Math" panose="02040503050406030204" pitchFamily="18" charset="0"/>
                                    </a:rPr>
                                    <m:t>σ</m:t>
                                  </m:r>
                                </m:e>
                                <m:sub>
                                  <m:r>
                                    <a:rPr lang="en-DE" b="0" i="0">
                                      <a:latin typeface="Cambria Math" panose="02040503050406030204" pitchFamily="18" charset="0"/>
                                    </a:rPr>
                                    <m:t>10%</m:t>
                                  </m:r>
                                </m:sub>
                              </m:sSub>
                            </m:num>
                            <m:den>
                              <m:r>
                                <m:rPr>
                                  <m:sty m:val="p"/>
                                </m:rPr>
                                <a:rPr lang="en-DE" b="0" i="0">
                                  <a:latin typeface="Cambria Math" panose="02040503050406030204" pitchFamily="18" charset="0"/>
                                </a:rPr>
                                <m:t>E</m:t>
                              </m:r>
                              <m:r>
                                <a:rPr lang="en-DE" b="0" i="0">
                                  <a:latin typeface="Cambria Math" panose="02040503050406030204" pitchFamily="18" charset="0"/>
                                </a:rPr>
                                <m:t> ∙</m:t>
                              </m:r>
                              <m:sSup>
                                <m:sSupPr>
                                  <m:ctrlPr>
                                    <a:rPr lang="en-DE" b="0" i="1">
                                      <a:solidFill>
                                        <a:srgbClr val="836967"/>
                                      </a:solidFill>
                                      <a:latin typeface="Cambria Math" panose="02040503050406030204" pitchFamily="18" charset="0"/>
                                    </a:rPr>
                                  </m:ctrlPr>
                                </m:sSupPr>
                                <m:e>
                                  <m:r>
                                    <a:rPr lang="en-DE" b="0" i="0">
                                      <a:latin typeface="Cambria Math" panose="02040503050406030204" pitchFamily="18" charset="0"/>
                                    </a:rPr>
                                    <m:t>10</m:t>
                                  </m:r>
                                </m:e>
                                <m:sup>
                                  <m:r>
                                    <a:rPr lang="en-DE" b="0" i="0">
                                      <a:latin typeface="Cambria Math" panose="02040503050406030204" pitchFamily="18" charset="0"/>
                                    </a:rPr>
                                    <m:t>−2</m:t>
                                  </m:r>
                                </m:sup>
                              </m:sSup>
                            </m:den>
                          </m:f>
                          <m:r>
                            <a:rPr lang="en-DE" b="0" i="0">
                              <a:latin typeface="Cambria Math" panose="02040503050406030204" pitchFamily="18" charset="0"/>
                            </a:rPr>
                            <m:t>, </m:t>
                          </m:r>
                          <m:f>
                            <m:fPr>
                              <m:ctrlPr>
                                <a:rPr lang="en-DE" b="0" i="1">
                                  <a:solidFill>
                                    <a:srgbClr val="836967"/>
                                  </a:solidFill>
                                  <a:latin typeface="Cambria Math" panose="02040503050406030204" pitchFamily="18" charset="0"/>
                                </a:rPr>
                              </m:ctrlPr>
                            </m:fPr>
                            <m:num>
                              <m:r>
                                <m:rPr>
                                  <m:sty m:val="p"/>
                                </m:rPr>
                                <a:rPr lang="en-DE" b="0" i="0">
                                  <a:latin typeface="Cambria Math" panose="02040503050406030204" pitchFamily="18" charset="0"/>
                                </a:rPr>
                                <m:t>i</m:t>
                              </m:r>
                            </m:num>
                            <m:den>
                              <m:r>
                                <a:rPr lang="en-DE" b="0" i="0">
                                  <a:latin typeface="Cambria Math" panose="02040503050406030204" pitchFamily="18" charset="0"/>
                                </a:rPr>
                                <m:t>10</m:t>
                              </m:r>
                            </m:den>
                          </m:f>
                        </m:e>
                      </m:d>
                    </m:oMath>
                  </m:oMathPara>
                </a14:m>
                <a:endParaRPr lang="en-DE" dirty="0"/>
              </a:p>
            </p:txBody>
          </p:sp>
        </mc:Choice>
        <mc:Fallback xmlns="">
          <p:sp>
            <p:nvSpPr>
              <p:cNvPr id="13" name="TextBox 12">
                <a:extLst>
                  <a:ext uri="{FF2B5EF4-FFF2-40B4-BE49-F238E27FC236}">
                    <a16:creationId xmlns:a16="http://schemas.microsoft.com/office/drawing/2014/main" id="{B30BBA26-B6CA-F56C-F7B1-FA65E0BF02D1}"/>
                  </a:ext>
                </a:extLst>
              </p:cNvPr>
              <p:cNvSpPr txBox="1">
                <a:spLocks noRot="1" noChangeAspect="1" noMove="1" noResize="1" noEditPoints="1" noAdjustHandles="1" noChangeArrowheads="1" noChangeShapeType="1" noTextEdit="1"/>
              </p:cNvSpPr>
              <p:nvPr/>
            </p:nvSpPr>
            <p:spPr>
              <a:xfrm>
                <a:off x="3959985" y="1378428"/>
                <a:ext cx="7507424" cy="721608"/>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8C91E2A-2D94-F21B-C3E5-8B9A96D39FA4}"/>
                  </a:ext>
                </a:extLst>
              </p:cNvPr>
              <p:cNvSpPr txBox="1"/>
              <p:nvPr/>
            </p:nvSpPr>
            <p:spPr>
              <a:xfrm>
                <a:off x="2477875" y="2086530"/>
                <a:ext cx="6164580" cy="72160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DE" b="1" smtClean="0">
                          <a:latin typeface="Cambria Math" panose="02040503050406030204" pitchFamily="18" charset="0"/>
                        </a:rPr>
                        <m:t>𝐘</m:t>
                      </m:r>
                      <m:r>
                        <a:rPr lang="en-DE" b="0" i="0">
                          <a:latin typeface="Cambria Math" panose="02040503050406030204" pitchFamily="18" charset="0"/>
                        </a:rPr>
                        <m:t> :=</m:t>
                      </m:r>
                      <m:d>
                        <m:dPr>
                          <m:begChr m:val="{"/>
                          <m:endChr m:val="}"/>
                          <m:ctrlPr>
                            <a:rPr lang="en-DE" b="0" i="1">
                              <a:solidFill>
                                <a:srgbClr val="836967"/>
                              </a:solidFill>
                              <a:latin typeface="Cambria Math" panose="02040503050406030204" pitchFamily="18" charset="0"/>
                            </a:rPr>
                          </m:ctrlPr>
                        </m:dPr>
                        <m:e>
                          <m:r>
                            <a:rPr lang="en-DE" b="0" i="0">
                              <a:latin typeface="Cambria Math" panose="02040503050406030204" pitchFamily="18" charset="0"/>
                            </a:rPr>
                            <m:t> </m:t>
                          </m:r>
                          <m:f>
                            <m:fPr>
                              <m:ctrlPr>
                                <a:rPr lang="en-DE" b="0" i="1">
                                  <a:solidFill>
                                    <a:srgbClr val="836967"/>
                                  </a:solidFill>
                                  <a:latin typeface="Cambria Math" panose="02040503050406030204" pitchFamily="18" charset="0"/>
                                </a:rPr>
                              </m:ctrlPr>
                            </m:fPr>
                            <m:num>
                              <m:sSub>
                                <m:sSubPr>
                                  <m:ctrlPr>
                                    <a:rPr lang="en-DE" b="0" i="1">
                                      <a:solidFill>
                                        <a:srgbClr val="836967"/>
                                      </a:solidFill>
                                      <a:latin typeface="Cambria Math" panose="02040503050406030204" pitchFamily="18" charset="0"/>
                                    </a:rPr>
                                  </m:ctrlPr>
                                </m:sSubPr>
                                <m:e>
                                  <m:r>
                                    <m:rPr>
                                      <m:sty m:val="p"/>
                                    </m:rPr>
                                    <a:rPr lang="en-DE" b="0" i="0">
                                      <a:latin typeface="Cambria Math" panose="02040503050406030204" pitchFamily="18" charset="0"/>
                                    </a:rPr>
                                    <m:t>σ</m:t>
                                  </m:r>
                                </m:e>
                                <m:sub>
                                  <m:r>
                                    <m:rPr>
                                      <m:sty m:val="p"/>
                                    </m:rPr>
                                    <a:rPr lang="en-DE" b="0" i="0">
                                      <a:latin typeface="Cambria Math" panose="02040503050406030204" pitchFamily="18" charset="0"/>
                                    </a:rPr>
                                    <m:t>IM</m:t>
                                  </m:r>
                                  <m:r>
                                    <a:rPr lang="en-DE" b="0" i="0">
                                      <a:latin typeface="Cambria Math" panose="02040503050406030204" pitchFamily="18" charset="0"/>
                                    </a:rPr>
                                    <m:t>,</m:t>
                                  </m:r>
                                  <m:r>
                                    <m:rPr>
                                      <m:sty m:val="p"/>
                                    </m:rPr>
                                    <a:rPr lang="en-DE" b="0" i="0">
                                      <a:latin typeface="Cambria Math" panose="02040503050406030204" pitchFamily="18" charset="0"/>
                                    </a:rPr>
                                    <m:t>i</m:t>
                                  </m:r>
                                </m:sub>
                              </m:sSub>
                              <m:r>
                                <a:rPr lang="en-DE" b="0" i="0">
                                  <a:latin typeface="Cambria Math" panose="02040503050406030204" pitchFamily="18" charset="0"/>
                                </a:rPr>
                                <m:t>+</m:t>
                              </m:r>
                              <m:sSub>
                                <m:sSubPr>
                                  <m:ctrlPr>
                                    <a:rPr lang="en-DE" b="0" i="1">
                                      <a:solidFill>
                                        <a:srgbClr val="836967"/>
                                      </a:solidFill>
                                      <a:latin typeface="Cambria Math" panose="02040503050406030204" pitchFamily="18" charset="0"/>
                                    </a:rPr>
                                  </m:ctrlPr>
                                </m:sSubPr>
                                <m:e>
                                  <m:r>
                                    <a:rPr lang="en-DE" b="0" i="0">
                                      <a:latin typeface="Cambria Math" panose="02040503050406030204" pitchFamily="18" charset="0"/>
                                    </a:rPr>
                                    <m:t>2 </m:t>
                                  </m:r>
                                  <m:r>
                                    <m:rPr>
                                      <m:sty m:val="p"/>
                                    </m:rPr>
                                    <a:rPr lang="en-DE" b="0" i="0">
                                      <a:latin typeface="Cambria Math" panose="02040503050406030204" pitchFamily="18" charset="0"/>
                                    </a:rPr>
                                    <m:t>σ</m:t>
                                  </m:r>
                                </m:e>
                                <m:sub>
                                  <m:r>
                                    <m:rPr>
                                      <m:sty m:val="p"/>
                                    </m:rPr>
                                    <a:rPr lang="en-DE" b="0" i="0">
                                      <a:latin typeface="Cambria Math" panose="02040503050406030204" pitchFamily="18" charset="0"/>
                                    </a:rPr>
                                    <m:t>yield</m:t>
                                  </m:r>
                                </m:sub>
                              </m:sSub>
                            </m:num>
                            <m:den>
                              <m:sSub>
                                <m:sSubPr>
                                  <m:ctrlPr>
                                    <a:rPr lang="en-DE" b="0" i="1">
                                      <a:solidFill>
                                        <a:srgbClr val="836967"/>
                                      </a:solidFill>
                                      <a:latin typeface="Cambria Math" panose="02040503050406030204" pitchFamily="18" charset="0"/>
                                    </a:rPr>
                                  </m:ctrlPr>
                                </m:sSubPr>
                                <m:e>
                                  <m:r>
                                    <m:rPr>
                                      <m:sty m:val="p"/>
                                    </m:rPr>
                                    <a:rPr lang="en-DE" b="0" i="0">
                                      <a:latin typeface="Cambria Math" panose="02040503050406030204" pitchFamily="18" charset="0"/>
                                    </a:rPr>
                                    <m:t>σ</m:t>
                                  </m:r>
                                </m:e>
                                <m:sub>
                                  <m:r>
                                    <m:rPr>
                                      <m:sty m:val="p"/>
                                    </m:rPr>
                                    <a:rPr lang="en-DE" b="0" i="0">
                                      <a:latin typeface="Cambria Math" panose="02040503050406030204" pitchFamily="18" charset="0"/>
                                    </a:rPr>
                                    <m:t>PD</m:t>
                                  </m:r>
                                  <m:r>
                                    <a:rPr lang="en-DE" b="0" i="0">
                                      <a:latin typeface="Cambria Math" panose="02040503050406030204" pitchFamily="18" charset="0"/>
                                    </a:rPr>
                                    <m:t>,</m:t>
                                  </m:r>
                                  <m:r>
                                    <m:rPr>
                                      <m:sty m:val="p"/>
                                    </m:rPr>
                                    <a:rPr lang="en-DE" b="0" i="0">
                                      <a:latin typeface="Cambria Math" panose="02040503050406030204" pitchFamily="18" charset="0"/>
                                    </a:rPr>
                                    <m:t>i</m:t>
                                  </m:r>
                                </m:sub>
                              </m:sSub>
                              <m:r>
                                <a:rPr lang="en-DE" b="0" i="0">
                                  <a:latin typeface="Cambria Math" panose="02040503050406030204" pitchFamily="18" charset="0"/>
                                </a:rPr>
                                <m:t>+2 </m:t>
                              </m:r>
                              <m:sSub>
                                <m:sSubPr>
                                  <m:ctrlPr>
                                    <a:rPr lang="en-DE" b="0" i="1">
                                      <a:solidFill>
                                        <a:srgbClr val="836967"/>
                                      </a:solidFill>
                                      <a:latin typeface="Cambria Math" panose="02040503050406030204" pitchFamily="18" charset="0"/>
                                    </a:rPr>
                                  </m:ctrlPr>
                                </m:sSubPr>
                                <m:e>
                                  <m:r>
                                    <m:rPr>
                                      <m:sty m:val="p"/>
                                    </m:rPr>
                                    <a:rPr lang="en-DE" b="0" i="0">
                                      <a:latin typeface="Cambria Math" panose="02040503050406030204" pitchFamily="18" charset="0"/>
                                    </a:rPr>
                                    <m:t>σ</m:t>
                                  </m:r>
                                </m:e>
                                <m:sub>
                                  <m:r>
                                    <m:rPr>
                                      <m:sty m:val="p"/>
                                    </m:rPr>
                                    <a:rPr lang="en-DE" b="0" i="0">
                                      <a:latin typeface="Cambria Math" panose="02040503050406030204" pitchFamily="18" charset="0"/>
                                    </a:rPr>
                                    <m:t>yield</m:t>
                                  </m:r>
                                </m:sub>
                              </m:sSub>
                            </m:den>
                          </m:f>
                        </m:e>
                      </m:d>
                    </m:oMath>
                  </m:oMathPara>
                </a14:m>
                <a:endParaRPr lang="en-DE" dirty="0"/>
              </a:p>
            </p:txBody>
          </p:sp>
        </mc:Choice>
        <mc:Fallback xmlns="">
          <p:sp>
            <p:nvSpPr>
              <p:cNvPr id="15" name="TextBox 14">
                <a:extLst>
                  <a:ext uri="{FF2B5EF4-FFF2-40B4-BE49-F238E27FC236}">
                    <a16:creationId xmlns:a16="http://schemas.microsoft.com/office/drawing/2014/main" id="{48C91E2A-2D94-F21B-C3E5-8B9A96D39FA4}"/>
                  </a:ext>
                </a:extLst>
              </p:cNvPr>
              <p:cNvSpPr txBox="1">
                <a:spLocks noRot="1" noChangeAspect="1" noMove="1" noResize="1" noEditPoints="1" noAdjustHandles="1" noChangeArrowheads="1" noChangeShapeType="1" noTextEdit="1"/>
              </p:cNvSpPr>
              <p:nvPr/>
            </p:nvSpPr>
            <p:spPr>
              <a:xfrm>
                <a:off x="2477875" y="2086530"/>
                <a:ext cx="6164580" cy="721608"/>
              </a:xfrm>
              <a:prstGeom prst="rect">
                <a:avLst/>
              </a:prstGeom>
              <a:blipFill>
                <a:blip r:embed="rId6"/>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04E04B1-85E3-806F-CB0E-79B1DF217814}"/>
                  </a:ext>
                </a:extLst>
              </p:cNvPr>
              <p:cNvSpPr txBox="1"/>
              <p:nvPr/>
            </p:nvSpPr>
            <p:spPr>
              <a:xfrm>
                <a:off x="5302829" y="2111102"/>
                <a:ext cx="6164580" cy="7052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DE" i="1" smtClean="0">
                              <a:solidFill>
                                <a:srgbClr val="836967"/>
                              </a:solidFill>
                              <a:latin typeface="Cambria Math" panose="02040503050406030204" pitchFamily="18" charset="0"/>
                            </a:rPr>
                          </m:ctrlPr>
                        </m:sSubSupPr>
                        <m:e>
                          <m:r>
                            <m:rPr>
                              <m:sty m:val="p"/>
                            </m:rPr>
                            <a:rPr lang="en-DE">
                              <a:latin typeface="Cambria Math" panose="02040503050406030204" pitchFamily="18" charset="0"/>
                            </a:rPr>
                            <m:t>σ</m:t>
                          </m:r>
                        </m:e>
                        <m:sub>
                          <m:r>
                            <m:rPr>
                              <m:sty m:val="p"/>
                            </m:rPr>
                            <a:rPr lang="en-DE" i="0">
                              <a:latin typeface="Cambria Math" panose="02040503050406030204" pitchFamily="18" charset="0"/>
                            </a:rPr>
                            <m:t>IM</m:t>
                          </m:r>
                          <m:r>
                            <a:rPr lang="en-DE" i="0">
                              <a:latin typeface="Cambria Math" panose="02040503050406030204" pitchFamily="18" charset="0"/>
                            </a:rPr>
                            <m:t>,</m:t>
                          </m:r>
                          <m:r>
                            <m:rPr>
                              <m:sty m:val="p"/>
                            </m:rPr>
                            <a:rPr lang="en-DE" i="0">
                              <a:latin typeface="Cambria Math" panose="02040503050406030204" pitchFamily="18" charset="0"/>
                            </a:rPr>
                            <m:t>i</m:t>
                          </m:r>
                        </m:sub>
                        <m:sup>
                          <m:r>
                            <a:rPr lang="en-DE" i="0">
                              <a:latin typeface="Cambria Math" panose="02040503050406030204" pitchFamily="18" charset="0"/>
                            </a:rPr>
                            <m:t>∗</m:t>
                          </m:r>
                        </m:sup>
                      </m:sSubSup>
                      <m:r>
                        <a:rPr lang="en-DE" i="0">
                          <a:latin typeface="Cambria Math" panose="02040503050406030204" pitchFamily="18" charset="0"/>
                        </a:rPr>
                        <m:t> :=</m:t>
                      </m:r>
                      <m:f>
                        <m:fPr>
                          <m:ctrlPr>
                            <a:rPr lang="en-DE" i="1">
                              <a:solidFill>
                                <a:srgbClr val="836967"/>
                              </a:solidFill>
                              <a:latin typeface="Cambria Math" panose="02040503050406030204" pitchFamily="18" charset="0"/>
                            </a:rPr>
                          </m:ctrlPr>
                        </m:fPr>
                        <m:num>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σ</m:t>
                              </m:r>
                            </m:e>
                            <m:sub>
                              <m:r>
                                <m:rPr>
                                  <m:sty m:val="p"/>
                                </m:rPr>
                                <a:rPr lang="en-DE" i="0">
                                  <a:latin typeface="Cambria Math" panose="02040503050406030204" pitchFamily="18" charset="0"/>
                                </a:rPr>
                                <m:t>IM</m:t>
                              </m:r>
                              <m:r>
                                <a:rPr lang="en-DE" i="0">
                                  <a:latin typeface="Cambria Math" panose="02040503050406030204" pitchFamily="18" charset="0"/>
                                </a:rPr>
                                <m:t>,</m:t>
                              </m:r>
                              <m:r>
                                <m:rPr>
                                  <m:sty m:val="p"/>
                                </m:rPr>
                                <a:rPr lang="en-DE" i="0">
                                  <a:latin typeface="Cambria Math" panose="02040503050406030204" pitchFamily="18" charset="0"/>
                                </a:rPr>
                                <m:t>i</m:t>
                              </m:r>
                            </m:sub>
                          </m:sSub>
                          <m:r>
                            <a:rPr lang="en-DE" i="0">
                              <a:latin typeface="Cambria Math" panose="02040503050406030204" pitchFamily="18" charset="0"/>
                            </a:rPr>
                            <m:t>+</m:t>
                          </m:r>
                          <m:sSub>
                            <m:sSubPr>
                              <m:ctrlPr>
                                <a:rPr lang="en-DE" i="1">
                                  <a:solidFill>
                                    <a:srgbClr val="836967"/>
                                  </a:solidFill>
                                  <a:latin typeface="Cambria Math" panose="02040503050406030204" pitchFamily="18" charset="0"/>
                                </a:rPr>
                              </m:ctrlPr>
                            </m:sSubPr>
                            <m:e>
                              <m:r>
                                <a:rPr lang="en-DE" i="0">
                                  <a:latin typeface="Cambria Math" panose="02040503050406030204" pitchFamily="18" charset="0"/>
                                </a:rPr>
                                <m:t>2 </m:t>
                              </m:r>
                              <m:r>
                                <m:rPr>
                                  <m:sty m:val="p"/>
                                </m:rPr>
                                <a:rPr lang="en-DE" i="0">
                                  <a:latin typeface="Cambria Math" panose="02040503050406030204" pitchFamily="18" charset="0"/>
                                </a:rPr>
                                <m:t>σ</m:t>
                              </m:r>
                            </m:e>
                            <m:sub>
                              <m:r>
                                <m:rPr>
                                  <m:sty m:val="p"/>
                                </m:rPr>
                                <a:rPr lang="en-DE" i="0">
                                  <a:latin typeface="Cambria Math" panose="02040503050406030204" pitchFamily="18" charset="0"/>
                                </a:rPr>
                                <m:t>yield</m:t>
                              </m:r>
                            </m:sub>
                          </m:sSub>
                        </m:num>
                        <m:den>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σ</m:t>
                              </m:r>
                            </m:e>
                            <m:sub>
                              <m:r>
                                <m:rPr>
                                  <m:sty m:val="p"/>
                                </m:rPr>
                                <a:rPr lang="en-DE" i="0">
                                  <a:latin typeface="Cambria Math" panose="02040503050406030204" pitchFamily="18" charset="0"/>
                                </a:rPr>
                                <m:t>IM</m:t>
                              </m:r>
                              <m:r>
                                <a:rPr lang="en-DE" i="0">
                                  <a:latin typeface="Cambria Math" panose="02040503050406030204" pitchFamily="18" charset="0"/>
                                </a:rPr>
                                <m:t>,10</m:t>
                              </m:r>
                            </m:sub>
                          </m:sSub>
                          <m:r>
                            <a:rPr lang="en-DE" i="0">
                              <a:latin typeface="Cambria Math" panose="02040503050406030204" pitchFamily="18" charset="0"/>
                            </a:rPr>
                            <m:t>+2 </m:t>
                          </m:r>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σ</m:t>
                              </m:r>
                            </m:e>
                            <m:sub>
                              <m:r>
                                <m:rPr>
                                  <m:sty m:val="p"/>
                                </m:rPr>
                                <a:rPr lang="en-DE" i="0">
                                  <a:latin typeface="Cambria Math" panose="02040503050406030204" pitchFamily="18" charset="0"/>
                                </a:rPr>
                                <m:t>yield</m:t>
                              </m:r>
                            </m:sub>
                          </m:sSub>
                        </m:den>
                      </m:f>
                    </m:oMath>
                  </m:oMathPara>
                </a14:m>
                <a:endParaRPr lang="en-DE" dirty="0"/>
              </a:p>
            </p:txBody>
          </p:sp>
        </mc:Choice>
        <mc:Fallback xmlns="">
          <p:sp>
            <p:nvSpPr>
              <p:cNvPr id="17" name="TextBox 16">
                <a:extLst>
                  <a:ext uri="{FF2B5EF4-FFF2-40B4-BE49-F238E27FC236}">
                    <a16:creationId xmlns:a16="http://schemas.microsoft.com/office/drawing/2014/main" id="{B04E04B1-85E3-806F-CB0E-79B1DF217814}"/>
                  </a:ext>
                </a:extLst>
              </p:cNvPr>
              <p:cNvSpPr txBox="1">
                <a:spLocks noRot="1" noChangeAspect="1" noMove="1" noResize="1" noEditPoints="1" noAdjustHandles="1" noChangeArrowheads="1" noChangeShapeType="1" noTextEdit="1"/>
              </p:cNvSpPr>
              <p:nvPr/>
            </p:nvSpPr>
            <p:spPr>
              <a:xfrm>
                <a:off x="5302829" y="2111102"/>
                <a:ext cx="6164580" cy="705258"/>
              </a:xfrm>
              <a:prstGeom prst="rect">
                <a:avLst/>
              </a:prstGeom>
              <a:blipFill>
                <a:blip r:embed="rId7"/>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3627415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P spid="15" grpId="0"/>
      <p:bldP spid="1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bwMode="auto">
          <a:xfrm>
            <a:off x="7350370" y="6655778"/>
            <a:ext cx="1186962" cy="40011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eaLnBrk="0" fontAlgn="base" hangingPunct="0">
              <a:spcBef>
                <a:spcPct val="0"/>
              </a:spcBef>
              <a:spcAft>
                <a:spcPct val="0"/>
              </a:spcAft>
            </a:pPr>
            <a:endParaRPr lang="pt-BR" sz="2000" dirty="0">
              <a:solidFill>
                <a:srgbClr val="000000"/>
              </a:solidFill>
              <a:effectLst>
                <a:outerShdw blurRad="38100" dist="38100" dir="2700000" algn="tl">
                  <a:srgbClr val="000000">
                    <a:alpha val="43137"/>
                  </a:srgbClr>
                </a:outerShdw>
              </a:effectLst>
            </a:endParaRPr>
          </a:p>
        </p:txBody>
      </p:sp>
      <p:sp>
        <p:nvSpPr>
          <p:cNvPr id="4" name="CaixaDeTexto 4"/>
          <p:cNvSpPr txBox="1"/>
          <p:nvPr/>
        </p:nvSpPr>
        <p:spPr>
          <a:xfrm>
            <a:off x="1208521" y="2066567"/>
            <a:ext cx="7045439" cy="2631490"/>
          </a:xfrm>
          <a:prstGeom prst="rect">
            <a:avLst/>
          </a:prstGeom>
          <a:solidFill>
            <a:schemeClr val="bg1"/>
          </a:solidFill>
        </p:spPr>
        <p:txBody>
          <a:bodyPr wrap="square" rtlCol="0">
            <a:spAutoFit/>
          </a:bodyPr>
          <a:lstStyle/>
          <a:p>
            <a:pPr marL="457200" indent="-457200">
              <a:lnSpc>
                <a:spcPct val="150000"/>
              </a:lnSpc>
              <a:buFont typeface="+mj-lt"/>
              <a:buAutoNum type="arabicPeriod"/>
            </a:pPr>
            <a:r>
              <a:rPr lang="en-US" sz="2200" dirty="0">
                <a:solidFill>
                  <a:srgbClr val="1C1C1C"/>
                </a:solidFill>
                <a:effectLst/>
                <a:latin typeface="Times New Roman" panose="02020603050405020304" pitchFamily="18" charset="0"/>
                <a:cs typeface="Times New Roman" panose="02020603050405020304" pitchFamily="18" charset="0"/>
              </a:rPr>
              <a:t>Introduction</a:t>
            </a:r>
          </a:p>
          <a:p>
            <a:pPr marL="457200" indent="-457200">
              <a:lnSpc>
                <a:spcPct val="150000"/>
              </a:lnSpc>
              <a:buFont typeface="+mj-lt"/>
              <a:buAutoNum type="arabicPeriod"/>
            </a:pPr>
            <a:r>
              <a:rPr lang="en-US" sz="2200" dirty="0">
                <a:solidFill>
                  <a:srgbClr val="1C1C1C"/>
                </a:solidFill>
                <a:effectLst/>
                <a:latin typeface="Times New Roman" panose="02020603050405020304" pitchFamily="18" charset="0"/>
                <a:cs typeface="Times New Roman" panose="02020603050405020304" pitchFamily="18" charset="0"/>
              </a:rPr>
              <a:t>State of the Art</a:t>
            </a:r>
          </a:p>
          <a:p>
            <a:pPr marL="457200" indent="-457200">
              <a:lnSpc>
                <a:spcPct val="150000"/>
              </a:lnSpc>
              <a:buFont typeface="+mj-lt"/>
              <a:buAutoNum type="arabicPeriod"/>
            </a:pPr>
            <a:r>
              <a:rPr lang="en-US" sz="2200" b="1" dirty="0">
                <a:solidFill>
                  <a:srgbClr val="1C1C1C"/>
                </a:solidFill>
                <a:latin typeface="Times New Roman" panose="02020603050405020304" pitchFamily="18" charset="0"/>
                <a:cs typeface="Times New Roman" panose="02020603050405020304" pitchFamily="18" charset="0"/>
              </a:rPr>
              <a:t>Methodology</a:t>
            </a:r>
          </a:p>
          <a:p>
            <a:pPr marL="457200" indent="-457200">
              <a:lnSpc>
                <a:spcPct val="150000"/>
              </a:lnSpc>
              <a:buFont typeface="+mj-lt"/>
              <a:buAutoNum type="arabicPeriod"/>
            </a:pPr>
            <a:r>
              <a:rPr lang="en-US" sz="2200" dirty="0">
                <a:solidFill>
                  <a:srgbClr val="1C1C1C"/>
                </a:solidFill>
                <a:latin typeface="Times New Roman" panose="02020603050405020304" pitchFamily="18" charset="0"/>
                <a:cs typeface="Times New Roman" panose="02020603050405020304" pitchFamily="18" charset="0"/>
              </a:rPr>
              <a:t>Results and Discussions </a:t>
            </a:r>
          </a:p>
          <a:p>
            <a:pPr marL="457200" indent="-457200">
              <a:lnSpc>
                <a:spcPct val="150000"/>
              </a:lnSpc>
              <a:buFont typeface="+mj-lt"/>
              <a:buAutoNum type="arabicPeriod"/>
            </a:pPr>
            <a:r>
              <a:rPr lang="en-US" sz="2200" dirty="0">
                <a:solidFill>
                  <a:srgbClr val="1C1C1C"/>
                </a:solidFill>
                <a:latin typeface="Times New Roman" panose="02020603050405020304" pitchFamily="18" charset="0"/>
                <a:cs typeface="Times New Roman" panose="02020603050405020304" pitchFamily="18" charset="0"/>
              </a:rPr>
              <a:t>Conclusions and Suggestions for Future Works</a:t>
            </a:r>
            <a:endParaRPr lang="en-US" sz="22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5277252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Rectangle 164">
            <a:extLst>
              <a:ext uri="{FF2B5EF4-FFF2-40B4-BE49-F238E27FC236}">
                <a16:creationId xmlns:a16="http://schemas.microsoft.com/office/drawing/2014/main" id="{3DF078FE-EE64-19F0-7534-B9F3AD6C318D}"/>
              </a:ext>
            </a:extLst>
          </p:cNvPr>
          <p:cNvSpPr/>
          <p:nvPr/>
        </p:nvSpPr>
        <p:spPr bwMode="auto">
          <a:xfrm>
            <a:off x="0" y="6056318"/>
            <a:ext cx="12192000" cy="795867"/>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6" name="CaixaDeTexto 5"/>
          <p:cNvSpPr txBox="1"/>
          <p:nvPr/>
        </p:nvSpPr>
        <p:spPr>
          <a:xfrm>
            <a:off x="313291" y="823668"/>
            <a:ext cx="10105457" cy="430887"/>
          </a:xfrm>
          <a:prstGeom prst="rect">
            <a:avLst/>
          </a:prstGeom>
          <a:noFill/>
        </p:spPr>
        <p:txBody>
          <a:bodyPr wrap="square" rtlCol="0">
            <a:spAutoFit/>
          </a:bodyPr>
          <a:lstStyle/>
          <a:p>
            <a:pPr rtl="0" eaLnBrk="0" fontAlgn="base" hangingPunct="0">
              <a:spcBef>
                <a:spcPct val="0"/>
              </a:spcBef>
              <a:spcAft>
                <a:spcPct val="0"/>
              </a:spcAft>
            </a:pPr>
            <a:r>
              <a:rPr lang="en-DE" sz="2200" b="1" dirty="0">
                <a:solidFill>
                  <a:srgbClr val="1C1C1C"/>
                </a:solidFill>
                <a:latin typeface="Times New Roman" panose="02020603050405020304" pitchFamily="18" charset="0"/>
                <a:cs typeface="Times New Roman" panose="02020603050405020304" pitchFamily="18" charset="0"/>
              </a:rPr>
              <a:t>Summary of the work flow of the undergraduate thesis</a:t>
            </a:r>
            <a:endParaRPr lang="pt-BR" sz="2200" b="1" kern="1200" dirty="0">
              <a:solidFill>
                <a:srgbClr val="1C1C1C"/>
              </a:solidFill>
              <a:effectLst/>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E8609A6F-8D69-9765-604B-BA54F9A4B8F7}"/>
              </a:ext>
            </a:extLst>
          </p:cNvPr>
          <p:cNvPicPr>
            <a:picLocks noChangeAspect="1"/>
          </p:cNvPicPr>
          <p:nvPr/>
        </p:nvPicPr>
        <p:blipFill>
          <a:blip r:embed="rId3"/>
          <a:stretch>
            <a:fillRect/>
          </a:stretch>
        </p:blipFill>
        <p:spPr>
          <a:xfrm>
            <a:off x="7216954" y="4271851"/>
            <a:ext cx="1624677" cy="841145"/>
          </a:xfrm>
          <a:prstGeom prst="rect">
            <a:avLst/>
          </a:prstGeom>
          <a:ln>
            <a:solidFill>
              <a:schemeClr val="bg1"/>
            </a:solidFill>
          </a:ln>
        </p:spPr>
      </p:pic>
      <p:pic>
        <p:nvPicPr>
          <p:cNvPr id="11" name="Picture 10" descr="A screenshot of a computer&#10;&#10;Description automatically generated">
            <a:extLst>
              <a:ext uri="{FF2B5EF4-FFF2-40B4-BE49-F238E27FC236}">
                <a16:creationId xmlns:a16="http://schemas.microsoft.com/office/drawing/2014/main" id="{D5BBC05B-EC75-AD64-4784-B85FBC5D265B}"/>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b="5811"/>
          <a:stretch/>
        </p:blipFill>
        <p:spPr>
          <a:xfrm>
            <a:off x="5254718" y="5641457"/>
            <a:ext cx="1168718" cy="619200"/>
          </a:xfrm>
          <a:prstGeom prst="rect">
            <a:avLst/>
          </a:prstGeom>
        </p:spPr>
      </p:pic>
      <p:pic>
        <p:nvPicPr>
          <p:cNvPr id="12" name="Imagem 2">
            <a:extLst>
              <a:ext uri="{FF2B5EF4-FFF2-40B4-BE49-F238E27FC236}">
                <a16:creationId xmlns:a16="http://schemas.microsoft.com/office/drawing/2014/main" id="{6EFF9D82-8440-BAA8-018F-1D3EEE8CE57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035" t="4106" r="7486" b="4057"/>
          <a:stretch/>
        </p:blipFill>
        <p:spPr bwMode="auto">
          <a:xfrm>
            <a:off x="2310313" y="3714007"/>
            <a:ext cx="1327265" cy="1266185"/>
          </a:xfrm>
          <a:prstGeom prst="rect">
            <a:avLst/>
          </a:prstGeom>
          <a:noFill/>
          <a:ln>
            <a:noFill/>
          </a:ln>
          <a:extLst>
            <a:ext uri="{53640926-AAD7-44D8-BBD7-CCE9431645EC}">
              <a14:shadowObscured xmlns:a14="http://schemas.microsoft.com/office/drawing/2010/main"/>
            </a:ext>
          </a:extLst>
        </p:spPr>
      </p:pic>
      <p:grpSp>
        <p:nvGrpSpPr>
          <p:cNvPr id="13" name="Group 12">
            <a:extLst>
              <a:ext uri="{FF2B5EF4-FFF2-40B4-BE49-F238E27FC236}">
                <a16:creationId xmlns:a16="http://schemas.microsoft.com/office/drawing/2014/main" id="{64C0F8BC-3E51-6AF6-5030-DDFDEFA21469}"/>
              </a:ext>
            </a:extLst>
          </p:cNvPr>
          <p:cNvGrpSpPr/>
          <p:nvPr/>
        </p:nvGrpSpPr>
        <p:grpSpPr>
          <a:xfrm>
            <a:off x="-27122" y="3059748"/>
            <a:ext cx="1507490" cy="1449557"/>
            <a:chOff x="4121350" y="2892444"/>
            <a:chExt cx="1507490" cy="1449557"/>
          </a:xfrm>
        </p:grpSpPr>
        <p:pic>
          <p:nvPicPr>
            <p:cNvPr id="14" name="Picture 13">
              <a:extLst>
                <a:ext uri="{FF2B5EF4-FFF2-40B4-BE49-F238E27FC236}">
                  <a16:creationId xmlns:a16="http://schemas.microsoft.com/office/drawing/2014/main" id="{6FCBFCCC-0BF3-3848-0AD5-5398EF5FAFC9}"/>
                </a:ext>
              </a:extLst>
            </p:cNvPr>
            <p:cNvPicPr>
              <a:picLocks noChangeAspect="1"/>
            </p:cNvPicPr>
            <p:nvPr/>
          </p:nvPicPr>
          <p:blipFill>
            <a:blip r:embed="rId6"/>
            <a:stretch>
              <a:fillRect/>
            </a:stretch>
          </p:blipFill>
          <p:spPr>
            <a:xfrm>
              <a:off x="4394718" y="3076774"/>
              <a:ext cx="960754" cy="618896"/>
            </a:xfrm>
            <a:prstGeom prst="rect">
              <a:avLst/>
            </a:prstGeom>
          </p:spPr>
        </p:pic>
        <p:pic>
          <p:nvPicPr>
            <p:cNvPr id="15" name="Picture 8" descr="Ver a imagem de origem">
              <a:extLst>
                <a:ext uri="{FF2B5EF4-FFF2-40B4-BE49-F238E27FC236}">
                  <a16:creationId xmlns:a16="http://schemas.microsoft.com/office/drawing/2014/main" id="{8FE093FD-7DF8-7E11-8717-5502292CCB9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57022" y="2892444"/>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422F680C-D2B0-1E57-DFF4-BC41A8158686}"/>
                </a:ext>
              </a:extLst>
            </p:cNvPr>
            <p:cNvSpPr txBox="1"/>
            <p:nvPr/>
          </p:nvSpPr>
          <p:spPr>
            <a:xfrm>
              <a:off x="4121350" y="3695670"/>
              <a:ext cx="1507490" cy="646331"/>
            </a:xfrm>
            <a:prstGeom prst="rect">
              <a:avLst/>
            </a:prstGeom>
            <a:noFill/>
          </p:spPr>
          <p:txBody>
            <a:bodyPr wrap="square" rtlCol="0">
              <a:spAutoFit/>
            </a:bodyPr>
            <a:lstStyle/>
            <a:p>
              <a:pPr algn="ctr"/>
              <a:r>
                <a:rPr lang="en-DE" dirty="0">
                  <a:latin typeface="Times New Roman" panose="02020603050405020304" pitchFamily="18" charset="0"/>
                  <a:cs typeface="Times New Roman" panose="02020603050405020304" pitchFamily="18" charset="0"/>
                </a:rPr>
                <a:t>Ansys APDL </a:t>
              </a:r>
            </a:p>
            <a:p>
              <a:pPr algn="ctr"/>
              <a:r>
                <a:rPr lang="en-DE" dirty="0">
                  <a:latin typeface="Times New Roman" panose="02020603050405020304" pitchFamily="18" charset="0"/>
                  <a:cs typeface="Times New Roman" panose="02020603050405020304" pitchFamily="18" charset="0"/>
                </a:rPr>
                <a:t>Script </a:t>
              </a:r>
            </a:p>
          </p:txBody>
        </p:sp>
      </p:grpSp>
      <p:cxnSp>
        <p:nvCxnSpPr>
          <p:cNvPr id="17" name="Straight Arrow Connector 57">
            <a:extLst>
              <a:ext uri="{FF2B5EF4-FFF2-40B4-BE49-F238E27FC236}">
                <a16:creationId xmlns:a16="http://schemas.microsoft.com/office/drawing/2014/main" id="{7E547FB0-4F60-2A8D-4D8E-219C3EBFF52F}"/>
              </a:ext>
            </a:extLst>
          </p:cNvPr>
          <p:cNvCxnSpPr>
            <a:cxnSpLocks/>
          </p:cNvCxnSpPr>
          <p:nvPr/>
        </p:nvCxnSpPr>
        <p:spPr>
          <a:xfrm>
            <a:off x="9352714" y="2576744"/>
            <a:ext cx="47300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578D218-2454-AFA9-A7DB-B5403681E39A}"/>
              </a:ext>
            </a:extLst>
          </p:cNvPr>
          <p:cNvSpPr txBox="1"/>
          <p:nvPr/>
        </p:nvSpPr>
        <p:spPr>
          <a:xfrm>
            <a:off x="2370652" y="4974532"/>
            <a:ext cx="1507490" cy="646331"/>
          </a:xfrm>
          <a:prstGeom prst="rect">
            <a:avLst/>
          </a:prstGeom>
          <a:noFill/>
        </p:spPr>
        <p:txBody>
          <a:bodyPr wrap="square" rtlCol="0">
            <a:spAutoFit/>
          </a:bodyPr>
          <a:lstStyle/>
          <a:p>
            <a:pPr algn="ctr"/>
            <a:r>
              <a:rPr lang="en-DE" dirty="0">
                <a:latin typeface="Times New Roman" panose="02020603050405020304" pitchFamily="18" charset="0"/>
                <a:cs typeface="Times New Roman" panose="02020603050405020304" pitchFamily="18" charset="0"/>
              </a:rPr>
              <a:t>Development of a FE model</a:t>
            </a:r>
          </a:p>
        </p:txBody>
      </p:sp>
      <p:pic>
        <p:nvPicPr>
          <p:cNvPr id="19" name="Picture 18" descr="Diagram&#10;&#10;Description automatically generated">
            <a:extLst>
              <a:ext uri="{FF2B5EF4-FFF2-40B4-BE49-F238E27FC236}">
                <a16:creationId xmlns:a16="http://schemas.microsoft.com/office/drawing/2014/main" id="{5EE4736E-D2A0-C2F6-5A63-2644C941FA19}"/>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16301" r="2567" b="12753"/>
          <a:stretch/>
        </p:blipFill>
        <p:spPr>
          <a:xfrm>
            <a:off x="0" y="1739800"/>
            <a:ext cx="3097401" cy="1268654"/>
          </a:xfrm>
          <a:prstGeom prst="rect">
            <a:avLst/>
          </a:prstGeom>
        </p:spPr>
      </p:pic>
      <p:cxnSp>
        <p:nvCxnSpPr>
          <p:cNvPr id="20" name="Straight Arrow Connector 57">
            <a:extLst>
              <a:ext uri="{FF2B5EF4-FFF2-40B4-BE49-F238E27FC236}">
                <a16:creationId xmlns:a16="http://schemas.microsoft.com/office/drawing/2014/main" id="{E201BD37-5E90-AB38-A456-1502EC90FFBA}"/>
              </a:ext>
            </a:extLst>
          </p:cNvPr>
          <p:cNvCxnSpPr/>
          <p:nvPr/>
        </p:nvCxnSpPr>
        <p:spPr>
          <a:xfrm flipV="1">
            <a:off x="4299299" y="6446798"/>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04A67821-4910-C1D8-D42F-7E2BD9973D5C}"/>
              </a:ext>
            </a:extLst>
          </p:cNvPr>
          <p:cNvGrpSpPr/>
          <p:nvPr/>
        </p:nvGrpSpPr>
        <p:grpSpPr>
          <a:xfrm flipH="1">
            <a:off x="98727" y="4961311"/>
            <a:ext cx="2169628" cy="1831274"/>
            <a:chOff x="6168662" y="343301"/>
            <a:chExt cx="2169628" cy="1831274"/>
          </a:xfrm>
        </p:grpSpPr>
        <p:pic>
          <p:nvPicPr>
            <p:cNvPr id="22" name="Imagem 23">
              <a:extLst>
                <a:ext uri="{FF2B5EF4-FFF2-40B4-BE49-F238E27FC236}">
                  <a16:creationId xmlns:a16="http://schemas.microsoft.com/office/drawing/2014/main" id="{FBE41CED-23E4-1E4D-4A64-E9D4899C28B4}"/>
                </a:ext>
              </a:extLst>
            </p:cNvPr>
            <p:cNvPicPr>
              <a:picLocks noChangeAspect="1"/>
            </p:cNvPicPr>
            <p:nvPr/>
          </p:nvPicPr>
          <p:blipFill rotWithShape="1">
            <a:blip r:embed="rId9"/>
            <a:srcRect l="59063" t="16945" r="10604" b="4722"/>
            <a:stretch/>
          </p:blipFill>
          <p:spPr>
            <a:xfrm>
              <a:off x="7006290" y="343301"/>
              <a:ext cx="1332000" cy="859973"/>
            </a:xfrm>
            <a:prstGeom prst="rect">
              <a:avLst/>
            </a:prstGeom>
            <a:ln>
              <a:solidFill>
                <a:schemeClr val="bg1"/>
              </a:solidFill>
            </a:ln>
          </p:spPr>
        </p:pic>
        <p:pic>
          <p:nvPicPr>
            <p:cNvPr id="23" name="Imagem 31">
              <a:extLst>
                <a:ext uri="{FF2B5EF4-FFF2-40B4-BE49-F238E27FC236}">
                  <a16:creationId xmlns:a16="http://schemas.microsoft.com/office/drawing/2014/main" id="{DFD38BE0-6160-1E92-34C5-608EA9232926}"/>
                </a:ext>
              </a:extLst>
            </p:cNvPr>
            <p:cNvPicPr>
              <a:picLocks noChangeAspect="1"/>
            </p:cNvPicPr>
            <p:nvPr/>
          </p:nvPicPr>
          <p:blipFill rotWithShape="1">
            <a:blip r:embed="rId10"/>
            <a:srcRect l="59119" t="17540" r="11350" b="5100"/>
            <a:stretch/>
          </p:blipFill>
          <p:spPr>
            <a:xfrm>
              <a:off x="6882088" y="500716"/>
              <a:ext cx="1319256" cy="972000"/>
            </a:xfrm>
            <a:prstGeom prst="rect">
              <a:avLst/>
            </a:prstGeom>
            <a:ln>
              <a:solidFill>
                <a:schemeClr val="bg1"/>
              </a:solidFill>
            </a:ln>
          </p:spPr>
        </p:pic>
        <p:pic>
          <p:nvPicPr>
            <p:cNvPr id="24" name="Imagem 27">
              <a:extLst>
                <a:ext uri="{FF2B5EF4-FFF2-40B4-BE49-F238E27FC236}">
                  <a16:creationId xmlns:a16="http://schemas.microsoft.com/office/drawing/2014/main" id="{F923B514-A0E7-D9DE-4615-1C9C297F536E}"/>
                </a:ext>
              </a:extLst>
            </p:cNvPr>
            <p:cNvPicPr>
              <a:picLocks noChangeAspect="1"/>
            </p:cNvPicPr>
            <p:nvPr/>
          </p:nvPicPr>
          <p:blipFill rotWithShape="1">
            <a:blip r:embed="rId11"/>
            <a:srcRect l="59127" t="16889" r="10697" b="4889"/>
            <a:stretch/>
          </p:blipFill>
          <p:spPr>
            <a:xfrm>
              <a:off x="6708060" y="679351"/>
              <a:ext cx="1333199" cy="942820"/>
            </a:xfrm>
            <a:prstGeom prst="rect">
              <a:avLst/>
            </a:prstGeom>
            <a:ln>
              <a:solidFill>
                <a:schemeClr val="bg1"/>
              </a:solidFill>
            </a:ln>
          </p:spPr>
        </p:pic>
        <p:pic>
          <p:nvPicPr>
            <p:cNvPr id="25" name="Imagem 15">
              <a:extLst>
                <a:ext uri="{FF2B5EF4-FFF2-40B4-BE49-F238E27FC236}">
                  <a16:creationId xmlns:a16="http://schemas.microsoft.com/office/drawing/2014/main" id="{E080D772-C997-E15F-1805-638B9DBB44D6}"/>
                </a:ext>
              </a:extLst>
            </p:cNvPr>
            <p:cNvPicPr>
              <a:picLocks noChangeAspect="1"/>
            </p:cNvPicPr>
            <p:nvPr/>
          </p:nvPicPr>
          <p:blipFill rotWithShape="1">
            <a:blip r:embed="rId12"/>
            <a:srcRect l="59759" t="15606" r="11743" b="10462"/>
            <a:stretch/>
          </p:blipFill>
          <p:spPr>
            <a:xfrm>
              <a:off x="6537042" y="863616"/>
              <a:ext cx="1332237" cy="972000"/>
            </a:xfrm>
            <a:prstGeom prst="rect">
              <a:avLst/>
            </a:prstGeom>
            <a:ln>
              <a:solidFill>
                <a:schemeClr val="bg1"/>
              </a:solidFill>
            </a:ln>
          </p:spPr>
        </p:pic>
        <p:pic>
          <p:nvPicPr>
            <p:cNvPr id="26" name="Imagem 11">
              <a:extLst>
                <a:ext uri="{FF2B5EF4-FFF2-40B4-BE49-F238E27FC236}">
                  <a16:creationId xmlns:a16="http://schemas.microsoft.com/office/drawing/2014/main" id="{F611FD2C-0304-B162-7EB3-AFEFDDDACFAC}"/>
                </a:ext>
              </a:extLst>
            </p:cNvPr>
            <p:cNvPicPr>
              <a:picLocks noChangeAspect="1"/>
            </p:cNvPicPr>
            <p:nvPr/>
          </p:nvPicPr>
          <p:blipFill rotWithShape="1">
            <a:blip r:embed="rId13"/>
            <a:srcRect l="59697" t="15704" r="11441" b="9663"/>
            <a:stretch/>
          </p:blipFill>
          <p:spPr>
            <a:xfrm>
              <a:off x="6333972" y="1041826"/>
              <a:ext cx="1336500" cy="972000"/>
            </a:xfrm>
            <a:prstGeom prst="rect">
              <a:avLst/>
            </a:prstGeom>
            <a:ln>
              <a:solidFill>
                <a:schemeClr val="bg1"/>
              </a:solidFill>
            </a:ln>
          </p:spPr>
        </p:pic>
        <p:pic>
          <p:nvPicPr>
            <p:cNvPr id="27" name="Imagem 18">
              <a:extLst>
                <a:ext uri="{FF2B5EF4-FFF2-40B4-BE49-F238E27FC236}">
                  <a16:creationId xmlns:a16="http://schemas.microsoft.com/office/drawing/2014/main" id="{3DEE4EB2-A41C-37EB-BC57-B788FF46DF82}"/>
                </a:ext>
              </a:extLst>
            </p:cNvPr>
            <p:cNvPicPr>
              <a:picLocks noChangeAspect="1"/>
            </p:cNvPicPr>
            <p:nvPr/>
          </p:nvPicPr>
          <p:blipFill rotWithShape="1">
            <a:blip r:embed="rId14"/>
            <a:srcRect l="59704" t="16131" r="11741" b="10333"/>
            <a:stretch/>
          </p:blipFill>
          <p:spPr>
            <a:xfrm>
              <a:off x="6168662" y="1202575"/>
              <a:ext cx="1342116" cy="972000"/>
            </a:xfrm>
            <a:prstGeom prst="rect">
              <a:avLst/>
            </a:prstGeom>
            <a:ln>
              <a:solidFill>
                <a:schemeClr val="bg1"/>
              </a:solidFill>
            </a:ln>
          </p:spPr>
        </p:pic>
      </p:grpSp>
      <p:sp>
        <p:nvSpPr>
          <p:cNvPr id="28" name="TextBox 27">
            <a:extLst>
              <a:ext uri="{FF2B5EF4-FFF2-40B4-BE49-F238E27FC236}">
                <a16:creationId xmlns:a16="http://schemas.microsoft.com/office/drawing/2014/main" id="{F1C3DABD-EBFF-4C7B-6E2A-C735E3760A3B}"/>
              </a:ext>
            </a:extLst>
          </p:cNvPr>
          <p:cNvSpPr txBox="1"/>
          <p:nvPr/>
        </p:nvSpPr>
        <p:spPr>
          <a:xfrm>
            <a:off x="4858853" y="6193907"/>
            <a:ext cx="2035071" cy="646331"/>
          </a:xfrm>
          <a:prstGeom prst="rect">
            <a:avLst/>
          </a:prstGeom>
          <a:noFill/>
        </p:spPr>
        <p:txBody>
          <a:bodyPr wrap="square" rtlCol="0">
            <a:spAutoFit/>
          </a:bodyPr>
          <a:lstStyle/>
          <a:p>
            <a:pPr algn="ctr"/>
            <a:r>
              <a:rPr lang="en-DE" dirty="0">
                <a:latin typeface="Times New Roman" panose="02020603050405020304" pitchFamily="18" charset="0"/>
                <a:cs typeface="Times New Roman" panose="02020603050405020304" pitchFamily="18" charset="0"/>
              </a:rPr>
              <a:t>Stress Computation MATLAB Script </a:t>
            </a:r>
          </a:p>
        </p:txBody>
      </p:sp>
      <p:pic>
        <p:nvPicPr>
          <p:cNvPr id="29" name="Picture 2" descr="MATLAB - Wikipedia">
            <a:extLst>
              <a:ext uri="{FF2B5EF4-FFF2-40B4-BE49-F238E27FC236}">
                <a16:creationId xmlns:a16="http://schemas.microsoft.com/office/drawing/2014/main" id="{16A89960-8443-7B7C-EA29-1A03F35F3179}"/>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5935337" y="5455072"/>
            <a:ext cx="600998" cy="540000"/>
          </a:xfrm>
          <a:prstGeom prst="rect">
            <a:avLst/>
          </a:prstGeom>
          <a:noFill/>
          <a:extLst>
            <a:ext uri="{909E8E84-426E-40DD-AFC4-6F175D3DCCD1}">
              <a14:hiddenFill xmlns:a14="http://schemas.microsoft.com/office/drawing/2010/main">
                <a:solidFill>
                  <a:srgbClr val="FFFFFF"/>
                </a:solidFill>
              </a14:hiddenFill>
            </a:ext>
          </a:extLst>
        </p:spPr>
      </p:pic>
      <p:cxnSp>
        <p:nvCxnSpPr>
          <p:cNvPr id="30" name="Straight Arrow Connector 57">
            <a:extLst>
              <a:ext uri="{FF2B5EF4-FFF2-40B4-BE49-F238E27FC236}">
                <a16:creationId xmlns:a16="http://schemas.microsoft.com/office/drawing/2014/main" id="{67E0CEE6-2ABF-AE00-B277-32467303FAF2}"/>
              </a:ext>
            </a:extLst>
          </p:cNvPr>
          <p:cNvCxnSpPr/>
          <p:nvPr/>
        </p:nvCxnSpPr>
        <p:spPr>
          <a:xfrm flipV="1">
            <a:off x="6178581" y="2210580"/>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F7F1C65F-8CEE-AB62-F731-F7A939C66C29}"/>
              </a:ext>
            </a:extLst>
          </p:cNvPr>
          <p:cNvSpPr txBox="1"/>
          <p:nvPr/>
        </p:nvSpPr>
        <p:spPr>
          <a:xfrm>
            <a:off x="2295589" y="6026392"/>
            <a:ext cx="2071910" cy="646331"/>
          </a:xfrm>
          <a:prstGeom prst="rect">
            <a:avLst/>
          </a:prstGeom>
          <a:noFill/>
        </p:spPr>
        <p:txBody>
          <a:bodyPr wrap="square" rtlCol="0">
            <a:spAutoFit/>
          </a:bodyPr>
          <a:lstStyle/>
          <a:p>
            <a:pPr algn="ctr"/>
            <a:r>
              <a:rPr lang="en-DE" dirty="0">
                <a:latin typeface="Times New Roman" panose="02020603050405020304" pitchFamily="18" charset="0"/>
                <a:cs typeface="Times New Roman" panose="02020603050405020304" pitchFamily="18" charset="0"/>
              </a:rPr>
              <a:t>Execution of 420 simulations </a:t>
            </a:r>
          </a:p>
        </p:txBody>
      </p:sp>
      <p:sp>
        <p:nvSpPr>
          <p:cNvPr id="32" name="TextBox 31">
            <a:extLst>
              <a:ext uri="{FF2B5EF4-FFF2-40B4-BE49-F238E27FC236}">
                <a16:creationId xmlns:a16="http://schemas.microsoft.com/office/drawing/2014/main" id="{4C113A82-BFF0-405D-89D9-853034B1D48B}"/>
              </a:ext>
            </a:extLst>
          </p:cNvPr>
          <p:cNvSpPr txBox="1"/>
          <p:nvPr/>
        </p:nvSpPr>
        <p:spPr>
          <a:xfrm>
            <a:off x="116272" y="1397355"/>
            <a:ext cx="3420533" cy="369332"/>
          </a:xfrm>
          <a:prstGeom prst="rect">
            <a:avLst/>
          </a:prstGeom>
          <a:noFill/>
        </p:spPr>
        <p:txBody>
          <a:bodyPr wrap="square" rtlCol="0">
            <a:spAutoFit/>
          </a:bodyPr>
          <a:lstStyle/>
          <a:p>
            <a:pPr algn="ctr"/>
            <a:r>
              <a:rPr lang="en-DE" dirty="0">
                <a:latin typeface="Times New Roman" panose="02020603050405020304" pitchFamily="18" charset="0"/>
                <a:cs typeface="Times New Roman" panose="02020603050405020304" pitchFamily="18" charset="0"/>
              </a:rPr>
              <a:t>Armour wires of the Flexible Riser</a:t>
            </a:r>
          </a:p>
        </p:txBody>
      </p:sp>
      <p:grpSp>
        <p:nvGrpSpPr>
          <p:cNvPr id="34" name="Group 33">
            <a:extLst>
              <a:ext uri="{FF2B5EF4-FFF2-40B4-BE49-F238E27FC236}">
                <a16:creationId xmlns:a16="http://schemas.microsoft.com/office/drawing/2014/main" id="{BB3AC40A-DBCA-1C74-7893-930DF08EFC71}"/>
              </a:ext>
            </a:extLst>
          </p:cNvPr>
          <p:cNvGrpSpPr/>
          <p:nvPr/>
        </p:nvGrpSpPr>
        <p:grpSpPr>
          <a:xfrm rot="16200000">
            <a:off x="1733583" y="3691413"/>
            <a:ext cx="185910" cy="360000"/>
            <a:chOff x="5910090" y="2785131"/>
            <a:chExt cx="185910" cy="360000"/>
          </a:xfrm>
        </p:grpSpPr>
        <p:cxnSp>
          <p:nvCxnSpPr>
            <p:cNvPr id="35" name="Straight Arrow Connector 57">
              <a:extLst>
                <a:ext uri="{FF2B5EF4-FFF2-40B4-BE49-F238E27FC236}">
                  <a16:creationId xmlns:a16="http://schemas.microsoft.com/office/drawing/2014/main" id="{077F188C-7880-C4F0-AE75-4841636FE926}"/>
                </a:ext>
              </a:extLst>
            </p:cNvPr>
            <p:cNvCxnSpPr>
              <a:cxnSpLocks/>
            </p:cNvCxnSpPr>
            <p:nvPr/>
          </p:nvCxnSpPr>
          <p:spPr>
            <a:xfrm rot="5400000" flipV="1">
              <a:off x="5730090" y="2965131"/>
              <a:ext cx="36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57">
              <a:extLst>
                <a:ext uri="{FF2B5EF4-FFF2-40B4-BE49-F238E27FC236}">
                  <a16:creationId xmlns:a16="http://schemas.microsoft.com/office/drawing/2014/main" id="{94FE9BBD-2340-E96E-187B-9EFA0822EE07}"/>
                </a:ext>
              </a:extLst>
            </p:cNvPr>
            <p:cNvCxnSpPr>
              <a:cxnSpLocks/>
            </p:cNvCxnSpPr>
            <p:nvPr/>
          </p:nvCxnSpPr>
          <p:spPr>
            <a:xfrm rot="16200000">
              <a:off x="5916000" y="2965131"/>
              <a:ext cx="36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 name="Group 36">
            <a:extLst>
              <a:ext uri="{FF2B5EF4-FFF2-40B4-BE49-F238E27FC236}">
                <a16:creationId xmlns:a16="http://schemas.microsoft.com/office/drawing/2014/main" id="{9DBF1C2A-1E5E-8666-BF2A-6CBFBA1C4D99}"/>
              </a:ext>
            </a:extLst>
          </p:cNvPr>
          <p:cNvGrpSpPr/>
          <p:nvPr/>
        </p:nvGrpSpPr>
        <p:grpSpPr>
          <a:xfrm>
            <a:off x="679879" y="4515958"/>
            <a:ext cx="185910" cy="360000"/>
            <a:chOff x="5599282" y="3887767"/>
            <a:chExt cx="185910" cy="360000"/>
          </a:xfrm>
        </p:grpSpPr>
        <p:cxnSp>
          <p:nvCxnSpPr>
            <p:cNvPr id="38" name="Straight Arrow Connector 57">
              <a:extLst>
                <a:ext uri="{FF2B5EF4-FFF2-40B4-BE49-F238E27FC236}">
                  <a16:creationId xmlns:a16="http://schemas.microsoft.com/office/drawing/2014/main" id="{C89926A0-204A-C7F8-9291-43BAB3C97B84}"/>
                </a:ext>
              </a:extLst>
            </p:cNvPr>
            <p:cNvCxnSpPr>
              <a:cxnSpLocks/>
            </p:cNvCxnSpPr>
            <p:nvPr/>
          </p:nvCxnSpPr>
          <p:spPr>
            <a:xfrm rot="5400000" flipV="1">
              <a:off x="5419282" y="4067767"/>
              <a:ext cx="36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57">
              <a:extLst>
                <a:ext uri="{FF2B5EF4-FFF2-40B4-BE49-F238E27FC236}">
                  <a16:creationId xmlns:a16="http://schemas.microsoft.com/office/drawing/2014/main" id="{50288259-184D-51E3-EEDF-D5E1EE0ACB50}"/>
                </a:ext>
              </a:extLst>
            </p:cNvPr>
            <p:cNvCxnSpPr>
              <a:cxnSpLocks/>
            </p:cNvCxnSpPr>
            <p:nvPr/>
          </p:nvCxnSpPr>
          <p:spPr>
            <a:xfrm rot="16200000">
              <a:off x="5605192" y="4067767"/>
              <a:ext cx="36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40" name="Straight Arrow Connector 57">
            <a:extLst>
              <a:ext uri="{FF2B5EF4-FFF2-40B4-BE49-F238E27FC236}">
                <a16:creationId xmlns:a16="http://schemas.microsoft.com/office/drawing/2014/main" id="{90F917DB-6B53-222D-C9D7-891B52D12473}"/>
              </a:ext>
            </a:extLst>
          </p:cNvPr>
          <p:cNvCxnSpPr>
            <a:cxnSpLocks/>
          </p:cNvCxnSpPr>
          <p:nvPr/>
        </p:nvCxnSpPr>
        <p:spPr>
          <a:xfrm rot="5400000" flipV="1">
            <a:off x="2633240" y="3423995"/>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57">
            <a:extLst>
              <a:ext uri="{FF2B5EF4-FFF2-40B4-BE49-F238E27FC236}">
                <a16:creationId xmlns:a16="http://schemas.microsoft.com/office/drawing/2014/main" id="{6CCC3438-DD06-FF05-055D-DBF998E9294F}"/>
              </a:ext>
            </a:extLst>
          </p:cNvPr>
          <p:cNvCxnSpPr>
            <a:cxnSpLocks/>
          </p:cNvCxnSpPr>
          <p:nvPr/>
        </p:nvCxnSpPr>
        <p:spPr>
          <a:xfrm rot="16200000">
            <a:off x="5587757" y="5427156"/>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57">
            <a:extLst>
              <a:ext uri="{FF2B5EF4-FFF2-40B4-BE49-F238E27FC236}">
                <a16:creationId xmlns:a16="http://schemas.microsoft.com/office/drawing/2014/main" id="{9A5C88D3-D6BA-4AC6-D9B9-0DA8742174B2}"/>
              </a:ext>
            </a:extLst>
          </p:cNvPr>
          <p:cNvCxnSpPr>
            <a:cxnSpLocks/>
          </p:cNvCxnSpPr>
          <p:nvPr/>
        </p:nvCxnSpPr>
        <p:spPr>
          <a:xfrm rot="5400000" flipV="1">
            <a:off x="3086836" y="5839836"/>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CF84704D-4E0C-0812-4125-BCAB9C0B8366}"/>
              </a:ext>
            </a:extLst>
          </p:cNvPr>
          <p:cNvGrpSpPr/>
          <p:nvPr/>
        </p:nvGrpSpPr>
        <p:grpSpPr>
          <a:xfrm>
            <a:off x="4299299" y="3279509"/>
            <a:ext cx="2297708" cy="1381200"/>
            <a:chOff x="4375786" y="2421773"/>
            <a:chExt cx="2297708" cy="1381200"/>
          </a:xfrm>
        </p:grpSpPr>
        <p:grpSp>
          <p:nvGrpSpPr>
            <p:cNvPr id="44" name="Group 43">
              <a:extLst>
                <a:ext uri="{FF2B5EF4-FFF2-40B4-BE49-F238E27FC236}">
                  <a16:creationId xmlns:a16="http://schemas.microsoft.com/office/drawing/2014/main" id="{CA2F3C8D-6978-0508-8C1F-448C438AA15A}"/>
                </a:ext>
              </a:extLst>
            </p:cNvPr>
            <p:cNvGrpSpPr/>
            <p:nvPr/>
          </p:nvGrpSpPr>
          <p:grpSpPr>
            <a:xfrm>
              <a:off x="4375786" y="2421773"/>
              <a:ext cx="1925658" cy="1381200"/>
              <a:chOff x="4610721" y="2700066"/>
              <a:chExt cx="1925658" cy="1381200"/>
            </a:xfrm>
          </p:grpSpPr>
          <p:pic>
            <p:nvPicPr>
              <p:cNvPr id="48" name="Picture 47" descr="Graphical user interface, application, table, Excel&#10;&#10;Description automatically generated">
                <a:extLst>
                  <a:ext uri="{FF2B5EF4-FFF2-40B4-BE49-F238E27FC236}">
                    <a16:creationId xmlns:a16="http://schemas.microsoft.com/office/drawing/2014/main" id="{C8CD30EA-996C-3E77-4554-FCCD62BC6231}"/>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b="5402"/>
              <a:stretch/>
            </p:blipFill>
            <p:spPr>
              <a:xfrm>
                <a:off x="4610721" y="2700066"/>
                <a:ext cx="1163658" cy="619200"/>
              </a:xfrm>
              <a:prstGeom prst="rect">
                <a:avLst/>
              </a:prstGeom>
            </p:spPr>
          </p:pic>
          <p:pic>
            <p:nvPicPr>
              <p:cNvPr id="49" name="Picture 48" descr="Graphical user interface, application, table, Excel&#10;&#10;Description automatically generated">
                <a:extLst>
                  <a:ext uri="{FF2B5EF4-FFF2-40B4-BE49-F238E27FC236}">
                    <a16:creationId xmlns:a16="http://schemas.microsoft.com/office/drawing/2014/main" id="{E242F5AD-DDD7-76DD-7FA5-D4EE16EFBD38}"/>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b="5402"/>
              <a:stretch/>
            </p:blipFill>
            <p:spPr>
              <a:xfrm>
                <a:off x="4763121" y="2852466"/>
                <a:ext cx="1163658" cy="619200"/>
              </a:xfrm>
              <a:prstGeom prst="rect">
                <a:avLst/>
              </a:prstGeom>
            </p:spPr>
          </p:pic>
          <p:pic>
            <p:nvPicPr>
              <p:cNvPr id="50" name="Picture 49" descr="Graphical user interface, application, table, Excel&#10;&#10;Description automatically generated">
                <a:extLst>
                  <a:ext uri="{FF2B5EF4-FFF2-40B4-BE49-F238E27FC236}">
                    <a16:creationId xmlns:a16="http://schemas.microsoft.com/office/drawing/2014/main" id="{EEF72792-DCD4-60C3-F18A-99D7E6A4EBEA}"/>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b="5402"/>
              <a:stretch/>
            </p:blipFill>
            <p:spPr>
              <a:xfrm>
                <a:off x="4915521" y="3004866"/>
                <a:ext cx="1163658" cy="619200"/>
              </a:xfrm>
              <a:prstGeom prst="rect">
                <a:avLst/>
              </a:prstGeom>
            </p:spPr>
          </p:pic>
          <p:pic>
            <p:nvPicPr>
              <p:cNvPr id="51" name="Picture 50" descr="Graphical user interface, application, table, Excel&#10;&#10;Description automatically generated">
                <a:extLst>
                  <a:ext uri="{FF2B5EF4-FFF2-40B4-BE49-F238E27FC236}">
                    <a16:creationId xmlns:a16="http://schemas.microsoft.com/office/drawing/2014/main" id="{2A286693-A02E-C57B-3C9C-9C87BD9F49B3}"/>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b="5402"/>
              <a:stretch/>
            </p:blipFill>
            <p:spPr>
              <a:xfrm>
                <a:off x="5067921" y="3157266"/>
                <a:ext cx="1163658" cy="619200"/>
              </a:xfrm>
              <a:prstGeom prst="rect">
                <a:avLst/>
              </a:prstGeom>
            </p:spPr>
          </p:pic>
          <p:pic>
            <p:nvPicPr>
              <p:cNvPr id="52" name="Picture 51" descr="Graphical user interface, application, table, Excel&#10;&#10;Description automatically generated">
                <a:extLst>
                  <a:ext uri="{FF2B5EF4-FFF2-40B4-BE49-F238E27FC236}">
                    <a16:creationId xmlns:a16="http://schemas.microsoft.com/office/drawing/2014/main" id="{66732050-22A6-EA62-E531-5875388BFC9D}"/>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b="5402"/>
              <a:stretch/>
            </p:blipFill>
            <p:spPr>
              <a:xfrm>
                <a:off x="5220321" y="3309666"/>
                <a:ext cx="1163658" cy="619200"/>
              </a:xfrm>
              <a:prstGeom prst="rect">
                <a:avLst/>
              </a:prstGeom>
            </p:spPr>
          </p:pic>
          <p:pic>
            <p:nvPicPr>
              <p:cNvPr id="53" name="Picture 52" descr="Graphical user interface, application, table, Excel&#10;&#10;Description automatically generated">
                <a:extLst>
                  <a:ext uri="{FF2B5EF4-FFF2-40B4-BE49-F238E27FC236}">
                    <a16:creationId xmlns:a16="http://schemas.microsoft.com/office/drawing/2014/main" id="{0B90C6D5-ADA9-C457-DDBC-69FB04CD5AF1}"/>
                  </a:ext>
                </a:extLst>
              </p:cNvPr>
              <p:cNvPicPr>
                <a:picLocks noChangeAspect="1"/>
              </p:cNvPicPr>
              <p:nvPr/>
            </p:nvPicPr>
            <p:blipFill rotWithShape="1">
              <a:blip r:embed="rId16" cstate="print">
                <a:extLst>
                  <a:ext uri="{28A0092B-C50C-407E-A947-70E740481C1C}">
                    <a14:useLocalDpi xmlns:a14="http://schemas.microsoft.com/office/drawing/2010/main" val="0"/>
                  </a:ext>
                </a:extLst>
              </a:blip>
              <a:srcRect b="5402"/>
              <a:stretch/>
            </p:blipFill>
            <p:spPr>
              <a:xfrm>
                <a:off x="5372721" y="3462066"/>
                <a:ext cx="1163658" cy="619200"/>
              </a:xfrm>
              <a:prstGeom prst="rect">
                <a:avLst/>
              </a:prstGeom>
            </p:spPr>
          </p:pic>
        </p:grpSp>
        <p:grpSp>
          <p:nvGrpSpPr>
            <p:cNvPr id="45" name="Group 44">
              <a:extLst>
                <a:ext uri="{FF2B5EF4-FFF2-40B4-BE49-F238E27FC236}">
                  <a16:creationId xmlns:a16="http://schemas.microsoft.com/office/drawing/2014/main" id="{74FDC249-5B13-C3D6-006E-465CC1694834}"/>
                </a:ext>
              </a:extLst>
            </p:cNvPr>
            <p:cNvGrpSpPr/>
            <p:nvPr/>
          </p:nvGrpSpPr>
          <p:grpSpPr>
            <a:xfrm>
              <a:off x="6133494" y="2951884"/>
              <a:ext cx="540000" cy="540000"/>
              <a:chOff x="6169155" y="2867187"/>
              <a:chExt cx="540000" cy="540000"/>
            </a:xfrm>
          </p:grpSpPr>
          <p:sp>
            <p:nvSpPr>
              <p:cNvPr id="46" name="Rectangle 45">
                <a:extLst>
                  <a:ext uri="{FF2B5EF4-FFF2-40B4-BE49-F238E27FC236}">
                    <a16:creationId xmlns:a16="http://schemas.microsoft.com/office/drawing/2014/main" id="{1A1C1ED1-78AE-BC4D-A349-714BA4F28BDD}"/>
                  </a:ext>
                </a:extLst>
              </p:cNvPr>
              <p:cNvSpPr/>
              <p:nvPr/>
            </p:nvSpPr>
            <p:spPr>
              <a:xfrm>
                <a:off x="6241765" y="2931014"/>
                <a:ext cx="426455" cy="4132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47" name="Picture 4" descr="Microsoft, office, excel Symbol in Microsoft Office Icons">
                <a:extLst>
                  <a:ext uri="{FF2B5EF4-FFF2-40B4-BE49-F238E27FC236}">
                    <a16:creationId xmlns:a16="http://schemas.microsoft.com/office/drawing/2014/main" id="{A674E97C-DF7D-F6B4-1F1B-FB1901379DD3}"/>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169155" y="2867187"/>
                <a:ext cx="540000" cy="540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54" name="Group 53">
            <a:extLst>
              <a:ext uri="{FF2B5EF4-FFF2-40B4-BE49-F238E27FC236}">
                <a16:creationId xmlns:a16="http://schemas.microsoft.com/office/drawing/2014/main" id="{FC0E2643-23EA-92F4-C721-419BAF83BF3E}"/>
              </a:ext>
            </a:extLst>
          </p:cNvPr>
          <p:cNvGrpSpPr/>
          <p:nvPr/>
        </p:nvGrpSpPr>
        <p:grpSpPr>
          <a:xfrm>
            <a:off x="4129587" y="1443242"/>
            <a:ext cx="1708833" cy="795912"/>
            <a:chOff x="4154635" y="494645"/>
            <a:chExt cx="1708833" cy="795912"/>
          </a:xfrm>
        </p:grpSpPr>
        <p:pic>
          <p:nvPicPr>
            <p:cNvPr id="55" name="Picture 54" descr="A screenshot of a computer&#10;&#10;Description automatically generated with medium confidence">
              <a:extLst>
                <a:ext uri="{FF2B5EF4-FFF2-40B4-BE49-F238E27FC236}">
                  <a16:creationId xmlns:a16="http://schemas.microsoft.com/office/drawing/2014/main" id="{F1B11EB9-8158-17F2-1EE8-83C9A849F25B}"/>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362459" y="671357"/>
              <a:ext cx="1170142" cy="619200"/>
            </a:xfrm>
            <a:prstGeom prst="rect">
              <a:avLst/>
            </a:prstGeom>
          </p:spPr>
        </p:pic>
        <p:pic>
          <p:nvPicPr>
            <p:cNvPr id="56" name="Picture 6" descr="How to Code in Python using Spyder | i2tutorials">
              <a:extLst>
                <a:ext uri="{FF2B5EF4-FFF2-40B4-BE49-F238E27FC236}">
                  <a16:creationId xmlns:a16="http://schemas.microsoft.com/office/drawing/2014/main" id="{09EC97B1-F88B-C932-44EF-A183F8302D04}"/>
                </a:ext>
              </a:extLst>
            </p:cNvPr>
            <p:cNvPicPr>
              <a:picLocks noChangeAspect="1" noChangeArrowheads="1"/>
            </p:cNvPicPr>
            <p:nvPr/>
          </p:nvPicPr>
          <p:blipFill rotWithShape="1">
            <a:blip r:embed="rId19" cstate="print">
              <a:extLst>
                <a:ext uri="{28A0092B-C50C-407E-A947-70E740481C1C}">
                  <a14:useLocalDpi xmlns:a14="http://schemas.microsoft.com/office/drawing/2010/main" val="0"/>
                </a:ext>
              </a:extLst>
            </a:blip>
            <a:srcRect b="23253"/>
            <a:stretch/>
          </p:blipFill>
          <p:spPr bwMode="auto">
            <a:xfrm>
              <a:off x="4154635" y="560860"/>
              <a:ext cx="515969" cy="39600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8" descr="Python, vertikale, logo Symbol in Vector Logo">
              <a:extLst>
                <a:ext uri="{FF2B5EF4-FFF2-40B4-BE49-F238E27FC236}">
                  <a16:creationId xmlns:a16="http://schemas.microsoft.com/office/drawing/2014/main" id="{10B8E8E7-03D5-3D56-60A6-41078CED171A}"/>
                </a:ext>
              </a:extLst>
            </p:cNvPr>
            <p:cNvPicPr>
              <a:picLocks noChangeAspect="1" noChangeArrowheads="1"/>
            </p:cNvPicPr>
            <p:nvPr/>
          </p:nvPicPr>
          <p:blipFill rotWithShape="1">
            <a:blip r:embed="rId20" cstate="print">
              <a:extLst>
                <a:ext uri="{28A0092B-C50C-407E-A947-70E740481C1C}">
                  <a14:useLocalDpi xmlns:a14="http://schemas.microsoft.com/office/drawing/2010/main" val="0"/>
                </a:ext>
              </a:extLst>
            </a:blip>
            <a:srcRect b="31683"/>
            <a:stretch/>
          </p:blipFill>
          <p:spPr bwMode="auto">
            <a:xfrm>
              <a:off x="5156487" y="494645"/>
              <a:ext cx="706981" cy="54000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8" name="Straight Arrow Connector 57">
            <a:extLst>
              <a:ext uri="{FF2B5EF4-FFF2-40B4-BE49-F238E27FC236}">
                <a16:creationId xmlns:a16="http://schemas.microsoft.com/office/drawing/2014/main" id="{E297E52A-7D3E-4B62-7B0D-9C7415081EEE}"/>
              </a:ext>
            </a:extLst>
          </p:cNvPr>
          <p:cNvCxnSpPr>
            <a:cxnSpLocks/>
          </p:cNvCxnSpPr>
          <p:nvPr/>
        </p:nvCxnSpPr>
        <p:spPr>
          <a:xfrm rot="16200000">
            <a:off x="4779847" y="3028442"/>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83934F3B-8ACB-7DBF-2686-2C84C0388682}"/>
              </a:ext>
            </a:extLst>
          </p:cNvPr>
          <p:cNvSpPr txBox="1"/>
          <p:nvPr/>
        </p:nvSpPr>
        <p:spPr>
          <a:xfrm>
            <a:off x="4011435" y="4639385"/>
            <a:ext cx="3210131" cy="646331"/>
          </a:xfrm>
          <a:prstGeom prst="rect">
            <a:avLst/>
          </a:prstGeom>
          <a:noFill/>
        </p:spPr>
        <p:txBody>
          <a:bodyPr wrap="square" rtlCol="0">
            <a:spAutoFit/>
          </a:bodyPr>
          <a:lstStyle/>
          <a:p>
            <a:pPr algn="ctr"/>
            <a:r>
              <a:rPr lang="en-DE" dirty="0">
                <a:latin typeface="Times New Roman" panose="02020603050405020304" pitchFamily="18" charset="0"/>
                <a:cs typeface="Times New Roman" panose="02020603050405020304" pitchFamily="18" charset="0"/>
              </a:rPr>
              <a:t>Stress Data files for diff. </a:t>
            </a:r>
          </a:p>
          <a:p>
            <a:pPr algn="ctr"/>
            <a:r>
              <a:rPr lang="en-DE" i="1" dirty="0">
                <a:latin typeface="Times New Roman" panose="02020603050405020304" pitchFamily="18" charset="0"/>
                <a:cs typeface="Times New Roman" panose="02020603050405020304" pitchFamily="18" charset="0"/>
              </a:rPr>
              <a:t>f</a:t>
            </a:r>
            <a:r>
              <a:rPr lang="en-DE" dirty="0">
                <a:latin typeface="Times New Roman" panose="02020603050405020304" pitchFamily="18" charset="0"/>
                <a:cs typeface="Times New Roman" panose="02020603050405020304" pitchFamily="18" charset="0"/>
              </a:rPr>
              <a:t> values</a:t>
            </a:r>
          </a:p>
        </p:txBody>
      </p:sp>
      <p:sp>
        <p:nvSpPr>
          <p:cNvPr id="60" name="TextBox 59">
            <a:extLst>
              <a:ext uri="{FF2B5EF4-FFF2-40B4-BE49-F238E27FC236}">
                <a16:creationId xmlns:a16="http://schemas.microsoft.com/office/drawing/2014/main" id="{1CD165CF-40BD-E5D1-6FD3-9E0D60BBDD28}"/>
              </a:ext>
            </a:extLst>
          </p:cNvPr>
          <p:cNvSpPr txBox="1"/>
          <p:nvPr/>
        </p:nvSpPr>
        <p:spPr>
          <a:xfrm>
            <a:off x="3960967" y="2207082"/>
            <a:ext cx="2035071" cy="646331"/>
          </a:xfrm>
          <a:prstGeom prst="rect">
            <a:avLst/>
          </a:prstGeom>
          <a:noFill/>
        </p:spPr>
        <p:txBody>
          <a:bodyPr wrap="square" rtlCol="0">
            <a:spAutoFit/>
          </a:bodyPr>
          <a:lstStyle/>
          <a:p>
            <a:pPr algn="ctr"/>
            <a:r>
              <a:rPr lang="fr-FR" dirty="0">
                <a:latin typeface="Times New Roman" panose="02020603050405020304" pitchFamily="18" charset="0"/>
                <a:cs typeface="Times New Roman" panose="02020603050405020304" pitchFamily="18" charset="0"/>
              </a:rPr>
              <a:t>P</a:t>
            </a:r>
            <a:r>
              <a:rPr lang="en-DE" dirty="0">
                <a:latin typeface="Times New Roman" panose="02020603050405020304" pitchFamily="18" charset="0"/>
                <a:cs typeface="Times New Roman" panose="02020603050405020304" pitchFamily="18" charset="0"/>
              </a:rPr>
              <a:t>reprocessing Data Python Script </a:t>
            </a:r>
          </a:p>
        </p:txBody>
      </p:sp>
      <p:pic>
        <p:nvPicPr>
          <p:cNvPr id="61" name="Picture 60">
            <a:extLst>
              <a:ext uri="{FF2B5EF4-FFF2-40B4-BE49-F238E27FC236}">
                <a16:creationId xmlns:a16="http://schemas.microsoft.com/office/drawing/2014/main" id="{73B30AE8-0CED-A636-CF1B-A0EF6F00FDB7}"/>
              </a:ext>
            </a:extLst>
          </p:cNvPr>
          <p:cNvPicPr>
            <a:picLocks noChangeAspect="1"/>
          </p:cNvPicPr>
          <p:nvPr/>
        </p:nvPicPr>
        <p:blipFill>
          <a:blip r:embed="rId21"/>
          <a:stretch>
            <a:fillRect/>
          </a:stretch>
        </p:blipFill>
        <p:spPr>
          <a:xfrm>
            <a:off x="6810126" y="1865483"/>
            <a:ext cx="2186196" cy="1080000"/>
          </a:xfrm>
          <a:prstGeom prst="rect">
            <a:avLst/>
          </a:prstGeom>
          <a:ln>
            <a:solidFill>
              <a:schemeClr val="bg1"/>
            </a:solidFill>
          </a:ln>
        </p:spPr>
      </p:pic>
      <p:pic>
        <p:nvPicPr>
          <p:cNvPr id="62" name="Picture 61">
            <a:extLst>
              <a:ext uri="{FF2B5EF4-FFF2-40B4-BE49-F238E27FC236}">
                <a16:creationId xmlns:a16="http://schemas.microsoft.com/office/drawing/2014/main" id="{4648CBC4-2432-8E63-8CA1-048135675069}"/>
              </a:ext>
            </a:extLst>
          </p:cNvPr>
          <p:cNvPicPr>
            <a:picLocks noChangeAspect="1"/>
          </p:cNvPicPr>
          <p:nvPr/>
        </p:nvPicPr>
        <p:blipFill>
          <a:blip r:embed="rId3"/>
          <a:stretch>
            <a:fillRect/>
          </a:stretch>
        </p:blipFill>
        <p:spPr>
          <a:xfrm>
            <a:off x="6660194" y="2091330"/>
            <a:ext cx="2086028" cy="1080000"/>
          </a:xfrm>
          <a:prstGeom prst="rect">
            <a:avLst/>
          </a:prstGeom>
          <a:ln>
            <a:solidFill>
              <a:schemeClr val="bg1"/>
            </a:solidFill>
          </a:ln>
        </p:spPr>
      </p:pic>
      <p:pic>
        <p:nvPicPr>
          <p:cNvPr id="63" name="Imagem 7">
            <a:extLst>
              <a:ext uri="{FF2B5EF4-FFF2-40B4-BE49-F238E27FC236}">
                <a16:creationId xmlns:a16="http://schemas.microsoft.com/office/drawing/2014/main" id="{03E1BB12-585F-5F61-4417-E20ECD08FA53}"/>
              </a:ext>
            </a:extLst>
          </p:cNvPr>
          <p:cNvPicPr>
            <a:picLocks noChangeAspect="1"/>
          </p:cNvPicPr>
          <p:nvPr/>
        </p:nvPicPr>
        <p:blipFill rotWithShape="1">
          <a:blip r:embed="rId22"/>
          <a:srcRect l="34316" t="10943" r="34976" b="11321"/>
          <a:stretch/>
        </p:blipFill>
        <p:spPr>
          <a:xfrm>
            <a:off x="6440548" y="2507737"/>
            <a:ext cx="518970" cy="738995"/>
          </a:xfrm>
          <a:prstGeom prst="rect">
            <a:avLst/>
          </a:prstGeom>
          <a:ln>
            <a:noFill/>
          </a:ln>
          <a:effectLst>
            <a:outerShdw blurRad="292100" dist="139700" dir="2700000" algn="tl" rotWithShape="0">
              <a:srgbClr val="333333">
                <a:alpha val="65000"/>
              </a:srgbClr>
            </a:outerShdw>
          </a:effectLst>
        </p:spPr>
      </p:pic>
      <p:sp>
        <p:nvSpPr>
          <p:cNvPr id="64" name="TextBox 63">
            <a:extLst>
              <a:ext uri="{FF2B5EF4-FFF2-40B4-BE49-F238E27FC236}">
                <a16:creationId xmlns:a16="http://schemas.microsoft.com/office/drawing/2014/main" id="{03E539EA-84BE-8350-FB5A-EFEA3F308D36}"/>
              </a:ext>
            </a:extLst>
          </p:cNvPr>
          <p:cNvSpPr txBox="1"/>
          <p:nvPr/>
        </p:nvSpPr>
        <p:spPr>
          <a:xfrm>
            <a:off x="6152877" y="1402959"/>
            <a:ext cx="3420533" cy="369332"/>
          </a:xfrm>
          <a:prstGeom prst="rect">
            <a:avLst/>
          </a:prstGeom>
          <a:noFill/>
        </p:spPr>
        <p:txBody>
          <a:bodyPr wrap="square" rtlCol="0">
            <a:spAutoFit/>
          </a:bodyPr>
          <a:lstStyle/>
          <a:p>
            <a:pPr algn="ctr"/>
            <a:r>
              <a:rPr lang="en-DE" dirty="0">
                <a:latin typeface="Times New Roman" panose="02020603050405020304" pitchFamily="18" charset="0"/>
                <a:cs typeface="Times New Roman" panose="02020603050405020304" pitchFamily="18" charset="0"/>
              </a:rPr>
              <a:t>Datasets based in </a:t>
            </a:r>
            <a:r>
              <a:rPr lang="en-DE" dirty="0" err="1">
                <a:latin typeface="Times New Roman" panose="02020603050405020304" pitchFamily="18" charset="0"/>
                <a:cs typeface="Times New Roman" panose="02020603050405020304" pitchFamily="18" charset="0"/>
              </a:rPr>
              <a:t>Chupakhin</a:t>
            </a:r>
            <a:r>
              <a:rPr lang="en-DE" dirty="0">
                <a:latin typeface="Times New Roman" panose="02020603050405020304" pitchFamily="18" charset="0"/>
                <a:cs typeface="Times New Roman" panose="02020603050405020304" pitchFamily="18" charset="0"/>
              </a:rPr>
              <a:t> [7]</a:t>
            </a:r>
          </a:p>
        </p:txBody>
      </p:sp>
      <p:sp>
        <p:nvSpPr>
          <p:cNvPr id="65" name="TextBox 64">
            <a:extLst>
              <a:ext uri="{FF2B5EF4-FFF2-40B4-BE49-F238E27FC236}">
                <a16:creationId xmlns:a16="http://schemas.microsoft.com/office/drawing/2014/main" id="{19674E5E-CEAD-B3D3-9E79-B0F908FE1737}"/>
              </a:ext>
            </a:extLst>
          </p:cNvPr>
          <p:cNvSpPr txBox="1"/>
          <p:nvPr/>
        </p:nvSpPr>
        <p:spPr>
          <a:xfrm>
            <a:off x="6854955" y="3116978"/>
            <a:ext cx="2533803" cy="369332"/>
          </a:xfrm>
          <a:prstGeom prst="rect">
            <a:avLst/>
          </a:prstGeom>
          <a:noFill/>
        </p:spPr>
        <p:txBody>
          <a:bodyPr wrap="square" rtlCol="0">
            <a:spAutoFit/>
          </a:bodyPr>
          <a:lstStyle/>
          <a:p>
            <a:pPr algn="ctr"/>
            <a:r>
              <a:rPr lang="en-DE" dirty="0">
                <a:latin typeface="Times New Roman" panose="02020603050405020304" pitchFamily="18" charset="0"/>
                <a:cs typeface="Times New Roman" panose="02020603050405020304" pitchFamily="18" charset="0"/>
              </a:rPr>
              <a:t>Datasets for Test 1 &amp; 2</a:t>
            </a:r>
          </a:p>
        </p:txBody>
      </p:sp>
      <p:pic>
        <p:nvPicPr>
          <p:cNvPr id="66" name="Picture 6" descr="Ver a imagem de origem">
            <a:extLst>
              <a:ext uri="{FF2B5EF4-FFF2-40B4-BE49-F238E27FC236}">
                <a16:creationId xmlns:a16="http://schemas.microsoft.com/office/drawing/2014/main" id="{211B1AE5-0D79-67AD-7A22-5937314D572A}"/>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10227788" y="2397693"/>
            <a:ext cx="1184376" cy="657987"/>
          </a:xfrm>
          <a:prstGeom prst="rect">
            <a:avLst/>
          </a:prstGeom>
          <a:noFill/>
          <a:extLst>
            <a:ext uri="{909E8E84-426E-40DD-AFC4-6F175D3DCCD1}">
              <a14:hiddenFill xmlns:a14="http://schemas.microsoft.com/office/drawing/2010/main">
                <a:solidFill>
                  <a:srgbClr val="FFFFFF"/>
                </a:solidFill>
              </a14:hiddenFill>
            </a:ext>
          </a:extLst>
        </p:spPr>
      </p:pic>
      <p:grpSp>
        <p:nvGrpSpPr>
          <p:cNvPr id="67" name="Group 66">
            <a:extLst>
              <a:ext uri="{FF2B5EF4-FFF2-40B4-BE49-F238E27FC236}">
                <a16:creationId xmlns:a16="http://schemas.microsoft.com/office/drawing/2014/main" id="{FA444A58-2F93-F734-7ED7-EFB0B57D96E2}"/>
              </a:ext>
            </a:extLst>
          </p:cNvPr>
          <p:cNvGrpSpPr/>
          <p:nvPr/>
        </p:nvGrpSpPr>
        <p:grpSpPr>
          <a:xfrm>
            <a:off x="9973454" y="1413631"/>
            <a:ext cx="1809655" cy="966973"/>
            <a:chOff x="9946174" y="1184211"/>
            <a:chExt cx="1809655" cy="966973"/>
          </a:xfrm>
        </p:grpSpPr>
        <p:pic>
          <p:nvPicPr>
            <p:cNvPr id="68" name="Picture 67" descr="Graphical user interface, text, application, email&#10;&#10;Description automatically generated">
              <a:extLst>
                <a:ext uri="{FF2B5EF4-FFF2-40B4-BE49-F238E27FC236}">
                  <a16:creationId xmlns:a16="http://schemas.microsoft.com/office/drawing/2014/main" id="{D1F84053-D5D9-760A-6BF8-B56D065DA6E0}"/>
                </a:ext>
              </a:extLst>
            </p:cNvPr>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157619" y="1531984"/>
              <a:ext cx="1270154" cy="619200"/>
            </a:xfrm>
            <a:prstGeom prst="rect">
              <a:avLst/>
            </a:prstGeom>
          </p:spPr>
        </p:pic>
        <p:pic>
          <p:nvPicPr>
            <p:cNvPr id="69" name="Picture 68" descr="Ver a imagem de origem">
              <a:extLst>
                <a:ext uri="{FF2B5EF4-FFF2-40B4-BE49-F238E27FC236}">
                  <a16:creationId xmlns:a16="http://schemas.microsoft.com/office/drawing/2014/main" id="{039C32B4-CE9B-24BC-CEAF-55CE25364728}"/>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10925797" y="1184211"/>
              <a:ext cx="830032" cy="720000"/>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8" descr="Python, vertikale, logo Symbol in Vector Logo">
              <a:extLst>
                <a:ext uri="{FF2B5EF4-FFF2-40B4-BE49-F238E27FC236}">
                  <a16:creationId xmlns:a16="http://schemas.microsoft.com/office/drawing/2014/main" id="{92F03894-A474-CABB-4FBF-6EDBBD0D1296}"/>
                </a:ext>
              </a:extLst>
            </p:cNvPr>
            <p:cNvPicPr>
              <a:picLocks noChangeAspect="1" noChangeArrowheads="1"/>
            </p:cNvPicPr>
            <p:nvPr/>
          </p:nvPicPr>
          <p:blipFill rotWithShape="1">
            <a:blip r:embed="rId26" cstate="print">
              <a:extLst>
                <a:ext uri="{28A0092B-C50C-407E-A947-70E740481C1C}">
                  <a14:useLocalDpi xmlns:a14="http://schemas.microsoft.com/office/drawing/2010/main" val="0"/>
                </a:ext>
              </a:extLst>
            </a:blip>
            <a:srcRect b="31683"/>
            <a:stretch/>
          </p:blipFill>
          <p:spPr bwMode="auto">
            <a:xfrm>
              <a:off x="9946174" y="1371285"/>
              <a:ext cx="565585" cy="432000"/>
            </a:xfrm>
            <a:prstGeom prst="rect">
              <a:avLst/>
            </a:prstGeom>
            <a:noFill/>
            <a:extLst>
              <a:ext uri="{909E8E84-426E-40DD-AFC4-6F175D3DCCD1}">
                <a14:hiddenFill xmlns:a14="http://schemas.microsoft.com/office/drawing/2010/main">
                  <a:solidFill>
                    <a:srgbClr val="FFFFFF"/>
                  </a:solidFill>
                </a14:hiddenFill>
              </a:ext>
            </a:extLst>
          </p:spPr>
        </p:pic>
      </p:grpSp>
      <p:sp>
        <p:nvSpPr>
          <p:cNvPr id="71" name="TextBox 70">
            <a:extLst>
              <a:ext uri="{FF2B5EF4-FFF2-40B4-BE49-F238E27FC236}">
                <a16:creationId xmlns:a16="http://schemas.microsoft.com/office/drawing/2014/main" id="{62F068E1-273C-EF20-95D2-691E7DB918B2}"/>
              </a:ext>
            </a:extLst>
          </p:cNvPr>
          <p:cNvSpPr txBox="1"/>
          <p:nvPr/>
        </p:nvSpPr>
        <p:spPr>
          <a:xfrm>
            <a:off x="9738445" y="973601"/>
            <a:ext cx="2332313" cy="646331"/>
          </a:xfrm>
          <a:prstGeom prst="rect">
            <a:avLst/>
          </a:prstGeom>
          <a:noFill/>
        </p:spPr>
        <p:txBody>
          <a:bodyPr wrap="square" rtlCol="0">
            <a:spAutoFit/>
          </a:bodyPr>
          <a:lstStyle/>
          <a:p>
            <a:pPr algn="ctr"/>
            <a:r>
              <a:rPr lang="en-DE" dirty="0">
                <a:latin typeface="Times New Roman" panose="02020603050405020304" pitchFamily="18" charset="0"/>
                <a:cs typeface="Times New Roman" panose="02020603050405020304" pitchFamily="18" charset="0"/>
              </a:rPr>
              <a:t>Training and Testing of the Deep ANN model </a:t>
            </a:r>
          </a:p>
        </p:txBody>
      </p:sp>
      <p:sp>
        <p:nvSpPr>
          <p:cNvPr id="72" name="TextBox 71">
            <a:extLst>
              <a:ext uri="{FF2B5EF4-FFF2-40B4-BE49-F238E27FC236}">
                <a16:creationId xmlns:a16="http://schemas.microsoft.com/office/drawing/2014/main" id="{FD2ADF8B-9B02-9D05-B7FD-772F50811CF6}"/>
              </a:ext>
            </a:extLst>
          </p:cNvPr>
          <p:cNvSpPr txBox="1"/>
          <p:nvPr/>
        </p:nvSpPr>
        <p:spPr>
          <a:xfrm>
            <a:off x="9950661" y="3087809"/>
            <a:ext cx="1838228" cy="646331"/>
          </a:xfrm>
          <a:prstGeom prst="rect">
            <a:avLst/>
          </a:prstGeom>
          <a:noFill/>
        </p:spPr>
        <p:txBody>
          <a:bodyPr wrap="square">
            <a:spAutoFit/>
          </a:bodyPr>
          <a:lstStyle/>
          <a:p>
            <a:pPr algn="ctr"/>
            <a:r>
              <a:rPr lang="en-DE" dirty="0">
                <a:latin typeface="Times New Roman" panose="02020603050405020304" pitchFamily="18" charset="0"/>
                <a:cs typeface="Times New Roman" panose="02020603050405020304" pitchFamily="18" charset="0"/>
              </a:rPr>
              <a:t>Python Script in Google </a:t>
            </a:r>
            <a:r>
              <a:rPr lang="en-DE" dirty="0" err="1">
                <a:latin typeface="Times New Roman" panose="02020603050405020304" pitchFamily="18" charset="0"/>
                <a:cs typeface="Times New Roman" panose="02020603050405020304" pitchFamily="18" charset="0"/>
              </a:rPr>
              <a:t>colab</a:t>
            </a:r>
            <a:endParaRPr lang="en-DE" dirty="0">
              <a:latin typeface="Times New Roman" panose="02020603050405020304" pitchFamily="18" charset="0"/>
              <a:cs typeface="Times New Roman" panose="02020603050405020304" pitchFamily="18" charset="0"/>
            </a:endParaRPr>
          </a:p>
        </p:txBody>
      </p:sp>
      <p:grpSp>
        <p:nvGrpSpPr>
          <p:cNvPr id="73" name="Group 72">
            <a:extLst>
              <a:ext uri="{FF2B5EF4-FFF2-40B4-BE49-F238E27FC236}">
                <a16:creationId xmlns:a16="http://schemas.microsoft.com/office/drawing/2014/main" id="{3EB67DA3-10F1-12DF-F639-83917B430CD5}"/>
              </a:ext>
            </a:extLst>
          </p:cNvPr>
          <p:cNvGrpSpPr/>
          <p:nvPr/>
        </p:nvGrpSpPr>
        <p:grpSpPr>
          <a:xfrm>
            <a:off x="9638169" y="4010925"/>
            <a:ext cx="2499718" cy="1395395"/>
            <a:chOff x="8586806" y="2659116"/>
            <a:chExt cx="2499718" cy="1395395"/>
          </a:xfrm>
        </p:grpSpPr>
        <p:sp>
          <p:nvSpPr>
            <p:cNvPr id="74" name="Ellipse 123">
              <a:extLst>
                <a:ext uri="{FF2B5EF4-FFF2-40B4-BE49-F238E27FC236}">
                  <a16:creationId xmlns:a16="http://schemas.microsoft.com/office/drawing/2014/main" id="{BA2CD128-C15C-D01A-8726-109CB37856E1}"/>
                </a:ext>
              </a:extLst>
            </p:cNvPr>
            <p:cNvSpPr/>
            <p:nvPr/>
          </p:nvSpPr>
          <p:spPr bwMode="auto">
            <a:xfrm>
              <a:off x="9127734" y="2849180"/>
              <a:ext cx="144000" cy="144000"/>
            </a:xfrm>
            <a:prstGeom prst="ellipse">
              <a:avLst/>
            </a:prstGeom>
            <a:solidFill>
              <a:srgbClr val="FF0000"/>
            </a:solidFill>
            <a:ln w="6350"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75" name="Ellipse 124">
              <a:extLst>
                <a:ext uri="{FF2B5EF4-FFF2-40B4-BE49-F238E27FC236}">
                  <a16:creationId xmlns:a16="http://schemas.microsoft.com/office/drawing/2014/main" id="{C1382B0C-2EA9-2393-3764-9CAA77FF9C52}"/>
                </a:ext>
              </a:extLst>
            </p:cNvPr>
            <p:cNvSpPr/>
            <p:nvPr/>
          </p:nvSpPr>
          <p:spPr bwMode="auto">
            <a:xfrm>
              <a:off x="9127734" y="3107516"/>
              <a:ext cx="144000" cy="144000"/>
            </a:xfrm>
            <a:prstGeom prst="ellipse">
              <a:avLst/>
            </a:prstGeom>
            <a:solidFill>
              <a:srgbClr val="FF0000"/>
            </a:solidFill>
            <a:ln w="317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76" name="Ellipse 125">
              <a:extLst>
                <a:ext uri="{FF2B5EF4-FFF2-40B4-BE49-F238E27FC236}">
                  <a16:creationId xmlns:a16="http://schemas.microsoft.com/office/drawing/2014/main" id="{6DF62DA4-3E9C-33E9-491F-A86D8E6DCC07}"/>
                </a:ext>
              </a:extLst>
            </p:cNvPr>
            <p:cNvSpPr/>
            <p:nvPr/>
          </p:nvSpPr>
          <p:spPr bwMode="auto">
            <a:xfrm>
              <a:off x="9127734" y="3367326"/>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77" name="Rechteck 127">
              <a:extLst>
                <a:ext uri="{FF2B5EF4-FFF2-40B4-BE49-F238E27FC236}">
                  <a16:creationId xmlns:a16="http://schemas.microsoft.com/office/drawing/2014/main" id="{18A2892C-EB67-1DD5-C9CF-ADE98F0227F9}"/>
                </a:ext>
              </a:extLst>
            </p:cNvPr>
            <p:cNvSpPr/>
            <p:nvPr/>
          </p:nvSpPr>
          <p:spPr>
            <a:xfrm>
              <a:off x="9141769" y="3522271"/>
              <a:ext cx="115102" cy="369332"/>
            </a:xfrm>
            <a:prstGeom prst="rect">
              <a:avLst/>
            </a:prstGeom>
          </p:spPr>
          <p:txBody>
            <a:bodyPr wrap="square">
              <a:spAutoFit/>
            </a:bodyPr>
            <a:lstStyle/>
            <a:p>
              <a:pPr algn="ctr"/>
              <a:r>
                <a:rPr lang="en-US" sz="600" b="1" dirty="0">
                  <a:solidFill>
                    <a:schemeClr val="accent1">
                      <a:lumMod val="75000"/>
                    </a:schemeClr>
                  </a:solidFill>
                </a:rPr>
                <a:t>.</a:t>
              </a:r>
            </a:p>
            <a:p>
              <a:pPr algn="ctr"/>
              <a:r>
                <a:rPr lang="en-US" sz="600" b="1" dirty="0">
                  <a:solidFill>
                    <a:schemeClr val="accent1">
                      <a:lumMod val="75000"/>
                    </a:schemeClr>
                  </a:solidFill>
                </a:rPr>
                <a:t>.</a:t>
              </a:r>
            </a:p>
            <a:p>
              <a:pPr algn="ctr"/>
              <a:r>
                <a:rPr lang="en-US" sz="600" b="1" dirty="0">
                  <a:solidFill>
                    <a:schemeClr val="accent1">
                      <a:lumMod val="75000"/>
                    </a:schemeClr>
                  </a:solidFill>
                </a:rPr>
                <a:t>.</a:t>
              </a:r>
            </a:p>
          </p:txBody>
        </p:sp>
        <p:cxnSp>
          <p:nvCxnSpPr>
            <p:cNvPr id="78" name="Gerade Verbindung mit Pfeil 128">
              <a:extLst>
                <a:ext uri="{FF2B5EF4-FFF2-40B4-BE49-F238E27FC236}">
                  <a16:creationId xmlns:a16="http://schemas.microsoft.com/office/drawing/2014/main" id="{32501B38-D3C9-8813-8253-B8F23D33D52D}"/>
                </a:ext>
              </a:extLst>
            </p:cNvPr>
            <p:cNvCxnSpPr>
              <a:cxnSpLocks/>
              <a:stCxn id="74" idx="2"/>
              <a:endCxn id="104" idx="6"/>
            </p:cNvCxnSpPr>
            <p:nvPr/>
          </p:nvCxnSpPr>
          <p:spPr>
            <a:xfrm flipH="1">
              <a:off x="8730806" y="2921180"/>
              <a:ext cx="396928" cy="271646"/>
            </a:xfrm>
            <a:prstGeom prst="straightConnector1">
              <a:avLst/>
            </a:prstGeom>
            <a:ln w="6350" cap="flat">
              <a:solidFill>
                <a:schemeClr val="accent1">
                  <a:lumMod val="75000"/>
                </a:schemeClr>
              </a:solidFill>
              <a:miter lim="800000"/>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Gerade Verbindung mit Pfeil 129">
              <a:extLst>
                <a:ext uri="{FF2B5EF4-FFF2-40B4-BE49-F238E27FC236}">
                  <a16:creationId xmlns:a16="http://schemas.microsoft.com/office/drawing/2014/main" id="{AD7CD456-DB5C-6E88-B659-891DD129AAAD}"/>
                </a:ext>
              </a:extLst>
            </p:cNvPr>
            <p:cNvCxnSpPr>
              <a:cxnSpLocks/>
              <a:stCxn id="75" idx="2"/>
              <a:endCxn id="104" idx="6"/>
            </p:cNvCxnSpPr>
            <p:nvPr/>
          </p:nvCxnSpPr>
          <p:spPr>
            <a:xfrm flipH="1">
              <a:off x="8730806" y="3179516"/>
              <a:ext cx="396928" cy="13310"/>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Gerade Verbindung mit Pfeil 130">
              <a:extLst>
                <a:ext uri="{FF2B5EF4-FFF2-40B4-BE49-F238E27FC236}">
                  <a16:creationId xmlns:a16="http://schemas.microsoft.com/office/drawing/2014/main" id="{B7FB8F55-93AA-27C7-1589-805E528A7F60}"/>
                </a:ext>
              </a:extLst>
            </p:cNvPr>
            <p:cNvCxnSpPr>
              <a:cxnSpLocks/>
              <a:stCxn id="76" idx="2"/>
              <a:endCxn id="104" idx="6"/>
            </p:cNvCxnSpPr>
            <p:nvPr/>
          </p:nvCxnSpPr>
          <p:spPr>
            <a:xfrm flipH="1" flipV="1">
              <a:off x="8730806" y="3192826"/>
              <a:ext cx="396928" cy="246500"/>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1" name="Gerade Verbindung mit Pfeil 131">
              <a:extLst>
                <a:ext uri="{FF2B5EF4-FFF2-40B4-BE49-F238E27FC236}">
                  <a16:creationId xmlns:a16="http://schemas.microsoft.com/office/drawing/2014/main" id="{3D4745E1-90A7-A89C-C92D-B0C58D81A2A3}"/>
                </a:ext>
              </a:extLst>
            </p:cNvPr>
            <p:cNvCxnSpPr>
              <a:cxnSpLocks/>
              <a:endCxn id="104" idx="6"/>
            </p:cNvCxnSpPr>
            <p:nvPr/>
          </p:nvCxnSpPr>
          <p:spPr>
            <a:xfrm flipH="1" flipV="1">
              <a:off x="8730806" y="3192826"/>
              <a:ext cx="413860" cy="541078"/>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Gerade Verbindung mit Pfeil 133">
              <a:extLst>
                <a:ext uri="{FF2B5EF4-FFF2-40B4-BE49-F238E27FC236}">
                  <a16:creationId xmlns:a16="http://schemas.microsoft.com/office/drawing/2014/main" id="{6B0ADC96-9A45-9761-43D0-0F9D8E77EAFA}"/>
                </a:ext>
              </a:extLst>
            </p:cNvPr>
            <p:cNvCxnSpPr>
              <a:cxnSpLocks/>
              <a:stCxn id="87" idx="6"/>
              <a:endCxn id="112" idx="2"/>
            </p:cNvCxnSpPr>
            <p:nvPr/>
          </p:nvCxnSpPr>
          <p:spPr>
            <a:xfrm flipV="1">
              <a:off x="9935168" y="2872726"/>
              <a:ext cx="209514" cy="210181"/>
            </a:xfrm>
            <a:prstGeom prst="straightConnector1">
              <a:avLst/>
            </a:prstGeom>
            <a:ln>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Gerade Verbindung mit Pfeil 134">
              <a:extLst>
                <a:ext uri="{FF2B5EF4-FFF2-40B4-BE49-F238E27FC236}">
                  <a16:creationId xmlns:a16="http://schemas.microsoft.com/office/drawing/2014/main" id="{C59B73AD-8602-FBAD-9D13-5B1682BB686F}"/>
                </a:ext>
              </a:extLst>
            </p:cNvPr>
            <p:cNvCxnSpPr>
              <a:cxnSpLocks/>
              <a:stCxn id="86" idx="6"/>
              <a:endCxn id="112" idx="2"/>
            </p:cNvCxnSpPr>
            <p:nvPr/>
          </p:nvCxnSpPr>
          <p:spPr>
            <a:xfrm>
              <a:off x="9936682" y="2862490"/>
              <a:ext cx="208000" cy="10236"/>
            </a:xfrm>
            <a:prstGeom prst="straightConnector1">
              <a:avLst/>
            </a:prstGeom>
            <a:ln>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Gerade Verbindung mit Pfeil 135">
              <a:extLst>
                <a:ext uri="{FF2B5EF4-FFF2-40B4-BE49-F238E27FC236}">
                  <a16:creationId xmlns:a16="http://schemas.microsoft.com/office/drawing/2014/main" id="{8BBD401E-AFA2-CAE2-3115-691E85B54802}"/>
                </a:ext>
              </a:extLst>
            </p:cNvPr>
            <p:cNvCxnSpPr>
              <a:cxnSpLocks/>
              <a:stCxn id="88" idx="6"/>
              <a:endCxn id="115" idx="2"/>
            </p:cNvCxnSpPr>
            <p:nvPr/>
          </p:nvCxnSpPr>
          <p:spPr>
            <a:xfrm>
              <a:off x="9931612" y="3584170"/>
              <a:ext cx="210197" cy="255501"/>
            </a:xfrm>
            <a:prstGeom prst="straightConnector1">
              <a:avLst/>
            </a:prstGeom>
            <a:ln>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Gerade Verbindung mit Pfeil 136">
              <a:extLst>
                <a:ext uri="{FF2B5EF4-FFF2-40B4-BE49-F238E27FC236}">
                  <a16:creationId xmlns:a16="http://schemas.microsoft.com/office/drawing/2014/main" id="{C54978D7-9574-C7FC-EC74-EBA42117F2E7}"/>
                </a:ext>
              </a:extLst>
            </p:cNvPr>
            <p:cNvCxnSpPr>
              <a:cxnSpLocks/>
              <a:stCxn id="89" idx="6"/>
              <a:endCxn id="115" idx="2"/>
            </p:cNvCxnSpPr>
            <p:nvPr/>
          </p:nvCxnSpPr>
          <p:spPr>
            <a:xfrm>
              <a:off x="9931612" y="3812593"/>
              <a:ext cx="210197" cy="27078"/>
            </a:xfrm>
            <a:prstGeom prst="straightConnector1">
              <a:avLst/>
            </a:prstGeom>
            <a:ln>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6" name="Ellipse 137">
              <a:extLst>
                <a:ext uri="{FF2B5EF4-FFF2-40B4-BE49-F238E27FC236}">
                  <a16:creationId xmlns:a16="http://schemas.microsoft.com/office/drawing/2014/main" id="{991DFC4D-824C-6C09-6E35-646E26A286D9}"/>
                </a:ext>
              </a:extLst>
            </p:cNvPr>
            <p:cNvSpPr/>
            <p:nvPr/>
          </p:nvSpPr>
          <p:spPr bwMode="auto">
            <a:xfrm>
              <a:off x="9792682" y="2790490"/>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87" name="Ellipse 138">
              <a:extLst>
                <a:ext uri="{FF2B5EF4-FFF2-40B4-BE49-F238E27FC236}">
                  <a16:creationId xmlns:a16="http://schemas.microsoft.com/office/drawing/2014/main" id="{6CD7395C-BD4B-B533-D451-CFCE0452886A}"/>
                </a:ext>
              </a:extLst>
            </p:cNvPr>
            <p:cNvSpPr/>
            <p:nvPr/>
          </p:nvSpPr>
          <p:spPr bwMode="auto">
            <a:xfrm>
              <a:off x="9791168" y="3010907"/>
              <a:ext cx="144000" cy="144000"/>
            </a:xfrm>
            <a:prstGeom prst="ellipse">
              <a:avLst/>
            </a:prstGeom>
            <a:solidFill>
              <a:srgbClr val="FF0000"/>
            </a:solidFill>
            <a:ln w="317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88" name="Ellipse 139">
              <a:extLst>
                <a:ext uri="{FF2B5EF4-FFF2-40B4-BE49-F238E27FC236}">
                  <a16:creationId xmlns:a16="http://schemas.microsoft.com/office/drawing/2014/main" id="{A68CF453-6FE8-2AD3-1B43-384FCB8CD113}"/>
                </a:ext>
              </a:extLst>
            </p:cNvPr>
            <p:cNvSpPr/>
            <p:nvPr/>
          </p:nvSpPr>
          <p:spPr bwMode="auto">
            <a:xfrm>
              <a:off x="9787612" y="3512170"/>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89" name="Ellipse 140">
              <a:extLst>
                <a:ext uri="{FF2B5EF4-FFF2-40B4-BE49-F238E27FC236}">
                  <a16:creationId xmlns:a16="http://schemas.microsoft.com/office/drawing/2014/main" id="{3077B9E4-A086-3C88-73C9-9756C42C0966}"/>
                </a:ext>
              </a:extLst>
            </p:cNvPr>
            <p:cNvSpPr/>
            <p:nvPr/>
          </p:nvSpPr>
          <p:spPr bwMode="auto">
            <a:xfrm>
              <a:off x="9787612" y="3740593"/>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90" name="Rechteck 141">
              <a:extLst>
                <a:ext uri="{FF2B5EF4-FFF2-40B4-BE49-F238E27FC236}">
                  <a16:creationId xmlns:a16="http://schemas.microsoft.com/office/drawing/2014/main" id="{B34FA22F-0D33-4A77-0A2A-ACC49058272B}"/>
                </a:ext>
              </a:extLst>
            </p:cNvPr>
            <p:cNvSpPr/>
            <p:nvPr/>
          </p:nvSpPr>
          <p:spPr>
            <a:xfrm>
              <a:off x="9798319" y="3124697"/>
              <a:ext cx="133293" cy="369332"/>
            </a:xfrm>
            <a:prstGeom prst="rect">
              <a:avLst/>
            </a:prstGeom>
          </p:spPr>
          <p:txBody>
            <a:bodyPr wrap="square">
              <a:spAutoFit/>
            </a:bodyPr>
            <a:lstStyle/>
            <a:p>
              <a:pPr algn="ctr"/>
              <a:r>
                <a:rPr lang="en-US" sz="600" b="1" dirty="0">
                  <a:solidFill>
                    <a:schemeClr val="accent1">
                      <a:lumMod val="75000"/>
                    </a:schemeClr>
                  </a:solidFill>
                </a:rPr>
                <a:t>.</a:t>
              </a:r>
            </a:p>
            <a:p>
              <a:pPr algn="ctr"/>
              <a:r>
                <a:rPr lang="en-US" sz="600" b="1" dirty="0">
                  <a:solidFill>
                    <a:schemeClr val="accent1">
                      <a:lumMod val="75000"/>
                    </a:schemeClr>
                  </a:solidFill>
                </a:rPr>
                <a:t>.</a:t>
              </a:r>
            </a:p>
            <a:p>
              <a:pPr algn="ctr"/>
              <a:r>
                <a:rPr lang="en-US" sz="600" b="1" dirty="0">
                  <a:solidFill>
                    <a:schemeClr val="accent1">
                      <a:lumMod val="75000"/>
                    </a:schemeClr>
                  </a:solidFill>
                </a:rPr>
                <a:t>.</a:t>
              </a:r>
            </a:p>
          </p:txBody>
        </p:sp>
        <p:cxnSp>
          <p:nvCxnSpPr>
            <p:cNvPr id="91" name="Gerade Verbindung mit Pfeil 142">
              <a:extLst>
                <a:ext uri="{FF2B5EF4-FFF2-40B4-BE49-F238E27FC236}">
                  <a16:creationId xmlns:a16="http://schemas.microsoft.com/office/drawing/2014/main" id="{2698A030-516B-1ECE-5C65-6178E5C10BDC}"/>
                </a:ext>
              </a:extLst>
            </p:cNvPr>
            <p:cNvCxnSpPr>
              <a:stCxn id="86" idx="2"/>
              <a:endCxn id="74" idx="6"/>
            </p:cNvCxnSpPr>
            <p:nvPr/>
          </p:nvCxnSpPr>
          <p:spPr>
            <a:xfrm flipH="1">
              <a:off x="9271734" y="2862490"/>
              <a:ext cx="520948" cy="58690"/>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2" name="Gerade Verbindung mit Pfeil 143">
              <a:extLst>
                <a:ext uri="{FF2B5EF4-FFF2-40B4-BE49-F238E27FC236}">
                  <a16:creationId xmlns:a16="http://schemas.microsoft.com/office/drawing/2014/main" id="{DEE98BFE-EE19-F980-CA2B-27537A6F97AC}"/>
                </a:ext>
              </a:extLst>
            </p:cNvPr>
            <p:cNvCxnSpPr>
              <a:stCxn id="87" idx="2"/>
              <a:endCxn id="74" idx="6"/>
            </p:cNvCxnSpPr>
            <p:nvPr/>
          </p:nvCxnSpPr>
          <p:spPr>
            <a:xfrm flipH="1" flipV="1">
              <a:off x="9271734" y="2921180"/>
              <a:ext cx="519434" cy="161727"/>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3" name="Gerade Verbindung mit Pfeil 144">
              <a:extLst>
                <a:ext uri="{FF2B5EF4-FFF2-40B4-BE49-F238E27FC236}">
                  <a16:creationId xmlns:a16="http://schemas.microsoft.com/office/drawing/2014/main" id="{43279C3A-5C8F-CE8D-7BF1-87C36B27AB1B}"/>
                </a:ext>
              </a:extLst>
            </p:cNvPr>
            <p:cNvCxnSpPr>
              <a:stCxn id="88" idx="2"/>
              <a:endCxn id="74" idx="6"/>
            </p:cNvCxnSpPr>
            <p:nvPr/>
          </p:nvCxnSpPr>
          <p:spPr>
            <a:xfrm flipH="1" flipV="1">
              <a:off x="9271734" y="2921180"/>
              <a:ext cx="515878" cy="662990"/>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4" name="Gerade Verbindung mit Pfeil 145">
              <a:extLst>
                <a:ext uri="{FF2B5EF4-FFF2-40B4-BE49-F238E27FC236}">
                  <a16:creationId xmlns:a16="http://schemas.microsoft.com/office/drawing/2014/main" id="{445B7EEA-A799-8838-01C4-4EF9F5C6F08A}"/>
                </a:ext>
              </a:extLst>
            </p:cNvPr>
            <p:cNvCxnSpPr>
              <a:stCxn id="89" idx="2"/>
              <a:endCxn id="74" idx="6"/>
            </p:cNvCxnSpPr>
            <p:nvPr/>
          </p:nvCxnSpPr>
          <p:spPr>
            <a:xfrm flipH="1" flipV="1">
              <a:off x="9271734" y="2921180"/>
              <a:ext cx="515878" cy="891413"/>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5" name="Gerade Verbindung mit Pfeil 146">
              <a:extLst>
                <a:ext uri="{FF2B5EF4-FFF2-40B4-BE49-F238E27FC236}">
                  <a16:creationId xmlns:a16="http://schemas.microsoft.com/office/drawing/2014/main" id="{FF5014C6-5ADD-B5AA-2A3D-467062CC084C}"/>
                </a:ext>
              </a:extLst>
            </p:cNvPr>
            <p:cNvCxnSpPr>
              <a:stCxn id="86" idx="2"/>
              <a:endCxn id="75" idx="6"/>
            </p:cNvCxnSpPr>
            <p:nvPr/>
          </p:nvCxnSpPr>
          <p:spPr>
            <a:xfrm flipH="1">
              <a:off x="9271734" y="2862490"/>
              <a:ext cx="520948" cy="317026"/>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6" name="Gerade Verbindung mit Pfeil 147">
              <a:extLst>
                <a:ext uri="{FF2B5EF4-FFF2-40B4-BE49-F238E27FC236}">
                  <a16:creationId xmlns:a16="http://schemas.microsoft.com/office/drawing/2014/main" id="{25BA7562-9DFB-1F04-A2B3-582C56CD98B2}"/>
                </a:ext>
              </a:extLst>
            </p:cNvPr>
            <p:cNvCxnSpPr>
              <a:stCxn id="87" idx="2"/>
              <a:endCxn id="75" idx="6"/>
            </p:cNvCxnSpPr>
            <p:nvPr/>
          </p:nvCxnSpPr>
          <p:spPr>
            <a:xfrm flipH="1">
              <a:off x="9271734" y="3082907"/>
              <a:ext cx="519434" cy="96609"/>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7" name="Gerade Verbindung mit Pfeil 148">
              <a:extLst>
                <a:ext uri="{FF2B5EF4-FFF2-40B4-BE49-F238E27FC236}">
                  <a16:creationId xmlns:a16="http://schemas.microsoft.com/office/drawing/2014/main" id="{B3AF0A38-F733-8DFA-D5C2-B79BF85CA5DD}"/>
                </a:ext>
              </a:extLst>
            </p:cNvPr>
            <p:cNvCxnSpPr>
              <a:stCxn id="88" idx="2"/>
              <a:endCxn id="75" idx="6"/>
            </p:cNvCxnSpPr>
            <p:nvPr/>
          </p:nvCxnSpPr>
          <p:spPr>
            <a:xfrm flipH="1" flipV="1">
              <a:off x="9271734" y="3179516"/>
              <a:ext cx="515878" cy="404654"/>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8" name="Gerade Verbindung mit Pfeil 149">
              <a:extLst>
                <a:ext uri="{FF2B5EF4-FFF2-40B4-BE49-F238E27FC236}">
                  <a16:creationId xmlns:a16="http://schemas.microsoft.com/office/drawing/2014/main" id="{10D62FF8-471F-E4AB-13D4-0B76233AAACD}"/>
                </a:ext>
              </a:extLst>
            </p:cNvPr>
            <p:cNvCxnSpPr>
              <a:stCxn id="89" idx="2"/>
              <a:endCxn id="75" idx="6"/>
            </p:cNvCxnSpPr>
            <p:nvPr/>
          </p:nvCxnSpPr>
          <p:spPr>
            <a:xfrm flipH="1" flipV="1">
              <a:off x="9271734" y="3179516"/>
              <a:ext cx="515878" cy="633077"/>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9" name="Gerade Verbindung mit Pfeil 150">
              <a:extLst>
                <a:ext uri="{FF2B5EF4-FFF2-40B4-BE49-F238E27FC236}">
                  <a16:creationId xmlns:a16="http://schemas.microsoft.com/office/drawing/2014/main" id="{599F3F3F-1579-501B-CBAF-2915B6BC01E5}"/>
                </a:ext>
              </a:extLst>
            </p:cNvPr>
            <p:cNvCxnSpPr>
              <a:stCxn id="86" idx="2"/>
              <a:endCxn id="76" idx="6"/>
            </p:cNvCxnSpPr>
            <p:nvPr/>
          </p:nvCxnSpPr>
          <p:spPr>
            <a:xfrm flipH="1">
              <a:off x="9271734" y="2862490"/>
              <a:ext cx="520948" cy="576836"/>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0" name="Gerade Verbindung mit Pfeil 151">
              <a:extLst>
                <a:ext uri="{FF2B5EF4-FFF2-40B4-BE49-F238E27FC236}">
                  <a16:creationId xmlns:a16="http://schemas.microsoft.com/office/drawing/2014/main" id="{B92FDE15-DE48-64F1-F693-C84A526947E9}"/>
                </a:ext>
              </a:extLst>
            </p:cNvPr>
            <p:cNvCxnSpPr>
              <a:stCxn id="87" idx="2"/>
              <a:endCxn id="76" idx="6"/>
            </p:cNvCxnSpPr>
            <p:nvPr/>
          </p:nvCxnSpPr>
          <p:spPr>
            <a:xfrm flipH="1">
              <a:off x="9271734" y="3082907"/>
              <a:ext cx="519434" cy="356419"/>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1" name="Gerade Verbindung mit Pfeil 153">
              <a:extLst>
                <a:ext uri="{FF2B5EF4-FFF2-40B4-BE49-F238E27FC236}">
                  <a16:creationId xmlns:a16="http://schemas.microsoft.com/office/drawing/2014/main" id="{00071F34-8256-9F14-8F7A-AD62212EF961}"/>
                </a:ext>
              </a:extLst>
            </p:cNvPr>
            <p:cNvCxnSpPr>
              <a:stCxn id="89" idx="2"/>
              <a:endCxn id="76" idx="6"/>
            </p:cNvCxnSpPr>
            <p:nvPr/>
          </p:nvCxnSpPr>
          <p:spPr>
            <a:xfrm flipH="1" flipV="1">
              <a:off x="9271734" y="3439326"/>
              <a:ext cx="515878" cy="373267"/>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2" name="Gerade Verbindung mit Pfeil 154">
              <a:extLst>
                <a:ext uri="{FF2B5EF4-FFF2-40B4-BE49-F238E27FC236}">
                  <a16:creationId xmlns:a16="http://schemas.microsoft.com/office/drawing/2014/main" id="{DA4EE393-0817-8690-57B4-6E76AE863DA5}"/>
                </a:ext>
              </a:extLst>
            </p:cNvPr>
            <p:cNvCxnSpPr>
              <a:stCxn id="88" idx="2"/>
              <a:endCxn id="76" idx="6"/>
            </p:cNvCxnSpPr>
            <p:nvPr/>
          </p:nvCxnSpPr>
          <p:spPr>
            <a:xfrm flipH="1" flipV="1">
              <a:off x="9271734" y="3439326"/>
              <a:ext cx="515878" cy="144844"/>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sp>
          <p:nvSpPr>
            <p:cNvPr id="103" name="Ellipse 123">
              <a:extLst>
                <a:ext uri="{FF2B5EF4-FFF2-40B4-BE49-F238E27FC236}">
                  <a16:creationId xmlns:a16="http://schemas.microsoft.com/office/drawing/2014/main" id="{3BAE26EA-2DF8-B6DD-7538-D741FF89D219}"/>
                </a:ext>
              </a:extLst>
            </p:cNvPr>
            <p:cNvSpPr/>
            <p:nvPr/>
          </p:nvSpPr>
          <p:spPr bwMode="auto">
            <a:xfrm>
              <a:off x="8586806" y="2862490"/>
              <a:ext cx="144000" cy="144000"/>
            </a:xfrm>
            <a:prstGeom prst="ellipse">
              <a:avLst/>
            </a:prstGeom>
            <a:solidFill>
              <a:srgbClr val="FF0000"/>
            </a:solidFill>
            <a:ln w="6350"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04" name="Ellipse 124">
              <a:extLst>
                <a:ext uri="{FF2B5EF4-FFF2-40B4-BE49-F238E27FC236}">
                  <a16:creationId xmlns:a16="http://schemas.microsoft.com/office/drawing/2014/main" id="{7545D592-85E4-EF63-1B52-6686573E642E}"/>
                </a:ext>
              </a:extLst>
            </p:cNvPr>
            <p:cNvSpPr/>
            <p:nvPr/>
          </p:nvSpPr>
          <p:spPr bwMode="auto">
            <a:xfrm>
              <a:off x="8586806" y="3120826"/>
              <a:ext cx="144000" cy="144000"/>
            </a:xfrm>
            <a:prstGeom prst="ellipse">
              <a:avLst/>
            </a:prstGeom>
            <a:solidFill>
              <a:srgbClr val="FF0000"/>
            </a:solidFill>
            <a:ln w="317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05" name="Ellipse 125">
              <a:extLst>
                <a:ext uri="{FF2B5EF4-FFF2-40B4-BE49-F238E27FC236}">
                  <a16:creationId xmlns:a16="http://schemas.microsoft.com/office/drawing/2014/main" id="{125DD23D-7B16-E5E6-A70A-5AB51A963A4B}"/>
                </a:ext>
              </a:extLst>
            </p:cNvPr>
            <p:cNvSpPr/>
            <p:nvPr/>
          </p:nvSpPr>
          <p:spPr bwMode="auto">
            <a:xfrm>
              <a:off x="8586806" y="3380636"/>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06" name="Ellipse 125">
              <a:extLst>
                <a:ext uri="{FF2B5EF4-FFF2-40B4-BE49-F238E27FC236}">
                  <a16:creationId xmlns:a16="http://schemas.microsoft.com/office/drawing/2014/main" id="{0F2E3094-D7AA-8BF8-6188-E2CBC0257F2A}"/>
                </a:ext>
              </a:extLst>
            </p:cNvPr>
            <p:cNvSpPr/>
            <p:nvPr/>
          </p:nvSpPr>
          <p:spPr bwMode="auto">
            <a:xfrm>
              <a:off x="9127240" y="3869634"/>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07" name="Ellipse 125">
              <a:extLst>
                <a:ext uri="{FF2B5EF4-FFF2-40B4-BE49-F238E27FC236}">
                  <a16:creationId xmlns:a16="http://schemas.microsoft.com/office/drawing/2014/main" id="{91B585D9-694F-9C82-648E-1C7722D204FD}"/>
                </a:ext>
              </a:extLst>
            </p:cNvPr>
            <p:cNvSpPr/>
            <p:nvPr/>
          </p:nvSpPr>
          <p:spPr bwMode="auto">
            <a:xfrm>
              <a:off x="8590598" y="3820277"/>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08" name="Rechteck 127">
              <a:extLst>
                <a:ext uri="{FF2B5EF4-FFF2-40B4-BE49-F238E27FC236}">
                  <a16:creationId xmlns:a16="http://schemas.microsoft.com/office/drawing/2014/main" id="{DD08A63A-C33A-6BF8-5F83-DCFE33307C25}"/>
                </a:ext>
              </a:extLst>
            </p:cNvPr>
            <p:cNvSpPr/>
            <p:nvPr/>
          </p:nvSpPr>
          <p:spPr>
            <a:xfrm>
              <a:off x="8610067" y="3466535"/>
              <a:ext cx="115102" cy="369332"/>
            </a:xfrm>
            <a:prstGeom prst="rect">
              <a:avLst/>
            </a:prstGeom>
          </p:spPr>
          <p:txBody>
            <a:bodyPr wrap="square">
              <a:spAutoFit/>
            </a:bodyPr>
            <a:lstStyle/>
            <a:p>
              <a:pPr algn="ctr"/>
              <a:r>
                <a:rPr lang="en-US" sz="600" b="1" dirty="0">
                  <a:solidFill>
                    <a:schemeClr val="accent1">
                      <a:lumMod val="75000"/>
                    </a:schemeClr>
                  </a:solidFill>
                </a:rPr>
                <a:t>.</a:t>
              </a:r>
            </a:p>
            <a:p>
              <a:pPr algn="ctr"/>
              <a:r>
                <a:rPr lang="en-US" sz="600" b="1" dirty="0">
                  <a:solidFill>
                    <a:schemeClr val="accent1">
                      <a:lumMod val="75000"/>
                    </a:schemeClr>
                  </a:solidFill>
                </a:rPr>
                <a:t>.</a:t>
              </a:r>
            </a:p>
            <a:p>
              <a:pPr algn="ctr"/>
              <a:r>
                <a:rPr lang="en-US" sz="600" b="1" dirty="0">
                  <a:solidFill>
                    <a:schemeClr val="accent1">
                      <a:lumMod val="75000"/>
                    </a:schemeClr>
                  </a:solidFill>
                </a:rPr>
                <a:t>.</a:t>
              </a:r>
            </a:p>
          </p:txBody>
        </p:sp>
        <p:cxnSp>
          <p:nvCxnSpPr>
            <p:cNvPr id="109" name="Gerade Verbindung mit Pfeil 129">
              <a:extLst>
                <a:ext uri="{FF2B5EF4-FFF2-40B4-BE49-F238E27FC236}">
                  <a16:creationId xmlns:a16="http://schemas.microsoft.com/office/drawing/2014/main" id="{731A6E0E-4D60-E344-771C-4BB9C8710ABF}"/>
                </a:ext>
              </a:extLst>
            </p:cNvPr>
            <p:cNvCxnSpPr>
              <a:cxnSpLocks/>
              <a:stCxn id="74" idx="2"/>
              <a:endCxn id="103" idx="6"/>
            </p:cNvCxnSpPr>
            <p:nvPr/>
          </p:nvCxnSpPr>
          <p:spPr>
            <a:xfrm flipH="1">
              <a:off x="8730806" y="2921180"/>
              <a:ext cx="396928" cy="13310"/>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0" name="Gerade Verbindung mit Pfeil 130">
              <a:extLst>
                <a:ext uri="{FF2B5EF4-FFF2-40B4-BE49-F238E27FC236}">
                  <a16:creationId xmlns:a16="http://schemas.microsoft.com/office/drawing/2014/main" id="{DE17DA01-4DD7-F1BA-BA6D-3AFEA88E521E}"/>
                </a:ext>
              </a:extLst>
            </p:cNvPr>
            <p:cNvCxnSpPr>
              <a:cxnSpLocks/>
              <a:stCxn id="75" idx="1"/>
              <a:endCxn id="103" idx="6"/>
            </p:cNvCxnSpPr>
            <p:nvPr/>
          </p:nvCxnSpPr>
          <p:spPr>
            <a:xfrm flipH="1" flipV="1">
              <a:off x="8730806" y="2934490"/>
              <a:ext cx="418016" cy="194114"/>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11" name="Gerade Verbindung mit Pfeil 131">
              <a:extLst>
                <a:ext uri="{FF2B5EF4-FFF2-40B4-BE49-F238E27FC236}">
                  <a16:creationId xmlns:a16="http://schemas.microsoft.com/office/drawing/2014/main" id="{E81E3AE2-163A-5A08-884A-1AD4111BEB88}"/>
                </a:ext>
              </a:extLst>
            </p:cNvPr>
            <p:cNvCxnSpPr>
              <a:cxnSpLocks/>
              <a:stCxn id="76" idx="1"/>
              <a:endCxn id="103" idx="6"/>
            </p:cNvCxnSpPr>
            <p:nvPr/>
          </p:nvCxnSpPr>
          <p:spPr>
            <a:xfrm flipH="1" flipV="1">
              <a:off x="8730806" y="2934490"/>
              <a:ext cx="418016" cy="453924"/>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sp>
          <p:nvSpPr>
            <p:cNvPr id="112" name="Ellipse 123">
              <a:extLst>
                <a:ext uri="{FF2B5EF4-FFF2-40B4-BE49-F238E27FC236}">
                  <a16:creationId xmlns:a16="http://schemas.microsoft.com/office/drawing/2014/main" id="{11A186C7-A9F1-45DB-95D0-5C3E4435A661}"/>
                </a:ext>
              </a:extLst>
            </p:cNvPr>
            <p:cNvSpPr/>
            <p:nvPr/>
          </p:nvSpPr>
          <p:spPr bwMode="auto">
            <a:xfrm>
              <a:off x="10144682" y="2800726"/>
              <a:ext cx="144000" cy="144000"/>
            </a:xfrm>
            <a:prstGeom prst="ellipse">
              <a:avLst/>
            </a:prstGeom>
            <a:solidFill>
              <a:srgbClr val="FF0000"/>
            </a:solidFill>
            <a:ln w="6350"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13" name="Ellipse 124">
              <a:extLst>
                <a:ext uri="{FF2B5EF4-FFF2-40B4-BE49-F238E27FC236}">
                  <a16:creationId xmlns:a16="http://schemas.microsoft.com/office/drawing/2014/main" id="{87E47881-9734-E645-E6A6-58F83389F5E7}"/>
                </a:ext>
              </a:extLst>
            </p:cNvPr>
            <p:cNvSpPr/>
            <p:nvPr/>
          </p:nvSpPr>
          <p:spPr bwMode="auto">
            <a:xfrm>
              <a:off x="10144682" y="3059062"/>
              <a:ext cx="144000" cy="144000"/>
            </a:xfrm>
            <a:prstGeom prst="ellipse">
              <a:avLst/>
            </a:prstGeom>
            <a:solidFill>
              <a:srgbClr val="FF0000"/>
            </a:solidFill>
            <a:ln w="317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14" name="Ellipse 125">
              <a:extLst>
                <a:ext uri="{FF2B5EF4-FFF2-40B4-BE49-F238E27FC236}">
                  <a16:creationId xmlns:a16="http://schemas.microsoft.com/office/drawing/2014/main" id="{7C22B1BC-A11B-D59D-EE15-AD60EAE068B4}"/>
                </a:ext>
              </a:extLst>
            </p:cNvPr>
            <p:cNvSpPr/>
            <p:nvPr/>
          </p:nvSpPr>
          <p:spPr bwMode="auto">
            <a:xfrm>
              <a:off x="10144682" y="3318872"/>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15" name="Ellipse 125">
              <a:extLst>
                <a:ext uri="{FF2B5EF4-FFF2-40B4-BE49-F238E27FC236}">
                  <a16:creationId xmlns:a16="http://schemas.microsoft.com/office/drawing/2014/main" id="{ECA81E5F-55A7-0929-DA29-3C557DA0E13A}"/>
                </a:ext>
              </a:extLst>
            </p:cNvPr>
            <p:cNvSpPr/>
            <p:nvPr/>
          </p:nvSpPr>
          <p:spPr bwMode="auto">
            <a:xfrm>
              <a:off x="10141809" y="3767671"/>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16" name="Rechteck 127">
              <a:extLst>
                <a:ext uri="{FF2B5EF4-FFF2-40B4-BE49-F238E27FC236}">
                  <a16:creationId xmlns:a16="http://schemas.microsoft.com/office/drawing/2014/main" id="{28CEB792-A24C-D603-0A0D-BF49553DE919}"/>
                </a:ext>
              </a:extLst>
            </p:cNvPr>
            <p:cNvSpPr/>
            <p:nvPr/>
          </p:nvSpPr>
          <p:spPr>
            <a:xfrm>
              <a:off x="10154198" y="3427963"/>
              <a:ext cx="115102" cy="369332"/>
            </a:xfrm>
            <a:prstGeom prst="rect">
              <a:avLst/>
            </a:prstGeom>
          </p:spPr>
          <p:txBody>
            <a:bodyPr wrap="square">
              <a:spAutoFit/>
            </a:bodyPr>
            <a:lstStyle/>
            <a:p>
              <a:pPr algn="ctr"/>
              <a:r>
                <a:rPr lang="en-US" sz="600" b="1" dirty="0">
                  <a:solidFill>
                    <a:schemeClr val="accent1">
                      <a:lumMod val="75000"/>
                    </a:schemeClr>
                  </a:solidFill>
                </a:rPr>
                <a:t>.</a:t>
              </a:r>
            </a:p>
            <a:p>
              <a:pPr algn="ctr"/>
              <a:r>
                <a:rPr lang="en-US" sz="600" b="1" dirty="0">
                  <a:solidFill>
                    <a:schemeClr val="accent1">
                      <a:lumMod val="75000"/>
                    </a:schemeClr>
                  </a:solidFill>
                </a:rPr>
                <a:t>.</a:t>
              </a:r>
            </a:p>
            <a:p>
              <a:pPr algn="ctr"/>
              <a:r>
                <a:rPr lang="en-US" sz="600" b="1" dirty="0">
                  <a:solidFill>
                    <a:schemeClr val="accent1">
                      <a:lumMod val="75000"/>
                    </a:schemeClr>
                  </a:solidFill>
                </a:rPr>
                <a:t>.</a:t>
              </a:r>
            </a:p>
          </p:txBody>
        </p:sp>
        <p:sp>
          <p:nvSpPr>
            <p:cNvPr id="117" name="Ellipse 123">
              <a:extLst>
                <a:ext uri="{FF2B5EF4-FFF2-40B4-BE49-F238E27FC236}">
                  <a16:creationId xmlns:a16="http://schemas.microsoft.com/office/drawing/2014/main" id="{C15B510B-0607-4ECA-F805-6C2727ACADC0}"/>
                </a:ext>
              </a:extLst>
            </p:cNvPr>
            <p:cNvSpPr/>
            <p:nvPr/>
          </p:nvSpPr>
          <p:spPr bwMode="auto">
            <a:xfrm>
              <a:off x="10545894" y="2809599"/>
              <a:ext cx="144000" cy="144000"/>
            </a:xfrm>
            <a:prstGeom prst="ellipse">
              <a:avLst/>
            </a:prstGeom>
            <a:solidFill>
              <a:srgbClr val="3E4095"/>
            </a:solidFill>
            <a:ln w="12700" cap="flat" cmpd="sng" algn="ctr">
              <a:solidFill>
                <a:srgbClr val="FF0000"/>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18" name="Ellipse 124">
              <a:extLst>
                <a:ext uri="{FF2B5EF4-FFF2-40B4-BE49-F238E27FC236}">
                  <a16:creationId xmlns:a16="http://schemas.microsoft.com/office/drawing/2014/main" id="{A712266B-A657-0A55-C66E-851AEC4C2DA4}"/>
                </a:ext>
              </a:extLst>
            </p:cNvPr>
            <p:cNvSpPr/>
            <p:nvPr/>
          </p:nvSpPr>
          <p:spPr bwMode="auto">
            <a:xfrm>
              <a:off x="10545894" y="3060220"/>
              <a:ext cx="144000" cy="144000"/>
            </a:xfrm>
            <a:prstGeom prst="ellipse">
              <a:avLst/>
            </a:prstGeom>
            <a:solidFill>
              <a:srgbClr val="3E4095"/>
            </a:solidFill>
            <a:ln w="12700" cap="flat" cmpd="sng" algn="ctr">
              <a:solidFill>
                <a:srgbClr val="FF0000"/>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19" name="Ellipse 125">
              <a:extLst>
                <a:ext uri="{FF2B5EF4-FFF2-40B4-BE49-F238E27FC236}">
                  <a16:creationId xmlns:a16="http://schemas.microsoft.com/office/drawing/2014/main" id="{7E875E1B-F766-7294-41DD-8371A1F31101}"/>
                </a:ext>
              </a:extLst>
            </p:cNvPr>
            <p:cNvSpPr/>
            <p:nvPr/>
          </p:nvSpPr>
          <p:spPr bwMode="auto">
            <a:xfrm>
              <a:off x="10545894" y="3320030"/>
              <a:ext cx="144000" cy="144000"/>
            </a:xfrm>
            <a:prstGeom prst="ellipse">
              <a:avLst/>
            </a:prstGeom>
            <a:solidFill>
              <a:srgbClr val="3E4095"/>
            </a:solidFill>
            <a:ln w="12700" cap="flat" cmpd="sng" algn="ctr">
              <a:solidFill>
                <a:srgbClr val="FF0000"/>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20" name="Ellipse 125">
              <a:extLst>
                <a:ext uri="{FF2B5EF4-FFF2-40B4-BE49-F238E27FC236}">
                  <a16:creationId xmlns:a16="http://schemas.microsoft.com/office/drawing/2014/main" id="{3D0E6E67-D5A7-3711-1B87-4606129860F0}"/>
                </a:ext>
              </a:extLst>
            </p:cNvPr>
            <p:cNvSpPr/>
            <p:nvPr/>
          </p:nvSpPr>
          <p:spPr bwMode="auto">
            <a:xfrm>
              <a:off x="10543021" y="3768829"/>
              <a:ext cx="144000" cy="144000"/>
            </a:xfrm>
            <a:prstGeom prst="ellipse">
              <a:avLst/>
            </a:prstGeom>
            <a:solidFill>
              <a:srgbClr val="3E4095"/>
            </a:solidFill>
            <a:ln w="12700" cap="flat" cmpd="sng" algn="ctr">
              <a:solidFill>
                <a:srgbClr val="FF0000"/>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21" name="Rechteck 127">
              <a:extLst>
                <a:ext uri="{FF2B5EF4-FFF2-40B4-BE49-F238E27FC236}">
                  <a16:creationId xmlns:a16="http://schemas.microsoft.com/office/drawing/2014/main" id="{DB7991E2-A432-0BA6-C206-5E595119B4DC}"/>
                </a:ext>
              </a:extLst>
            </p:cNvPr>
            <p:cNvSpPr/>
            <p:nvPr/>
          </p:nvSpPr>
          <p:spPr>
            <a:xfrm>
              <a:off x="10570471" y="3442202"/>
              <a:ext cx="115102" cy="369332"/>
            </a:xfrm>
            <a:prstGeom prst="rect">
              <a:avLst/>
            </a:prstGeom>
          </p:spPr>
          <p:txBody>
            <a:bodyPr wrap="square">
              <a:spAutoFit/>
            </a:bodyPr>
            <a:lstStyle/>
            <a:p>
              <a:pPr algn="ctr"/>
              <a:r>
                <a:rPr lang="en-US" sz="600" b="1" dirty="0">
                  <a:solidFill>
                    <a:schemeClr val="accent1">
                      <a:lumMod val="75000"/>
                    </a:schemeClr>
                  </a:solidFill>
                </a:rPr>
                <a:t>.</a:t>
              </a:r>
            </a:p>
            <a:p>
              <a:pPr algn="ctr"/>
              <a:r>
                <a:rPr lang="en-US" sz="600" b="1" dirty="0">
                  <a:solidFill>
                    <a:schemeClr val="accent1">
                      <a:lumMod val="75000"/>
                    </a:schemeClr>
                  </a:solidFill>
                </a:rPr>
                <a:t>.</a:t>
              </a:r>
            </a:p>
            <a:p>
              <a:pPr algn="ctr"/>
              <a:r>
                <a:rPr lang="en-US" sz="600" b="1" dirty="0">
                  <a:solidFill>
                    <a:schemeClr val="accent1">
                      <a:lumMod val="75000"/>
                    </a:schemeClr>
                  </a:solidFill>
                </a:rPr>
                <a:t>.</a:t>
              </a:r>
            </a:p>
          </p:txBody>
        </p:sp>
        <p:sp>
          <p:nvSpPr>
            <p:cNvPr id="122" name="Ellipse 123">
              <a:extLst>
                <a:ext uri="{FF2B5EF4-FFF2-40B4-BE49-F238E27FC236}">
                  <a16:creationId xmlns:a16="http://schemas.microsoft.com/office/drawing/2014/main" id="{454F7ED6-8DA1-E15A-35D4-144E3233EE8F}"/>
                </a:ext>
              </a:extLst>
            </p:cNvPr>
            <p:cNvSpPr/>
            <p:nvPr/>
          </p:nvSpPr>
          <p:spPr bwMode="auto">
            <a:xfrm>
              <a:off x="10942524" y="2815688"/>
              <a:ext cx="144000" cy="144000"/>
            </a:xfrm>
            <a:prstGeom prst="ellipse">
              <a:avLst/>
            </a:prstGeom>
            <a:solidFill>
              <a:srgbClr val="FF0000"/>
            </a:solidFill>
            <a:ln w="6350"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23" name="Ellipse 124">
              <a:extLst>
                <a:ext uri="{FF2B5EF4-FFF2-40B4-BE49-F238E27FC236}">
                  <a16:creationId xmlns:a16="http://schemas.microsoft.com/office/drawing/2014/main" id="{978D638E-997B-0290-8A15-C00746A1654F}"/>
                </a:ext>
              </a:extLst>
            </p:cNvPr>
            <p:cNvSpPr/>
            <p:nvPr/>
          </p:nvSpPr>
          <p:spPr bwMode="auto">
            <a:xfrm>
              <a:off x="10942524" y="3074024"/>
              <a:ext cx="144000" cy="144000"/>
            </a:xfrm>
            <a:prstGeom prst="ellipse">
              <a:avLst/>
            </a:prstGeom>
            <a:solidFill>
              <a:srgbClr val="FF0000"/>
            </a:solidFill>
            <a:ln w="317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24" name="Ellipse 125">
              <a:extLst>
                <a:ext uri="{FF2B5EF4-FFF2-40B4-BE49-F238E27FC236}">
                  <a16:creationId xmlns:a16="http://schemas.microsoft.com/office/drawing/2014/main" id="{221E7704-DC4B-6507-0D88-135E3D673564}"/>
                </a:ext>
              </a:extLst>
            </p:cNvPr>
            <p:cNvSpPr/>
            <p:nvPr/>
          </p:nvSpPr>
          <p:spPr bwMode="auto">
            <a:xfrm>
              <a:off x="10937705" y="3552587"/>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25" name="Rechteck 127">
              <a:extLst>
                <a:ext uri="{FF2B5EF4-FFF2-40B4-BE49-F238E27FC236}">
                  <a16:creationId xmlns:a16="http://schemas.microsoft.com/office/drawing/2014/main" id="{EE788CC9-BCFC-0422-8AF2-DEFC38BD5DF0}"/>
                </a:ext>
              </a:extLst>
            </p:cNvPr>
            <p:cNvSpPr/>
            <p:nvPr/>
          </p:nvSpPr>
          <p:spPr>
            <a:xfrm>
              <a:off x="10951740" y="3213211"/>
              <a:ext cx="115102" cy="369332"/>
            </a:xfrm>
            <a:prstGeom prst="rect">
              <a:avLst/>
            </a:prstGeom>
          </p:spPr>
          <p:txBody>
            <a:bodyPr wrap="square">
              <a:spAutoFit/>
            </a:bodyPr>
            <a:lstStyle/>
            <a:p>
              <a:pPr algn="ctr"/>
              <a:r>
                <a:rPr lang="en-US" sz="600" b="1" dirty="0">
                  <a:solidFill>
                    <a:schemeClr val="accent1">
                      <a:lumMod val="75000"/>
                    </a:schemeClr>
                  </a:solidFill>
                </a:rPr>
                <a:t>.</a:t>
              </a:r>
            </a:p>
            <a:p>
              <a:pPr algn="ctr"/>
              <a:r>
                <a:rPr lang="en-US" sz="600" b="1" dirty="0">
                  <a:solidFill>
                    <a:schemeClr val="accent1">
                      <a:lumMod val="75000"/>
                    </a:schemeClr>
                  </a:solidFill>
                </a:rPr>
                <a:t>.</a:t>
              </a:r>
            </a:p>
            <a:p>
              <a:pPr algn="ctr"/>
              <a:r>
                <a:rPr lang="en-US" sz="600" b="1" dirty="0">
                  <a:solidFill>
                    <a:schemeClr val="accent1">
                      <a:lumMod val="75000"/>
                    </a:schemeClr>
                  </a:solidFill>
                </a:rPr>
                <a:t>.</a:t>
              </a:r>
            </a:p>
          </p:txBody>
        </p:sp>
        <p:cxnSp>
          <p:nvCxnSpPr>
            <p:cNvPr id="126" name="Gerade Verbindung mit Pfeil 134">
              <a:extLst>
                <a:ext uri="{FF2B5EF4-FFF2-40B4-BE49-F238E27FC236}">
                  <a16:creationId xmlns:a16="http://schemas.microsoft.com/office/drawing/2014/main" id="{2433EF9C-CB02-47EC-BEEE-BC17B0A11EE3}"/>
                </a:ext>
              </a:extLst>
            </p:cNvPr>
            <p:cNvCxnSpPr>
              <a:cxnSpLocks/>
              <a:stCxn id="112" idx="6"/>
              <a:endCxn id="117" idx="2"/>
            </p:cNvCxnSpPr>
            <p:nvPr/>
          </p:nvCxnSpPr>
          <p:spPr>
            <a:xfrm>
              <a:off x="10288682" y="2872726"/>
              <a:ext cx="257212" cy="8873"/>
            </a:xfrm>
            <a:prstGeom prst="straightConnector1">
              <a:avLst/>
            </a:prstGeom>
            <a:ln>
              <a:solidFill>
                <a:schemeClr val="accent1">
                  <a:lumMod val="75000"/>
                </a:schemeClr>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127" name="Gerade Verbindung mit Pfeil 134">
              <a:extLst>
                <a:ext uri="{FF2B5EF4-FFF2-40B4-BE49-F238E27FC236}">
                  <a16:creationId xmlns:a16="http://schemas.microsoft.com/office/drawing/2014/main" id="{7415446E-4960-2BB5-BF02-D89FC751C8CD}"/>
                </a:ext>
              </a:extLst>
            </p:cNvPr>
            <p:cNvCxnSpPr>
              <a:cxnSpLocks/>
              <a:stCxn id="113" idx="6"/>
              <a:endCxn id="118" idx="2"/>
            </p:cNvCxnSpPr>
            <p:nvPr/>
          </p:nvCxnSpPr>
          <p:spPr>
            <a:xfrm>
              <a:off x="10288682" y="3131062"/>
              <a:ext cx="257212" cy="1158"/>
            </a:xfrm>
            <a:prstGeom prst="straightConnector1">
              <a:avLst/>
            </a:prstGeom>
            <a:ln>
              <a:solidFill>
                <a:schemeClr val="accent1">
                  <a:lumMod val="75000"/>
                </a:schemeClr>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128" name="Gerade Verbindung mit Pfeil 134">
              <a:extLst>
                <a:ext uri="{FF2B5EF4-FFF2-40B4-BE49-F238E27FC236}">
                  <a16:creationId xmlns:a16="http://schemas.microsoft.com/office/drawing/2014/main" id="{B5E77B4B-691C-81FD-687B-292B33F24044}"/>
                </a:ext>
              </a:extLst>
            </p:cNvPr>
            <p:cNvCxnSpPr>
              <a:cxnSpLocks/>
              <a:stCxn id="114" idx="6"/>
              <a:endCxn id="119" idx="2"/>
            </p:cNvCxnSpPr>
            <p:nvPr/>
          </p:nvCxnSpPr>
          <p:spPr>
            <a:xfrm>
              <a:off x="10288682" y="3390872"/>
              <a:ext cx="257212" cy="1158"/>
            </a:xfrm>
            <a:prstGeom prst="straightConnector1">
              <a:avLst/>
            </a:prstGeom>
            <a:ln>
              <a:solidFill>
                <a:schemeClr val="accent1">
                  <a:lumMod val="75000"/>
                </a:schemeClr>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129" name="Gerade Verbindung mit Pfeil 134">
              <a:extLst>
                <a:ext uri="{FF2B5EF4-FFF2-40B4-BE49-F238E27FC236}">
                  <a16:creationId xmlns:a16="http://schemas.microsoft.com/office/drawing/2014/main" id="{DBDC4AD0-6139-911D-7DF5-C220AFB97AEA}"/>
                </a:ext>
              </a:extLst>
            </p:cNvPr>
            <p:cNvCxnSpPr>
              <a:cxnSpLocks/>
              <a:stCxn id="115" idx="6"/>
              <a:endCxn id="120" idx="2"/>
            </p:cNvCxnSpPr>
            <p:nvPr/>
          </p:nvCxnSpPr>
          <p:spPr>
            <a:xfrm>
              <a:off x="10285809" y="3839671"/>
              <a:ext cx="257212" cy="1158"/>
            </a:xfrm>
            <a:prstGeom prst="straightConnector1">
              <a:avLst/>
            </a:prstGeom>
            <a:ln>
              <a:solidFill>
                <a:schemeClr val="accent1">
                  <a:lumMod val="75000"/>
                </a:schemeClr>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130" name="Gerade Verbindung mit Pfeil 135">
              <a:extLst>
                <a:ext uri="{FF2B5EF4-FFF2-40B4-BE49-F238E27FC236}">
                  <a16:creationId xmlns:a16="http://schemas.microsoft.com/office/drawing/2014/main" id="{4CEC0FA2-88B6-0935-6AEB-AD7E533A3A30}"/>
                </a:ext>
              </a:extLst>
            </p:cNvPr>
            <p:cNvCxnSpPr>
              <a:cxnSpLocks/>
              <a:stCxn id="88" idx="6"/>
              <a:endCxn id="114" idx="2"/>
            </p:cNvCxnSpPr>
            <p:nvPr/>
          </p:nvCxnSpPr>
          <p:spPr>
            <a:xfrm flipV="1">
              <a:off x="9931612" y="3390872"/>
              <a:ext cx="213070" cy="193298"/>
            </a:xfrm>
            <a:prstGeom prst="straightConnector1">
              <a:avLst/>
            </a:prstGeom>
            <a:ln>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1" name="Gerade Verbindung mit Pfeil 135">
              <a:extLst>
                <a:ext uri="{FF2B5EF4-FFF2-40B4-BE49-F238E27FC236}">
                  <a16:creationId xmlns:a16="http://schemas.microsoft.com/office/drawing/2014/main" id="{E182D84C-8DB2-49F5-B15A-6767BEE50816}"/>
                </a:ext>
              </a:extLst>
            </p:cNvPr>
            <p:cNvCxnSpPr>
              <a:cxnSpLocks/>
              <a:stCxn id="88" idx="6"/>
              <a:endCxn id="113" idx="2"/>
            </p:cNvCxnSpPr>
            <p:nvPr/>
          </p:nvCxnSpPr>
          <p:spPr>
            <a:xfrm flipV="1">
              <a:off x="9931612" y="3131062"/>
              <a:ext cx="213070" cy="453108"/>
            </a:xfrm>
            <a:prstGeom prst="straightConnector1">
              <a:avLst/>
            </a:prstGeom>
            <a:ln>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2" name="Gerade Verbindung mit Pfeil 135">
              <a:extLst>
                <a:ext uri="{FF2B5EF4-FFF2-40B4-BE49-F238E27FC236}">
                  <a16:creationId xmlns:a16="http://schemas.microsoft.com/office/drawing/2014/main" id="{0D02EC56-0F50-A9B3-AFA5-77C71432EF8B}"/>
                </a:ext>
              </a:extLst>
            </p:cNvPr>
            <p:cNvCxnSpPr>
              <a:cxnSpLocks/>
              <a:stCxn id="88" idx="6"/>
              <a:endCxn id="112" idx="2"/>
            </p:cNvCxnSpPr>
            <p:nvPr/>
          </p:nvCxnSpPr>
          <p:spPr>
            <a:xfrm flipV="1">
              <a:off x="9931612" y="2872726"/>
              <a:ext cx="213070" cy="711444"/>
            </a:xfrm>
            <a:prstGeom prst="straightConnector1">
              <a:avLst/>
            </a:prstGeom>
            <a:ln>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Gerade Verbindung mit Pfeil 135">
              <a:extLst>
                <a:ext uri="{FF2B5EF4-FFF2-40B4-BE49-F238E27FC236}">
                  <a16:creationId xmlns:a16="http://schemas.microsoft.com/office/drawing/2014/main" id="{AB26D519-762A-F8F6-0808-F44F47B5555C}"/>
                </a:ext>
              </a:extLst>
            </p:cNvPr>
            <p:cNvCxnSpPr>
              <a:cxnSpLocks/>
              <a:stCxn id="89" idx="6"/>
              <a:endCxn id="114" idx="2"/>
            </p:cNvCxnSpPr>
            <p:nvPr/>
          </p:nvCxnSpPr>
          <p:spPr>
            <a:xfrm flipV="1">
              <a:off x="9931612" y="3390872"/>
              <a:ext cx="213070" cy="421721"/>
            </a:xfrm>
            <a:prstGeom prst="straightConnector1">
              <a:avLst/>
            </a:prstGeom>
            <a:ln>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4" name="Gerade Verbindung mit Pfeil 135">
              <a:extLst>
                <a:ext uri="{FF2B5EF4-FFF2-40B4-BE49-F238E27FC236}">
                  <a16:creationId xmlns:a16="http://schemas.microsoft.com/office/drawing/2014/main" id="{1061C8F1-1384-44E4-5B63-4FE39FD41C44}"/>
                </a:ext>
              </a:extLst>
            </p:cNvPr>
            <p:cNvCxnSpPr>
              <a:cxnSpLocks/>
              <a:stCxn id="89" idx="6"/>
              <a:endCxn id="113" idx="2"/>
            </p:cNvCxnSpPr>
            <p:nvPr/>
          </p:nvCxnSpPr>
          <p:spPr>
            <a:xfrm flipV="1">
              <a:off x="9931612" y="3131062"/>
              <a:ext cx="213070" cy="681531"/>
            </a:xfrm>
            <a:prstGeom prst="straightConnector1">
              <a:avLst/>
            </a:prstGeom>
            <a:ln>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5" name="Gerade Verbindung mit Pfeil 134">
              <a:extLst>
                <a:ext uri="{FF2B5EF4-FFF2-40B4-BE49-F238E27FC236}">
                  <a16:creationId xmlns:a16="http://schemas.microsoft.com/office/drawing/2014/main" id="{1FFDEBE9-3DE7-036F-4CC6-A832B99DB6AF}"/>
                </a:ext>
              </a:extLst>
            </p:cNvPr>
            <p:cNvCxnSpPr>
              <a:cxnSpLocks/>
              <a:stCxn id="86" idx="6"/>
              <a:endCxn id="113" idx="2"/>
            </p:cNvCxnSpPr>
            <p:nvPr/>
          </p:nvCxnSpPr>
          <p:spPr>
            <a:xfrm>
              <a:off x="9936682" y="2862490"/>
              <a:ext cx="208000" cy="268572"/>
            </a:xfrm>
            <a:prstGeom prst="straightConnector1">
              <a:avLst/>
            </a:prstGeom>
            <a:ln>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6" name="Gerade Verbindung mit Pfeil 133">
              <a:extLst>
                <a:ext uri="{FF2B5EF4-FFF2-40B4-BE49-F238E27FC236}">
                  <a16:creationId xmlns:a16="http://schemas.microsoft.com/office/drawing/2014/main" id="{3E56BA7B-B656-E3F2-853E-8D5CBF946A99}"/>
                </a:ext>
              </a:extLst>
            </p:cNvPr>
            <p:cNvCxnSpPr>
              <a:cxnSpLocks/>
              <a:stCxn id="87" idx="6"/>
              <a:endCxn id="113" idx="2"/>
            </p:cNvCxnSpPr>
            <p:nvPr/>
          </p:nvCxnSpPr>
          <p:spPr>
            <a:xfrm>
              <a:off x="9935168" y="3082907"/>
              <a:ext cx="209514" cy="48155"/>
            </a:xfrm>
            <a:prstGeom prst="straightConnector1">
              <a:avLst/>
            </a:prstGeom>
            <a:ln>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7" name="Gerade Verbindung mit Pfeil 134">
              <a:extLst>
                <a:ext uri="{FF2B5EF4-FFF2-40B4-BE49-F238E27FC236}">
                  <a16:creationId xmlns:a16="http://schemas.microsoft.com/office/drawing/2014/main" id="{C7F12C4E-63DF-659C-1118-269C14FAE94C}"/>
                </a:ext>
              </a:extLst>
            </p:cNvPr>
            <p:cNvCxnSpPr>
              <a:cxnSpLocks/>
              <a:stCxn id="117" idx="6"/>
              <a:endCxn id="122" idx="2"/>
            </p:cNvCxnSpPr>
            <p:nvPr/>
          </p:nvCxnSpPr>
          <p:spPr>
            <a:xfrm>
              <a:off x="10689894" y="2881599"/>
              <a:ext cx="252630" cy="6089"/>
            </a:xfrm>
            <a:prstGeom prst="straightConnector1">
              <a:avLst/>
            </a:prstGeom>
            <a:ln>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8" name="Gerade Verbindung mit Pfeil 134">
              <a:extLst>
                <a:ext uri="{FF2B5EF4-FFF2-40B4-BE49-F238E27FC236}">
                  <a16:creationId xmlns:a16="http://schemas.microsoft.com/office/drawing/2014/main" id="{47D0E439-A445-8B46-42CD-0580EDB7FB70}"/>
                </a:ext>
              </a:extLst>
            </p:cNvPr>
            <p:cNvCxnSpPr>
              <a:cxnSpLocks/>
              <a:stCxn id="118" idx="6"/>
              <a:endCxn id="123" idx="2"/>
            </p:cNvCxnSpPr>
            <p:nvPr/>
          </p:nvCxnSpPr>
          <p:spPr>
            <a:xfrm>
              <a:off x="10689894" y="3132220"/>
              <a:ext cx="252630" cy="13804"/>
            </a:xfrm>
            <a:prstGeom prst="straightConnector1">
              <a:avLst/>
            </a:prstGeom>
            <a:ln>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9" name="Gerade Verbindung mit Pfeil 134">
              <a:extLst>
                <a:ext uri="{FF2B5EF4-FFF2-40B4-BE49-F238E27FC236}">
                  <a16:creationId xmlns:a16="http://schemas.microsoft.com/office/drawing/2014/main" id="{6EABE75E-F233-63BC-438C-1147251A9857}"/>
                </a:ext>
              </a:extLst>
            </p:cNvPr>
            <p:cNvCxnSpPr>
              <a:cxnSpLocks/>
              <a:stCxn id="120" idx="6"/>
              <a:endCxn id="124" idx="3"/>
            </p:cNvCxnSpPr>
            <p:nvPr/>
          </p:nvCxnSpPr>
          <p:spPr>
            <a:xfrm flipV="1">
              <a:off x="10687021" y="3675499"/>
              <a:ext cx="271772" cy="165330"/>
            </a:xfrm>
            <a:prstGeom prst="straightConnector1">
              <a:avLst/>
            </a:prstGeom>
            <a:ln>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0" name="Chave Direita 241">
              <a:extLst>
                <a:ext uri="{FF2B5EF4-FFF2-40B4-BE49-F238E27FC236}">
                  <a16:creationId xmlns:a16="http://schemas.microsoft.com/office/drawing/2014/main" id="{6E1B7EB0-6118-4EA4-D7B9-5C6B57203FBA}"/>
                </a:ext>
              </a:extLst>
            </p:cNvPr>
            <p:cNvSpPr/>
            <p:nvPr/>
          </p:nvSpPr>
          <p:spPr>
            <a:xfrm rot="5400000">
              <a:off x="10561021" y="3874511"/>
              <a:ext cx="108000" cy="2520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141" name="Chave Direita 242">
              <a:extLst>
                <a:ext uri="{FF2B5EF4-FFF2-40B4-BE49-F238E27FC236}">
                  <a16:creationId xmlns:a16="http://schemas.microsoft.com/office/drawing/2014/main" id="{5A4242B8-840C-D53C-B48A-59D9E9FEA594}"/>
                </a:ext>
              </a:extLst>
            </p:cNvPr>
            <p:cNvSpPr/>
            <p:nvPr/>
          </p:nvSpPr>
          <p:spPr>
            <a:xfrm rot="16200000">
              <a:off x="10555734" y="2587116"/>
              <a:ext cx="108000" cy="2520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142" name="Gerade Verbindung mit Pfeil 134">
              <a:extLst>
                <a:ext uri="{FF2B5EF4-FFF2-40B4-BE49-F238E27FC236}">
                  <a16:creationId xmlns:a16="http://schemas.microsoft.com/office/drawing/2014/main" id="{7F73EBBD-4889-777C-97A3-9B49DAC0EAF8}"/>
                </a:ext>
              </a:extLst>
            </p:cNvPr>
            <p:cNvCxnSpPr>
              <a:cxnSpLocks/>
              <a:stCxn id="119" idx="6"/>
              <a:endCxn id="125" idx="1"/>
            </p:cNvCxnSpPr>
            <p:nvPr/>
          </p:nvCxnSpPr>
          <p:spPr>
            <a:xfrm>
              <a:off x="10689894" y="3392030"/>
              <a:ext cx="261846" cy="5847"/>
            </a:xfrm>
            <a:prstGeom prst="straightConnector1">
              <a:avLst/>
            </a:prstGeom>
            <a:ln>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143" name="Group 142">
            <a:extLst>
              <a:ext uri="{FF2B5EF4-FFF2-40B4-BE49-F238E27FC236}">
                <a16:creationId xmlns:a16="http://schemas.microsoft.com/office/drawing/2014/main" id="{A8A72B04-79AE-A8B2-9756-2047978A9CA5}"/>
              </a:ext>
            </a:extLst>
          </p:cNvPr>
          <p:cNvGrpSpPr/>
          <p:nvPr/>
        </p:nvGrpSpPr>
        <p:grpSpPr>
          <a:xfrm>
            <a:off x="7722772" y="5750406"/>
            <a:ext cx="5010032" cy="1052165"/>
            <a:chOff x="7009467" y="4545956"/>
            <a:chExt cx="6562455" cy="1378191"/>
          </a:xfrm>
        </p:grpSpPr>
        <p:sp>
          <p:nvSpPr>
            <p:cNvPr id="144" name="Retângulo: Cantos Arredondados 127">
              <a:extLst>
                <a:ext uri="{FF2B5EF4-FFF2-40B4-BE49-F238E27FC236}">
                  <a16:creationId xmlns:a16="http://schemas.microsoft.com/office/drawing/2014/main" id="{8547A336-A33A-3FA6-15F8-4060545EC905}"/>
                </a:ext>
              </a:extLst>
            </p:cNvPr>
            <p:cNvSpPr/>
            <p:nvPr/>
          </p:nvSpPr>
          <p:spPr>
            <a:xfrm>
              <a:off x="8585043" y="4740350"/>
              <a:ext cx="2236470" cy="89594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Trained model</a:t>
              </a:r>
            </a:p>
          </p:txBody>
        </p:sp>
        <p:sp>
          <p:nvSpPr>
            <p:cNvPr id="145" name="Ellipse 123">
              <a:extLst>
                <a:ext uri="{FF2B5EF4-FFF2-40B4-BE49-F238E27FC236}">
                  <a16:creationId xmlns:a16="http://schemas.microsoft.com/office/drawing/2014/main" id="{AF1EB0B8-3C19-2109-3534-58C1824C52DC}"/>
                </a:ext>
              </a:extLst>
            </p:cNvPr>
            <p:cNvSpPr/>
            <p:nvPr/>
          </p:nvSpPr>
          <p:spPr bwMode="auto">
            <a:xfrm>
              <a:off x="8328342" y="4569746"/>
              <a:ext cx="144000" cy="144000"/>
            </a:xfrm>
            <a:prstGeom prst="ellipse">
              <a:avLst/>
            </a:prstGeom>
            <a:solidFill>
              <a:srgbClr val="FF0000"/>
            </a:solidFill>
            <a:ln w="6350"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46" name="Ellipse 124">
              <a:extLst>
                <a:ext uri="{FF2B5EF4-FFF2-40B4-BE49-F238E27FC236}">
                  <a16:creationId xmlns:a16="http://schemas.microsoft.com/office/drawing/2014/main" id="{2AB6220A-174B-5E1E-95DE-9C1886E4E53D}"/>
                </a:ext>
              </a:extLst>
            </p:cNvPr>
            <p:cNvSpPr/>
            <p:nvPr/>
          </p:nvSpPr>
          <p:spPr bwMode="auto">
            <a:xfrm>
              <a:off x="8328342" y="4828082"/>
              <a:ext cx="144000" cy="144000"/>
            </a:xfrm>
            <a:prstGeom prst="ellipse">
              <a:avLst/>
            </a:prstGeom>
            <a:solidFill>
              <a:srgbClr val="FF0000"/>
            </a:solidFill>
            <a:ln w="317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47" name="Ellipse 125">
              <a:extLst>
                <a:ext uri="{FF2B5EF4-FFF2-40B4-BE49-F238E27FC236}">
                  <a16:creationId xmlns:a16="http://schemas.microsoft.com/office/drawing/2014/main" id="{D13CF374-45C2-DEDF-58E9-778191FC8333}"/>
                </a:ext>
              </a:extLst>
            </p:cNvPr>
            <p:cNvSpPr/>
            <p:nvPr/>
          </p:nvSpPr>
          <p:spPr bwMode="auto">
            <a:xfrm>
              <a:off x="8328342" y="5087892"/>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48" name="Ellipse 125">
              <a:extLst>
                <a:ext uri="{FF2B5EF4-FFF2-40B4-BE49-F238E27FC236}">
                  <a16:creationId xmlns:a16="http://schemas.microsoft.com/office/drawing/2014/main" id="{1F6AA8C1-95CF-FC40-9CFF-68E564C9A879}"/>
                </a:ext>
              </a:extLst>
            </p:cNvPr>
            <p:cNvSpPr/>
            <p:nvPr/>
          </p:nvSpPr>
          <p:spPr bwMode="auto">
            <a:xfrm>
              <a:off x="8328342" y="5342193"/>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49" name="Rechteck 127">
              <a:extLst>
                <a:ext uri="{FF2B5EF4-FFF2-40B4-BE49-F238E27FC236}">
                  <a16:creationId xmlns:a16="http://schemas.microsoft.com/office/drawing/2014/main" id="{FD9AA45A-013C-A00A-A1D1-05CD2D460696}"/>
                </a:ext>
              </a:extLst>
            </p:cNvPr>
            <p:cNvSpPr/>
            <p:nvPr/>
          </p:nvSpPr>
          <p:spPr>
            <a:xfrm>
              <a:off x="8339918" y="5432784"/>
              <a:ext cx="115102" cy="369332"/>
            </a:xfrm>
            <a:prstGeom prst="rect">
              <a:avLst/>
            </a:prstGeom>
          </p:spPr>
          <p:txBody>
            <a:bodyPr wrap="square">
              <a:spAutoFit/>
            </a:bodyPr>
            <a:lstStyle/>
            <a:p>
              <a:pPr algn="ctr"/>
              <a:r>
                <a:rPr lang="en-US" sz="600" b="1" dirty="0">
                  <a:solidFill>
                    <a:schemeClr val="accent1">
                      <a:lumMod val="75000"/>
                    </a:schemeClr>
                  </a:solidFill>
                </a:rPr>
                <a:t>.</a:t>
              </a:r>
            </a:p>
            <a:p>
              <a:pPr algn="ctr"/>
              <a:r>
                <a:rPr lang="en-US" sz="600" b="1" dirty="0">
                  <a:solidFill>
                    <a:schemeClr val="accent1">
                      <a:lumMod val="75000"/>
                    </a:schemeClr>
                  </a:solidFill>
                </a:rPr>
                <a:t>.</a:t>
              </a:r>
            </a:p>
            <a:p>
              <a:pPr algn="ctr"/>
              <a:r>
                <a:rPr lang="en-US" sz="600" b="1" dirty="0">
                  <a:solidFill>
                    <a:schemeClr val="accent1">
                      <a:lumMod val="75000"/>
                    </a:schemeClr>
                  </a:solidFill>
                </a:rPr>
                <a:t>.</a:t>
              </a:r>
            </a:p>
          </p:txBody>
        </p:sp>
        <p:sp>
          <p:nvSpPr>
            <p:cNvPr id="150" name="Ellipse 125">
              <a:extLst>
                <a:ext uri="{FF2B5EF4-FFF2-40B4-BE49-F238E27FC236}">
                  <a16:creationId xmlns:a16="http://schemas.microsoft.com/office/drawing/2014/main" id="{9F0CDB58-8AD8-109A-4A2F-9FA8F523DC43}"/>
                </a:ext>
              </a:extLst>
            </p:cNvPr>
            <p:cNvSpPr/>
            <p:nvPr/>
          </p:nvSpPr>
          <p:spPr bwMode="auto">
            <a:xfrm>
              <a:off x="8325389" y="5780147"/>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51" name="Ellipse 123">
              <a:extLst>
                <a:ext uri="{FF2B5EF4-FFF2-40B4-BE49-F238E27FC236}">
                  <a16:creationId xmlns:a16="http://schemas.microsoft.com/office/drawing/2014/main" id="{9394DA94-F603-8326-AD76-F03025D0307B}"/>
                </a:ext>
              </a:extLst>
            </p:cNvPr>
            <p:cNvSpPr/>
            <p:nvPr/>
          </p:nvSpPr>
          <p:spPr bwMode="auto">
            <a:xfrm>
              <a:off x="10934216" y="4545956"/>
              <a:ext cx="144000" cy="144000"/>
            </a:xfrm>
            <a:prstGeom prst="ellipse">
              <a:avLst/>
            </a:prstGeom>
            <a:solidFill>
              <a:srgbClr val="FF0000"/>
            </a:solidFill>
            <a:ln w="6350"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52" name="Ellipse 124">
              <a:extLst>
                <a:ext uri="{FF2B5EF4-FFF2-40B4-BE49-F238E27FC236}">
                  <a16:creationId xmlns:a16="http://schemas.microsoft.com/office/drawing/2014/main" id="{91F7DD88-488F-BD03-1BE8-27D383BEA2AD}"/>
                </a:ext>
              </a:extLst>
            </p:cNvPr>
            <p:cNvSpPr/>
            <p:nvPr/>
          </p:nvSpPr>
          <p:spPr bwMode="auto">
            <a:xfrm>
              <a:off x="10934216" y="4804292"/>
              <a:ext cx="144000" cy="144000"/>
            </a:xfrm>
            <a:prstGeom prst="ellipse">
              <a:avLst/>
            </a:prstGeom>
            <a:solidFill>
              <a:srgbClr val="FF0000"/>
            </a:solidFill>
            <a:ln w="317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53" name="Ellipse 125">
              <a:extLst>
                <a:ext uri="{FF2B5EF4-FFF2-40B4-BE49-F238E27FC236}">
                  <a16:creationId xmlns:a16="http://schemas.microsoft.com/office/drawing/2014/main" id="{C6E6FCAC-C78C-7179-4CF1-D8A54564CD43}"/>
                </a:ext>
              </a:extLst>
            </p:cNvPr>
            <p:cNvSpPr/>
            <p:nvPr/>
          </p:nvSpPr>
          <p:spPr bwMode="auto">
            <a:xfrm>
              <a:off x="10934216" y="5064102"/>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54" name="Rechteck 127">
              <a:extLst>
                <a:ext uri="{FF2B5EF4-FFF2-40B4-BE49-F238E27FC236}">
                  <a16:creationId xmlns:a16="http://schemas.microsoft.com/office/drawing/2014/main" id="{C04D8CB3-B3D5-A575-3500-1776B5F87A71}"/>
                </a:ext>
              </a:extLst>
            </p:cNvPr>
            <p:cNvSpPr/>
            <p:nvPr/>
          </p:nvSpPr>
          <p:spPr>
            <a:xfrm>
              <a:off x="10945712" y="5188185"/>
              <a:ext cx="115102" cy="369332"/>
            </a:xfrm>
            <a:prstGeom prst="rect">
              <a:avLst/>
            </a:prstGeom>
          </p:spPr>
          <p:txBody>
            <a:bodyPr wrap="square">
              <a:spAutoFit/>
            </a:bodyPr>
            <a:lstStyle/>
            <a:p>
              <a:pPr algn="ctr"/>
              <a:r>
                <a:rPr lang="en-US" sz="600" b="1" dirty="0">
                  <a:solidFill>
                    <a:schemeClr val="accent1">
                      <a:lumMod val="75000"/>
                    </a:schemeClr>
                  </a:solidFill>
                </a:rPr>
                <a:t>.</a:t>
              </a:r>
            </a:p>
            <a:p>
              <a:pPr algn="ctr"/>
              <a:r>
                <a:rPr lang="en-US" sz="600" b="1" dirty="0">
                  <a:solidFill>
                    <a:schemeClr val="accent1">
                      <a:lumMod val="75000"/>
                    </a:schemeClr>
                  </a:solidFill>
                </a:rPr>
                <a:t>.</a:t>
              </a:r>
            </a:p>
            <a:p>
              <a:pPr algn="ctr"/>
              <a:r>
                <a:rPr lang="en-US" sz="600" b="1" dirty="0">
                  <a:solidFill>
                    <a:schemeClr val="accent1">
                      <a:lumMod val="75000"/>
                    </a:schemeClr>
                  </a:solidFill>
                </a:rPr>
                <a:t>.</a:t>
              </a:r>
            </a:p>
          </p:txBody>
        </p:sp>
        <p:sp>
          <p:nvSpPr>
            <p:cNvPr id="155" name="Ellipse 125">
              <a:extLst>
                <a:ext uri="{FF2B5EF4-FFF2-40B4-BE49-F238E27FC236}">
                  <a16:creationId xmlns:a16="http://schemas.microsoft.com/office/drawing/2014/main" id="{E269CEB7-58C5-6212-BACA-3D0AF80678BC}"/>
                </a:ext>
              </a:extLst>
            </p:cNvPr>
            <p:cNvSpPr/>
            <p:nvPr/>
          </p:nvSpPr>
          <p:spPr bwMode="auto">
            <a:xfrm>
              <a:off x="10928766" y="5597260"/>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56" name="CaixaDeTexto 246">
              <a:extLst>
                <a:ext uri="{FF2B5EF4-FFF2-40B4-BE49-F238E27FC236}">
                  <a16:creationId xmlns:a16="http://schemas.microsoft.com/office/drawing/2014/main" id="{3D614A21-E444-820C-6FA2-5BA644AF1A22}"/>
                </a:ext>
              </a:extLst>
            </p:cNvPr>
            <p:cNvSpPr txBox="1"/>
            <p:nvPr/>
          </p:nvSpPr>
          <p:spPr>
            <a:xfrm>
              <a:off x="7009467" y="5459164"/>
              <a:ext cx="1581394" cy="342673"/>
            </a:xfrm>
            <a:prstGeom prst="rect">
              <a:avLst/>
            </a:prstGeom>
            <a:noFill/>
          </p:spPr>
          <p:txBody>
            <a:bodyPr wrap="square">
              <a:spAutoFit/>
            </a:bodyPr>
            <a:lstStyle/>
            <a:p>
              <a:r>
                <a:rPr lang="en-US" sz="1100" dirty="0">
                  <a:solidFill>
                    <a:srgbClr val="FF0000"/>
                  </a:solidFill>
                  <a:latin typeface="Times New Roman" panose="02020603050405020304" pitchFamily="18" charset="0"/>
                  <a:cs typeface="Times New Roman" panose="02020603050405020304" pitchFamily="18" charset="0"/>
                </a:rPr>
                <a:t>11 </a:t>
              </a:r>
              <a:r>
                <a:rPr lang="en-DE" sz="1100" dirty="0">
                  <a:solidFill>
                    <a:srgbClr val="FF0000"/>
                  </a:solidFill>
                  <a:latin typeface="Times New Roman" panose="02020603050405020304" pitchFamily="18" charset="0"/>
                  <a:cs typeface="Times New Roman" panose="02020603050405020304" pitchFamily="18" charset="0"/>
                </a:rPr>
                <a:t>input </a:t>
              </a:r>
              <a:r>
                <a:rPr lang="en-US" sz="1100" dirty="0">
                  <a:solidFill>
                    <a:srgbClr val="FF0000"/>
                  </a:solidFill>
                  <a:latin typeface="Times New Roman" panose="02020603050405020304" pitchFamily="18" charset="0"/>
                  <a:cs typeface="Times New Roman" panose="02020603050405020304" pitchFamily="18" charset="0"/>
                </a:rPr>
                <a:t>values</a:t>
              </a:r>
              <a:endParaRPr lang="pt-BR" sz="1100" dirty="0">
                <a:solidFill>
                  <a:srgbClr val="FF0000"/>
                </a:solidFill>
                <a:latin typeface="Times New Roman" panose="02020603050405020304" pitchFamily="18" charset="0"/>
                <a:cs typeface="Times New Roman" panose="02020603050405020304" pitchFamily="18" charset="0"/>
              </a:endParaRPr>
            </a:p>
          </p:txBody>
        </p:sp>
        <p:sp>
          <p:nvSpPr>
            <p:cNvPr id="157" name="CaixaDeTexto 247">
              <a:extLst>
                <a:ext uri="{FF2B5EF4-FFF2-40B4-BE49-F238E27FC236}">
                  <a16:creationId xmlns:a16="http://schemas.microsoft.com/office/drawing/2014/main" id="{EA14F2B5-D258-A465-1A33-64E9BCAA5F05}"/>
                </a:ext>
              </a:extLst>
            </p:cNvPr>
            <p:cNvSpPr txBox="1"/>
            <p:nvPr/>
          </p:nvSpPr>
          <p:spPr>
            <a:xfrm>
              <a:off x="11196965" y="5450314"/>
              <a:ext cx="2374957" cy="342673"/>
            </a:xfrm>
            <a:prstGeom prst="rect">
              <a:avLst/>
            </a:prstGeom>
            <a:noFill/>
          </p:spPr>
          <p:txBody>
            <a:bodyPr wrap="square">
              <a:spAutoFit/>
            </a:bodyPr>
            <a:lstStyle/>
            <a:p>
              <a:r>
                <a:rPr lang="en-US" sz="1100" dirty="0">
                  <a:solidFill>
                    <a:srgbClr val="FF0000"/>
                  </a:solidFill>
                  <a:latin typeface="Times New Roman" panose="02020603050405020304" pitchFamily="18" charset="0"/>
                  <a:cs typeface="Times New Roman" panose="02020603050405020304" pitchFamily="18" charset="0"/>
                </a:rPr>
                <a:t>10 predicted values</a:t>
              </a:r>
              <a:endParaRPr lang="pt-BR" sz="1100" dirty="0">
                <a:solidFill>
                  <a:srgbClr val="FF0000"/>
                </a:solidFill>
                <a:latin typeface="Times New Roman" panose="02020603050405020304" pitchFamily="18" charset="0"/>
                <a:cs typeface="Times New Roman" panose="02020603050405020304" pitchFamily="18" charset="0"/>
              </a:endParaRPr>
            </a:p>
          </p:txBody>
        </p:sp>
      </p:grpSp>
      <p:sp>
        <p:nvSpPr>
          <p:cNvPr id="158" name="Forma Livre: Forma 123">
            <a:extLst>
              <a:ext uri="{FF2B5EF4-FFF2-40B4-BE49-F238E27FC236}">
                <a16:creationId xmlns:a16="http://schemas.microsoft.com/office/drawing/2014/main" id="{9D357B9B-06C1-BB72-E2F9-2ECD50005F60}"/>
              </a:ext>
            </a:extLst>
          </p:cNvPr>
          <p:cNvSpPr/>
          <p:nvPr/>
        </p:nvSpPr>
        <p:spPr>
          <a:xfrm>
            <a:off x="7256500" y="3731024"/>
            <a:ext cx="2386972" cy="608983"/>
          </a:xfrm>
          <a:custGeom>
            <a:avLst/>
            <a:gdLst>
              <a:gd name="connsiteX0" fmla="*/ 10707 w 2872969"/>
              <a:gd name="connsiteY0" fmla="*/ 555137 h 608983"/>
              <a:gd name="connsiteX1" fmla="*/ 1182 w 2872969"/>
              <a:gd name="connsiteY1" fmla="*/ 412262 h 608983"/>
              <a:gd name="connsiteX2" fmla="*/ 34519 w 2872969"/>
              <a:gd name="connsiteY2" fmla="*/ 236050 h 608983"/>
              <a:gd name="connsiteX3" fmla="*/ 86907 w 2872969"/>
              <a:gd name="connsiteY3" fmla="*/ 59837 h 608983"/>
              <a:gd name="connsiteX4" fmla="*/ 325032 w 2872969"/>
              <a:gd name="connsiteY4" fmla="*/ 21737 h 608983"/>
              <a:gd name="connsiteX5" fmla="*/ 887007 w 2872969"/>
              <a:gd name="connsiteY5" fmla="*/ 2687 h 608983"/>
              <a:gd name="connsiteX6" fmla="*/ 1644244 w 2872969"/>
              <a:gd name="connsiteY6" fmla="*/ 2687 h 608983"/>
              <a:gd name="connsiteX7" fmla="*/ 1991907 w 2872969"/>
              <a:gd name="connsiteY7" fmla="*/ 26500 h 608983"/>
              <a:gd name="connsiteX8" fmla="*/ 2349094 w 2872969"/>
              <a:gd name="connsiteY8" fmla="*/ 40787 h 608983"/>
              <a:gd name="connsiteX9" fmla="*/ 2639607 w 2872969"/>
              <a:gd name="connsiteY9" fmla="*/ 145562 h 608983"/>
              <a:gd name="connsiteX10" fmla="*/ 2706282 w 2872969"/>
              <a:gd name="connsiteY10" fmla="*/ 355112 h 608983"/>
              <a:gd name="connsiteX11" fmla="*/ 2691994 w 2872969"/>
              <a:gd name="connsiteY11" fmla="*/ 550375 h 608983"/>
              <a:gd name="connsiteX12" fmla="*/ 2753907 w 2872969"/>
              <a:gd name="connsiteY12" fmla="*/ 583712 h 608983"/>
              <a:gd name="connsiteX13" fmla="*/ 2872969 w 2872969"/>
              <a:gd name="connsiteY13" fmla="*/ 583712 h 60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2969" h="608983">
                <a:moveTo>
                  <a:pt x="10707" y="555137"/>
                </a:moveTo>
                <a:cubicBezTo>
                  <a:pt x="3960" y="510290"/>
                  <a:pt x="-2787" y="465443"/>
                  <a:pt x="1182" y="412262"/>
                </a:cubicBezTo>
                <a:cubicBezTo>
                  <a:pt x="5151" y="359081"/>
                  <a:pt x="20232" y="294787"/>
                  <a:pt x="34519" y="236050"/>
                </a:cubicBezTo>
                <a:cubicBezTo>
                  <a:pt x="48807" y="177312"/>
                  <a:pt x="38488" y="95556"/>
                  <a:pt x="86907" y="59837"/>
                </a:cubicBezTo>
                <a:cubicBezTo>
                  <a:pt x="135326" y="24118"/>
                  <a:pt x="191682" y="31262"/>
                  <a:pt x="325032" y="21737"/>
                </a:cubicBezTo>
                <a:cubicBezTo>
                  <a:pt x="458382" y="12212"/>
                  <a:pt x="667138" y="5862"/>
                  <a:pt x="887007" y="2687"/>
                </a:cubicBezTo>
                <a:cubicBezTo>
                  <a:pt x="1106876" y="-488"/>
                  <a:pt x="1460094" y="-1282"/>
                  <a:pt x="1644244" y="2687"/>
                </a:cubicBezTo>
                <a:cubicBezTo>
                  <a:pt x="1828394" y="6656"/>
                  <a:pt x="1874432" y="20150"/>
                  <a:pt x="1991907" y="26500"/>
                </a:cubicBezTo>
                <a:cubicBezTo>
                  <a:pt x="2109382" y="32850"/>
                  <a:pt x="2241144" y="20943"/>
                  <a:pt x="2349094" y="40787"/>
                </a:cubicBezTo>
                <a:cubicBezTo>
                  <a:pt x="2457044" y="60631"/>
                  <a:pt x="2580076" y="93175"/>
                  <a:pt x="2639607" y="145562"/>
                </a:cubicBezTo>
                <a:cubicBezTo>
                  <a:pt x="2699138" y="197949"/>
                  <a:pt x="2697551" y="287643"/>
                  <a:pt x="2706282" y="355112"/>
                </a:cubicBezTo>
                <a:cubicBezTo>
                  <a:pt x="2715013" y="422581"/>
                  <a:pt x="2684057" y="512275"/>
                  <a:pt x="2691994" y="550375"/>
                </a:cubicBezTo>
                <a:cubicBezTo>
                  <a:pt x="2699931" y="588475"/>
                  <a:pt x="2723745" y="578156"/>
                  <a:pt x="2753907" y="583712"/>
                </a:cubicBezTo>
                <a:cubicBezTo>
                  <a:pt x="2784070" y="589268"/>
                  <a:pt x="2850744" y="637687"/>
                  <a:pt x="2872969" y="583712"/>
                </a:cubicBezTo>
              </a:path>
            </a:pathLst>
          </a:custGeom>
          <a:noFill/>
          <a:ln w="6350">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9" name="Forma Livre: Forma 240">
            <a:extLst>
              <a:ext uri="{FF2B5EF4-FFF2-40B4-BE49-F238E27FC236}">
                <a16:creationId xmlns:a16="http://schemas.microsoft.com/office/drawing/2014/main" id="{954DC0A8-1345-5A44-9260-7BAB667E9019}"/>
              </a:ext>
            </a:extLst>
          </p:cNvPr>
          <p:cNvSpPr/>
          <p:nvPr/>
        </p:nvSpPr>
        <p:spPr>
          <a:xfrm>
            <a:off x="8782228" y="4555052"/>
            <a:ext cx="2894944" cy="1175971"/>
          </a:xfrm>
          <a:custGeom>
            <a:avLst/>
            <a:gdLst>
              <a:gd name="connsiteX0" fmla="*/ 42983 w 2913197"/>
              <a:gd name="connsiteY0" fmla="*/ 0 h 1311365"/>
              <a:gd name="connsiteX1" fmla="*/ 33458 w 2913197"/>
              <a:gd name="connsiteY1" fmla="*/ 257175 h 1311365"/>
              <a:gd name="connsiteX2" fmla="*/ 121 w 2913197"/>
              <a:gd name="connsiteY2" fmla="*/ 495300 h 1311365"/>
              <a:gd name="connsiteX3" fmla="*/ 23933 w 2913197"/>
              <a:gd name="connsiteY3" fmla="*/ 814388 h 1311365"/>
              <a:gd name="connsiteX4" fmla="*/ 66796 w 2913197"/>
              <a:gd name="connsiteY4" fmla="*/ 1090613 h 1311365"/>
              <a:gd name="connsiteX5" fmla="*/ 385883 w 2913197"/>
              <a:gd name="connsiteY5" fmla="*/ 1271588 h 1311365"/>
              <a:gd name="connsiteX6" fmla="*/ 1357433 w 2913197"/>
              <a:gd name="connsiteY6" fmla="*/ 1309688 h 1311365"/>
              <a:gd name="connsiteX7" fmla="*/ 2028946 w 2913197"/>
              <a:gd name="connsiteY7" fmla="*/ 1238250 h 1311365"/>
              <a:gd name="connsiteX8" fmla="*/ 2676646 w 2913197"/>
              <a:gd name="connsiteY8" fmla="*/ 1185863 h 1311365"/>
              <a:gd name="connsiteX9" fmla="*/ 2890958 w 2913197"/>
              <a:gd name="connsiteY9" fmla="*/ 1114425 h 1311365"/>
              <a:gd name="connsiteX10" fmla="*/ 2895721 w 2913197"/>
              <a:gd name="connsiteY10" fmla="*/ 971550 h 1311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3197" h="1311365">
                <a:moveTo>
                  <a:pt x="42983" y="0"/>
                </a:moveTo>
                <a:cubicBezTo>
                  <a:pt x="41792" y="87312"/>
                  <a:pt x="40602" y="174625"/>
                  <a:pt x="33458" y="257175"/>
                </a:cubicBezTo>
                <a:cubicBezTo>
                  <a:pt x="26314" y="339725"/>
                  <a:pt x="1708" y="402431"/>
                  <a:pt x="121" y="495300"/>
                </a:cubicBezTo>
                <a:cubicBezTo>
                  <a:pt x="-1466" y="588169"/>
                  <a:pt x="12821" y="715169"/>
                  <a:pt x="23933" y="814388"/>
                </a:cubicBezTo>
                <a:cubicBezTo>
                  <a:pt x="35045" y="913607"/>
                  <a:pt x="6471" y="1014413"/>
                  <a:pt x="66796" y="1090613"/>
                </a:cubicBezTo>
                <a:cubicBezTo>
                  <a:pt x="127121" y="1166813"/>
                  <a:pt x="170777" y="1235076"/>
                  <a:pt x="385883" y="1271588"/>
                </a:cubicBezTo>
                <a:cubicBezTo>
                  <a:pt x="600989" y="1308100"/>
                  <a:pt x="1083589" y="1315244"/>
                  <a:pt x="1357433" y="1309688"/>
                </a:cubicBezTo>
                <a:cubicBezTo>
                  <a:pt x="1631277" y="1304132"/>
                  <a:pt x="1809077" y="1258888"/>
                  <a:pt x="2028946" y="1238250"/>
                </a:cubicBezTo>
                <a:cubicBezTo>
                  <a:pt x="2248815" y="1217613"/>
                  <a:pt x="2532977" y="1206500"/>
                  <a:pt x="2676646" y="1185863"/>
                </a:cubicBezTo>
                <a:cubicBezTo>
                  <a:pt x="2820315" y="1165226"/>
                  <a:pt x="2854446" y="1150144"/>
                  <a:pt x="2890958" y="1114425"/>
                </a:cubicBezTo>
                <a:cubicBezTo>
                  <a:pt x="2927470" y="1078706"/>
                  <a:pt x="2911595" y="1025128"/>
                  <a:pt x="2895721" y="971550"/>
                </a:cubicBezTo>
              </a:path>
            </a:pathLst>
          </a:custGeom>
          <a:noFill/>
          <a:ln w="6350">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0" name="Forma Livre: Forma 243">
            <a:extLst>
              <a:ext uri="{FF2B5EF4-FFF2-40B4-BE49-F238E27FC236}">
                <a16:creationId xmlns:a16="http://schemas.microsoft.com/office/drawing/2014/main" id="{0E322A06-E7F5-4913-DAB3-81911A8F23D0}"/>
              </a:ext>
            </a:extLst>
          </p:cNvPr>
          <p:cNvSpPr/>
          <p:nvPr/>
        </p:nvSpPr>
        <p:spPr>
          <a:xfrm>
            <a:off x="7539757" y="3818639"/>
            <a:ext cx="2094190" cy="759093"/>
          </a:xfrm>
          <a:custGeom>
            <a:avLst/>
            <a:gdLst>
              <a:gd name="connsiteX0" fmla="*/ 0 w 2571750"/>
              <a:gd name="connsiteY0" fmla="*/ 477047 h 759093"/>
              <a:gd name="connsiteX1" fmla="*/ 61913 w 2571750"/>
              <a:gd name="connsiteY1" fmla="*/ 310360 h 759093"/>
              <a:gd name="connsiteX2" fmla="*/ 61913 w 2571750"/>
              <a:gd name="connsiteY2" fmla="*/ 129385 h 759093"/>
              <a:gd name="connsiteX3" fmla="*/ 152400 w 2571750"/>
              <a:gd name="connsiteY3" fmla="*/ 5560 h 759093"/>
              <a:gd name="connsiteX4" fmla="*/ 881063 w 2571750"/>
              <a:gd name="connsiteY4" fmla="*/ 19847 h 759093"/>
              <a:gd name="connsiteX5" fmla="*/ 1633538 w 2571750"/>
              <a:gd name="connsiteY5" fmla="*/ 19847 h 759093"/>
              <a:gd name="connsiteX6" fmla="*/ 2109788 w 2571750"/>
              <a:gd name="connsiteY6" fmla="*/ 67472 h 759093"/>
              <a:gd name="connsiteX7" fmla="*/ 2295525 w 2571750"/>
              <a:gd name="connsiteY7" fmla="*/ 291310 h 759093"/>
              <a:gd name="connsiteX8" fmla="*/ 2309813 w 2571750"/>
              <a:gd name="connsiteY8" fmla="*/ 643735 h 759093"/>
              <a:gd name="connsiteX9" fmla="*/ 2419350 w 2571750"/>
              <a:gd name="connsiteY9" fmla="*/ 743747 h 759093"/>
              <a:gd name="connsiteX10" fmla="*/ 2528888 w 2571750"/>
              <a:gd name="connsiteY10" fmla="*/ 758035 h 759093"/>
              <a:gd name="connsiteX11" fmla="*/ 2571750 w 2571750"/>
              <a:gd name="connsiteY11" fmla="*/ 758035 h 7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59093">
                <a:moveTo>
                  <a:pt x="0" y="477047"/>
                </a:moveTo>
                <a:cubicBezTo>
                  <a:pt x="25797" y="422675"/>
                  <a:pt x="51594" y="368304"/>
                  <a:pt x="61913" y="310360"/>
                </a:cubicBezTo>
                <a:cubicBezTo>
                  <a:pt x="72232" y="252416"/>
                  <a:pt x="46832" y="180185"/>
                  <a:pt x="61913" y="129385"/>
                </a:cubicBezTo>
                <a:cubicBezTo>
                  <a:pt x="76994" y="78585"/>
                  <a:pt x="15875" y="23816"/>
                  <a:pt x="152400" y="5560"/>
                </a:cubicBezTo>
                <a:cubicBezTo>
                  <a:pt x="288925" y="-12696"/>
                  <a:pt x="881063" y="19847"/>
                  <a:pt x="881063" y="19847"/>
                </a:cubicBezTo>
                <a:cubicBezTo>
                  <a:pt x="1127919" y="22228"/>
                  <a:pt x="1428751" y="11909"/>
                  <a:pt x="1633538" y="19847"/>
                </a:cubicBezTo>
                <a:cubicBezTo>
                  <a:pt x="1838326" y="27784"/>
                  <a:pt x="1999457" y="22228"/>
                  <a:pt x="2109788" y="67472"/>
                </a:cubicBezTo>
                <a:cubicBezTo>
                  <a:pt x="2220119" y="112716"/>
                  <a:pt x="2262188" y="195266"/>
                  <a:pt x="2295525" y="291310"/>
                </a:cubicBezTo>
                <a:cubicBezTo>
                  <a:pt x="2328862" y="387354"/>
                  <a:pt x="2289175" y="568329"/>
                  <a:pt x="2309813" y="643735"/>
                </a:cubicBezTo>
                <a:cubicBezTo>
                  <a:pt x="2330451" y="719141"/>
                  <a:pt x="2382838" y="724697"/>
                  <a:pt x="2419350" y="743747"/>
                </a:cubicBezTo>
                <a:cubicBezTo>
                  <a:pt x="2455862" y="762797"/>
                  <a:pt x="2503488" y="755654"/>
                  <a:pt x="2528888" y="758035"/>
                </a:cubicBezTo>
                <a:cubicBezTo>
                  <a:pt x="2554288" y="760416"/>
                  <a:pt x="2571750" y="758035"/>
                  <a:pt x="2571750" y="758035"/>
                </a:cubicBezTo>
              </a:path>
            </a:pathLst>
          </a:custGeom>
          <a:noFill/>
          <a:ln w="6350">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61" name="Forma Livre: Forma 244">
            <a:extLst>
              <a:ext uri="{FF2B5EF4-FFF2-40B4-BE49-F238E27FC236}">
                <a16:creationId xmlns:a16="http://schemas.microsoft.com/office/drawing/2014/main" id="{4CCFB6E1-800E-5777-6011-BA85B5D1B101}"/>
              </a:ext>
            </a:extLst>
          </p:cNvPr>
          <p:cNvSpPr/>
          <p:nvPr/>
        </p:nvSpPr>
        <p:spPr>
          <a:xfrm>
            <a:off x="8642488" y="3950118"/>
            <a:ext cx="1000984" cy="1398369"/>
          </a:xfrm>
          <a:custGeom>
            <a:avLst/>
            <a:gdLst>
              <a:gd name="connsiteX0" fmla="*/ 0 w 1057275"/>
              <a:gd name="connsiteY0" fmla="*/ 340806 h 1398369"/>
              <a:gd name="connsiteX1" fmla="*/ 57150 w 1057275"/>
              <a:gd name="connsiteY1" fmla="*/ 245556 h 1398369"/>
              <a:gd name="connsiteX2" fmla="*/ 52388 w 1057275"/>
              <a:gd name="connsiteY2" fmla="*/ 36006 h 1398369"/>
              <a:gd name="connsiteX3" fmla="*/ 261938 w 1057275"/>
              <a:gd name="connsiteY3" fmla="*/ 16956 h 1398369"/>
              <a:gd name="connsiteX4" fmla="*/ 404813 w 1057275"/>
              <a:gd name="connsiteY4" fmla="*/ 16956 h 1398369"/>
              <a:gd name="connsiteX5" fmla="*/ 457200 w 1057275"/>
              <a:gd name="connsiteY5" fmla="*/ 236031 h 1398369"/>
              <a:gd name="connsiteX6" fmla="*/ 466725 w 1057275"/>
              <a:gd name="connsiteY6" fmla="*/ 507493 h 1398369"/>
              <a:gd name="connsiteX7" fmla="*/ 481013 w 1057275"/>
              <a:gd name="connsiteY7" fmla="*/ 1126618 h 1398369"/>
              <a:gd name="connsiteX8" fmla="*/ 533400 w 1057275"/>
              <a:gd name="connsiteY8" fmla="*/ 1302831 h 1398369"/>
              <a:gd name="connsiteX9" fmla="*/ 809625 w 1057275"/>
              <a:gd name="connsiteY9" fmla="*/ 1398081 h 1398369"/>
              <a:gd name="connsiteX10" fmla="*/ 1057275 w 1057275"/>
              <a:gd name="connsiteY10" fmla="*/ 1326643 h 139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275" h="1398369">
                <a:moveTo>
                  <a:pt x="0" y="340806"/>
                </a:moveTo>
                <a:cubicBezTo>
                  <a:pt x="24209" y="318581"/>
                  <a:pt x="48419" y="296356"/>
                  <a:pt x="57150" y="245556"/>
                </a:cubicBezTo>
                <a:cubicBezTo>
                  <a:pt x="65881" y="194756"/>
                  <a:pt x="18257" y="74106"/>
                  <a:pt x="52388" y="36006"/>
                </a:cubicBezTo>
                <a:cubicBezTo>
                  <a:pt x="86519" y="-2094"/>
                  <a:pt x="203201" y="20131"/>
                  <a:pt x="261938" y="16956"/>
                </a:cubicBezTo>
                <a:cubicBezTo>
                  <a:pt x="320676" y="13781"/>
                  <a:pt x="372269" y="-19556"/>
                  <a:pt x="404813" y="16956"/>
                </a:cubicBezTo>
                <a:cubicBezTo>
                  <a:pt x="437357" y="53468"/>
                  <a:pt x="446881" y="154275"/>
                  <a:pt x="457200" y="236031"/>
                </a:cubicBezTo>
                <a:cubicBezTo>
                  <a:pt x="467519" y="317787"/>
                  <a:pt x="462756" y="359062"/>
                  <a:pt x="466725" y="507493"/>
                </a:cubicBezTo>
                <a:cubicBezTo>
                  <a:pt x="470694" y="655924"/>
                  <a:pt x="469901" y="994062"/>
                  <a:pt x="481013" y="1126618"/>
                </a:cubicBezTo>
                <a:cubicBezTo>
                  <a:pt x="492125" y="1259174"/>
                  <a:pt x="478631" y="1257587"/>
                  <a:pt x="533400" y="1302831"/>
                </a:cubicBezTo>
                <a:cubicBezTo>
                  <a:pt x="588169" y="1348075"/>
                  <a:pt x="722313" y="1394112"/>
                  <a:pt x="809625" y="1398081"/>
                </a:cubicBezTo>
                <a:cubicBezTo>
                  <a:pt x="896937" y="1402050"/>
                  <a:pt x="977106" y="1364346"/>
                  <a:pt x="1057275" y="1326643"/>
                </a:cubicBezTo>
              </a:path>
            </a:pathLst>
          </a:custGeom>
          <a:noFill/>
          <a:ln w="6350">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62" name="Straight Arrow Connector 57">
            <a:extLst>
              <a:ext uri="{FF2B5EF4-FFF2-40B4-BE49-F238E27FC236}">
                <a16:creationId xmlns:a16="http://schemas.microsoft.com/office/drawing/2014/main" id="{771C51BE-7997-F079-9F22-9C7745BB98F7}"/>
              </a:ext>
            </a:extLst>
          </p:cNvPr>
          <p:cNvCxnSpPr>
            <a:cxnSpLocks/>
          </p:cNvCxnSpPr>
          <p:nvPr/>
        </p:nvCxnSpPr>
        <p:spPr>
          <a:xfrm rot="5400000" flipV="1">
            <a:off x="9668597" y="5666469"/>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3" name="Straight Arrow Connector 57">
            <a:extLst>
              <a:ext uri="{FF2B5EF4-FFF2-40B4-BE49-F238E27FC236}">
                <a16:creationId xmlns:a16="http://schemas.microsoft.com/office/drawing/2014/main" id="{A63D01B8-ED42-0824-4A35-FA759A7B6940}"/>
              </a:ext>
            </a:extLst>
          </p:cNvPr>
          <p:cNvCxnSpPr>
            <a:cxnSpLocks/>
          </p:cNvCxnSpPr>
          <p:nvPr/>
        </p:nvCxnSpPr>
        <p:spPr>
          <a:xfrm rot="5400000" flipV="1">
            <a:off x="7951524" y="3734140"/>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4" name="Straight Arrow Connector 57">
            <a:extLst>
              <a:ext uri="{FF2B5EF4-FFF2-40B4-BE49-F238E27FC236}">
                <a16:creationId xmlns:a16="http://schemas.microsoft.com/office/drawing/2014/main" id="{C73E8B5F-A148-52EA-4E61-7B47E91F96AA}"/>
              </a:ext>
            </a:extLst>
          </p:cNvPr>
          <p:cNvCxnSpPr>
            <a:cxnSpLocks/>
          </p:cNvCxnSpPr>
          <p:nvPr/>
        </p:nvCxnSpPr>
        <p:spPr>
          <a:xfrm rot="5400000" flipV="1">
            <a:off x="10773077" y="3914140"/>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4388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animEffect transition="in" filter="fade">
                                      <p:cBhvr>
                                        <p:cTn id="12" dur="500"/>
                                        <p:tgtEl>
                                          <p:spTgt spid="3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fade">
                                      <p:cBhvr>
                                        <p:cTn id="17" dur="500"/>
                                        <p:tgtEl>
                                          <p:spTgt spid="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fade">
                                      <p:cBhvr>
                                        <p:cTn id="30" dur="500"/>
                                        <p:tgtEl>
                                          <p:spTgt spid="34"/>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37"/>
                                        </p:tgtEl>
                                        <p:attrNameLst>
                                          <p:attrName>style.visibility</p:attrName>
                                        </p:attrNameLst>
                                      </p:cBhvr>
                                      <p:to>
                                        <p:strVal val="visible"/>
                                      </p:to>
                                    </p:set>
                                    <p:animEffect transition="in" filter="fade">
                                      <p:cBhvr>
                                        <p:cTn id="38" dur="500"/>
                                        <p:tgtEl>
                                          <p:spTgt spid="37"/>
                                        </p:tgtEl>
                                      </p:cBhvr>
                                    </p:animEffect>
                                  </p:childTnLst>
                                </p:cTn>
                              </p:par>
                              <p:par>
                                <p:cTn id="39" presetID="10"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fade">
                                      <p:cBhvr>
                                        <p:cTn id="51" dur="500"/>
                                        <p:tgtEl>
                                          <p:spTgt spid="31"/>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29"/>
                                        </p:tgtEl>
                                        <p:attrNameLst>
                                          <p:attrName>style.visibility</p:attrName>
                                        </p:attrNameLst>
                                      </p:cBhvr>
                                      <p:to>
                                        <p:strVal val="visible"/>
                                      </p:to>
                                    </p:set>
                                    <p:animEffect transition="in" filter="fade">
                                      <p:cBhvr>
                                        <p:cTn id="61" dur="500"/>
                                        <p:tgtEl>
                                          <p:spTgt spid="29"/>
                                        </p:tgtEl>
                                      </p:cBhvr>
                                    </p:animEffect>
                                  </p:childTnLst>
                                </p:cTn>
                              </p:par>
                              <p:par>
                                <p:cTn id="62" presetID="10" presetClass="entr" presetSubtype="0" fill="hold" nodeType="withEffect">
                                  <p:stCondLst>
                                    <p:cond delay="0"/>
                                  </p:stCondLst>
                                  <p:childTnLst>
                                    <p:set>
                                      <p:cBhvr>
                                        <p:cTn id="63" dur="1" fill="hold">
                                          <p:stCondLst>
                                            <p:cond delay="0"/>
                                          </p:stCondLst>
                                        </p:cTn>
                                        <p:tgtEl>
                                          <p:spTgt spid="11"/>
                                        </p:tgtEl>
                                        <p:attrNameLst>
                                          <p:attrName>style.visibility</p:attrName>
                                        </p:attrNameLst>
                                      </p:cBhvr>
                                      <p:to>
                                        <p:strVal val="visible"/>
                                      </p:to>
                                    </p:set>
                                    <p:animEffect transition="in" filter="fade">
                                      <p:cBhvr>
                                        <p:cTn id="64" dur="500"/>
                                        <p:tgtEl>
                                          <p:spTgt spid="1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fade">
                                      <p:cBhvr>
                                        <p:cTn id="67" dur="500"/>
                                        <p:tgtEl>
                                          <p:spTgt spid="28"/>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41"/>
                                        </p:tgtEl>
                                        <p:attrNameLst>
                                          <p:attrName>style.visibility</p:attrName>
                                        </p:attrNameLst>
                                      </p:cBhvr>
                                      <p:to>
                                        <p:strVal val="visible"/>
                                      </p:to>
                                    </p:set>
                                    <p:animEffect transition="in" filter="fade">
                                      <p:cBhvr>
                                        <p:cTn id="72" dur="500"/>
                                        <p:tgtEl>
                                          <p:spTgt spid="4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59"/>
                                        </p:tgtEl>
                                        <p:attrNameLst>
                                          <p:attrName>style.visibility</p:attrName>
                                        </p:attrNameLst>
                                      </p:cBhvr>
                                      <p:to>
                                        <p:strVal val="visible"/>
                                      </p:to>
                                    </p:set>
                                    <p:animEffect transition="in" filter="fade">
                                      <p:cBhvr>
                                        <p:cTn id="77" dur="500"/>
                                        <p:tgtEl>
                                          <p:spTgt spid="59"/>
                                        </p:tgtEl>
                                      </p:cBhvr>
                                    </p:animEffect>
                                  </p:childTnLst>
                                </p:cTn>
                              </p:par>
                              <p:par>
                                <p:cTn id="78" presetID="10" presetClass="entr" presetSubtype="0" fill="hold" nodeType="withEffect">
                                  <p:stCondLst>
                                    <p:cond delay="0"/>
                                  </p:stCondLst>
                                  <p:childTnLst>
                                    <p:set>
                                      <p:cBhvr>
                                        <p:cTn id="79" dur="1" fill="hold">
                                          <p:stCondLst>
                                            <p:cond delay="0"/>
                                          </p:stCondLst>
                                        </p:cTn>
                                        <p:tgtEl>
                                          <p:spTgt spid="43"/>
                                        </p:tgtEl>
                                        <p:attrNameLst>
                                          <p:attrName>style.visibility</p:attrName>
                                        </p:attrNameLst>
                                      </p:cBhvr>
                                      <p:to>
                                        <p:strVal val="visible"/>
                                      </p:to>
                                    </p:set>
                                    <p:animEffect transition="in" filter="fade">
                                      <p:cBhvr>
                                        <p:cTn id="80" dur="500"/>
                                        <p:tgtEl>
                                          <p:spTgt spid="43"/>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58"/>
                                        </p:tgtEl>
                                        <p:attrNameLst>
                                          <p:attrName>style.visibility</p:attrName>
                                        </p:attrNameLst>
                                      </p:cBhvr>
                                      <p:to>
                                        <p:strVal val="visible"/>
                                      </p:to>
                                    </p:set>
                                    <p:animEffect transition="in" filter="fade">
                                      <p:cBhvr>
                                        <p:cTn id="85" dur="500"/>
                                        <p:tgtEl>
                                          <p:spTgt spid="58"/>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54"/>
                                        </p:tgtEl>
                                        <p:attrNameLst>
                                          <p:attrName>style.visibility</p:attrName>
                                        </p:attrNameLst>
                                      </p:cBhvr>
                                      <p:to>
                                        <p:strVal val="visible"/>
                                      </p:to>
                                    </p:set>
                                    <p:animEffect transition="in" filter="fade">
                                      <p:cBhvr>
                                        <p:cTn id="90" dur="500"/>
                                        <p:tgtEl>
                                          <p:spTgt spid="54"/>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0"/>
                                        </p:tgtEl>
                                        <p:attrNameLst>
                                          <p:attrName>style.visibility</p:attrName>
                                        </p:attrNameLst>
                                      </p:cBhvr>
                                      <p:to>
                                        <p:strVal val="visible"/>
                                      </p:to>
                                    </p:set>
                                    <p:animEffect transition="in" filter="fade">
                                      <p:cBhvr>
                                        <p:cTn id="93" dur="500"/>
                                        <p:tgtEl>
                                          <p:spTgt spid="60"/>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64"/>
                                        </p:tgtEl>
                                        <p:attrNameLst>
                                          <p:attrName>style.visibility</p:attrName>
                                        </p:attrNameLst>
                                      </p:cBhvr>
                                      <p:to>
                                        <p:strVal val="visible"/>
                                      </p:to>
                                    </p:set>
                                    <p:animEffect transition="in" filter="fade">
                                      <p:cBhvr>
                                        <p:cTn id="103" dur="500"/>
                                        <p:tgtEl>
                                          <p:spTgt spid="64"/>
                                        </p:tgtEl>
                                      </p:cBhvr>
                                    </p:animEffect>
                                  </p:childTnLst>
                                </p:cTn>
                              </p:par>
                              <p:par>
                                <p:cTn id="104" presetID="10" presetClass="entr" presetSubtype="0" fill="hold" nodeType="withEffect">
                                  <p:stCondLst>
                                    <p:cond delay="0"/>
                                  </p:stCondLst>
                                  <p:childTnLst>
                                    <p:set>
                                      <p:cBhvr>
                                        <p:cTn id="105" dur="1" fill="hold">
                                          <p:stCondLst>
                                            <p:cond delay="0"/>
                                          </p:stCondLst>
                                        </p:cTn>
                                        <p:tgtEl>
                                          <p:spTgt spid="61"/>
                                        </p:tgtEl>
                                        <p:attrNameLst>
                                          <p:attrName>style.visibility</p:attrName>
                                        </p:attrNameLst>
                                      </p:cBhvr>
                                      <p:to>
                                        <p:strVal val="visible"/>
                                      </p:to>
                                    </p:set>
                                    <p:animEffect transition="in" filter="fade">
                                      <p:cBhvr>
                                        <p:cTn id="106" dur="500"/>
                                        <p:tgtEl>
                                          <p:spTgt spid="61"/>
                                        </p:tgtEl>
                                      </p:cBhvr>
                                    </p:animEffect>
                                  </p:childTnLst>
                                </p:cTn>
                              </p:par>
                              <p:par>
                                <p:cTn id="107" presetID="10" presetClass="entr" presetSubtype="0" fill="hold" nodeType="withEffect">
                                  <p:stCondLst>
                                    <p:cond delay="0"/>
                                  </p:stCondLst>
                                  <p:childTnLst>
                                    <p:set>
                                      <p:cBhvr>
                                        <p:cTn id="108" dur="1" fill="hold">
                                          <p:stCondLst>
                                            <p:cond delay="0"/>
                                          </p:stCondLst>
                                        </p:cTn>
                                        <p:tgtEl>
                                          <p:spTgt spid="62"/>
                                        </p:tgtEl>
                                        <p:attrNameLst>
                                          <p:attrName>style.visibility</p:attrName>
                                        </p:attrNameLst>
                                      </p:cBhvr>
                                      <p:to>
                                        <p:strVal val="visible"/>
                                      </p:to>
                                    </p:set>
                                    <p:animEffect transition="in" filter="fade">
                                      <p:cBhvr>
                                        <p:cTn id="109" dur="500"/>
                                        <p:tgtEl>
                                          <p:spTgt spid="62"/>
                                        </p:tgtEl>
                                      </p:cBhvr>
                                    </p:animEffect>
                                  </p:childTnLst>
                                </p:cTn>
                              </p:par>
                              <p:par>
                                <p:cTn id="110" presetID="10" presetClass="entr" presetSubtype="0" fill="hold" nodeType="withEffect">
                                  <p:stCondLst>
                                    <p:cond delay="0"/>
                                  </p:stCondLst>
                                  <p:childTnLst>
                                    <p:set>
                                      <p:cBhvr>
                                        <p:cTn id="111" dur="1" fill="hold">
                                          <p:stCondLst>
                                            <p:cond delay="0"/>
                                          </p:stCondLst>
                                        </p:cTn>
                                        <p:tgtEl>
                                          <p:spTgt spid="63"/>
                                        </p:tgtEl>
                                        <p:attrNameLst>
                                          <p:attrName>style.visibility</p:attrName>
                                        </p:attrNameLst>
                                      </p:cBhvr>
                                      <p:to>
                                        <p:strVal val="visible"/>
                                      </p:to>
                                    </p:set>
                                    <p:animEffect transition="in" filter="fade">
                                      <p:cBhvr>
                                        <p:cTn id="112" dur="500"/>
                                        <p:tgtEl>
                                          <p:spTgt spid="63"/>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5"/>
                                        </p:tgtEl>
                                        <p:attrNameLst>
                                          <p:attrName>style.visibility</p:attrName>
                                        </p:attrNameLst>
                                      </p:cBhvr>
                                      <p:to>
                                        <p:strVal val="visible"/>
                                      </p:to>
                                    </p:set>
                                    <p:animEffect transition="in" filter="fade">
                                      <p:cBhvr>
                                        <p:cTn id="115" dur="500"/>
                                        <p:tgtEl>
                                          <p:spTgt spid="65"/>
                                        </p:tgtEl>
                                      </p:cBhvr>
                                    </p:animEffect>
                                  </p:childTnLst>
                                </p:cTn>
                              </p:par>
                            </p:childTnLst>
                          </p:cTn>
                        </p:par>
                      </p:childTnLst>
                    </p:cTn>
                  </p:par>
                  <p:par>
                    <p:cTn id="116" fill="hold">
                      <p:stCondLst>
                        <p:cond delay="indefinite"/>
                      </p:stCondLst>
                      <p:childTnLst>
                        <p:par>
                          <p:cTn id="117" fill="hold">
                            <p:stCondLst>
                              <p:cond delay="0"/>
                            </p:stCondLst>
                            <p:childTnLst>
                              <p:par>
                                <p:cTn id="118" presetID="10" presetClass="entr" presetSubtype="0" fill="hold" nodeType="clickEffect">
                                  <p:stCondLst>
                                    <p:cond delay="0"/>
                                  </p:stCondLst>
                                  <p:childTnLst>
                                    <p:set>
                                      <p:cBhvr>
                                        <p:cTn id="119" dur="1" fill="hold">
                                          <p:stCondLst>
                                            <p:cond delay="0"/>
                                          </p:stCondLst>
                                        </p:cTn>
                                        <p:tgtEl>
                                          <p:spTgt spid="17"/>
                                        </p:tgtEl>
                                        <p:attrNameLst>
                                          <p:attrName>style.visibility</p:attrName>
                                        </p:attrNameLst>
                                      </p:cBhvr>
                                      <p:to>
                                        <p:strVal val="visible"/>
                                      </p:to>
                                    </p:set>
                                    <p:animEffect transition="in" filter="fade">
                                      <p:cBhvr>
                                        <p:cTn id="120" dur="500"/>
                                        <p:tgtEl>
                                          <p:spTgt spid="17"/>
                                        </p:tgtEl>
                                      </p:cBhvr>
                                    </p:animEffect>
                                  </p:childTnLst>
                                </p:cTn>
                              </p:par>
                              <p:par>
                                <p:cTn id="121" presetID="10" presetClass="entr" presetSubtype="0" fill="hold" nodeType="withEffect">
                                  <p:stCondLst>
                                    <p:cond delay="0"/>
                                  </p:stCondLst>
                                  <p:childTnLst>
                                    <p:set>
                                      <p:cBhvr>
                                        <p:cTn id="122" dur="1" fill="hold">
                                          <p:stCondLst>
                                            <p:cond delay="0"/>
                                          </p:stCondLst>
                                        </p:cTn>
                                        <p:tgtEl>
                                          <p:spTgt spid="163"/>
                                        </p:tgtEl>
                                        <p:attrNameLst>
                                          <p:attrName>style.visibility</p:attrName>
                                        </p:attrNameLst>
                                      </p:cBhvr>
                                      <p:to>
                                        <p:strVal val="visible"/>
                                      </p:to>
                                    </p:set>
                                    <p:animEffect transition="in" filter="fade">
                                      <p:cBhvr>
                                        <p:cTn id="123" dur="500"/>
                                        <p:tgtEl>
                                          <p:spTgt spid="163"/>
                                        </p:tgtEl>
                                      </p:cBhvr>
                                    </p:animEffect>
                                  </p:childTnLst>
                                </p:cTn>
                              </p:par>
                            </p:childTnLst>
                          </p:cTn>
                        </p:par>
                      </p:childTnLst>
                    </p:cTn>
                  </p:par>
                  <p:par>
                    <p:cTn id="124" fill="hold">
                      <p:stCondLst>
                        <p:cond delay="indefinite"/>
                      </p:stCondLst>
                      <p:childTnLst>
                        <p:par>
                          <p:cTn id="125" fill="hold">
                            <p:stCondLst>
                              <p:cond delay="0"/>
                            </p:stCondLst>
                            <p:childTnLst>
                              <p:par>
                                <p:cTn id="126" presetID="10" presetClass="entr" presetSubtype="0" fill="hold" nodeType="clickEffect">
                                  <p:stCondLst>
                                    <p:cond delay="0"/>
                                  </p:stCondLst>
                                  <p:childTnLst>
                                    <p:set>
                                      <p:cBhvr>
                                        <p:cTn id="127" dur="1" fill="hold">
                                          <p:stCondLst>
                                            <p:cond delay="0"/>
                                          </p:stCondLst>
                                        </p:cTn>
                                        <p:tgtEl>
                                          <p:spTgt spid="67"/>
                                        </p:tgtEl>
                                        <p:attrNameLst>
                                          <p:attrName>style.visibility</p:attrName>
                                        </p:attrNameLst>
                                      </p:cBhvr>
                                      <p:to>
                                        <p:strVal val="visible"/>
                                      </p:to>
                                    </p:set>
                                    <p:animEffect transition="in" filter="fade">
                                      <p:cBhvr>
                                        <p:cTn id="128" dur="500"/>
                                        <p:tgtEl>
                                          <p:spTgt spid="67"/>
                                        </p:tgtEl>
                                      </p:cBhvr>
                                    </p:animEffect>
                                  </p:childTnLst>
                                </p:cTn>
                              </p:par>
                              <p:par>
                                <p:cTn id="129" presetID="10" presetClass="entr" presetSubtype="0" fill="hold" nodeType="withEffect">
                                  <p:stCondLst>
                                    <p:cond delay="0"/>
                                  </p:stCondLst>
                                  <p:childTnLst>
                                    <p:set>
                                      <p:cBhvr>
                                        <p:cTn id="130" dur="1" fill="hold">
                                          <p:stCondLst>
                                            <p:cond delay="0"/>
                                          </p:stCondLst>
                                        </p:cTn>
                                        <p:tgtEl>
                                          <p:spTgt spid="66"/>
                                        </p:tgtEl>
                                        <p:attrNameLst>
                                          <p:attrName>style.visibility</p:attrName>
                                        </p:attrNameLst>
                                      </p:cBhvr>
                                      <p:to>
                                        <p:strVal val="visible"/>
                                      </p:to>
                                    </p:set>
                                    <p:animEffect transition="in" filter="fade">
                                      <p:cBhvr>
                                        <p:cTn id="131" dur="500"/>
                                        <p:tgtEl>
                                          <p:spTgt spid="66"/>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72"/>
                                        </p:tgtEl>
                                        <p:attrNameLst>
                                          <p:attrName>style.visibility</p:attrName>
                                        </p:attrNameLst>
                                      </p:cBhvr>
                                      <p:to>
                                        <p:strVal val="visible"/>
                                      </p:to>
                                    </p:set>
                                    <p:animEffect transition="in" filter="fade">
                                      <p:cBhvr>
                                        <p:cTn id="134" dur="500"/>
                                        <p:tgtEl>
                                          <p:spTgt spid="72"/>
                                        </p:tgtEl>
                                      </p:cBhvr>
                                    </p:animEffect>
                                  </p:childTnLst>
                                </p:cTn>
                              </p:par>
                              <p:par>
                                <p:cTn id="135" presetID="10" presetClass="entr" presetSubtype="0" fill="hold" nodeType="withEffect">
                                  <p:stCondLst>
                                    <p:cond delay="0"/>
                                  </p:stCondLst>
                                  <p:childTnLst>
                                    <p:set>
                                      <p:cBhvr>
                                        <p:cTn id="136" dur="1" fill="hold">
                                          <p:stCondLst>
                                            <p:cond delay="0"/>
                                          </p:stCondLst>
                                        </p:cTn>
                                        <p:tgtEl>
                                          <p:spTgt spid="8"/>
                                        </p:tgtEl>
                                        <p:attrNameLst>
                                          <p:attrName>style.visibility</p:attrName>
                                        </p:attrNameLst>
                                      </p:cBhvr>
                                      <p:to>
                                        <p:strVal val="visible"/>
                                      </p:to>
                                    </p:set>
                                    <p:animEffect transition="in" filter="fade">
                                      <p:cBhvr>
                                        <p:cTn id="137" dur="500"/>
                                        <p:tgtEl>
                                          <p:spTgt spid="8"/>
                                        </p:tgtEl>
                                      </p:cBhvr>
                                    </p:animEffect>
                                  </p:childTnLst>
                                </p:cTn>
                              </p:par>
                            </p:childTnLst>
                          </p:cTn>
                        </p:par>
                      </p:childTnLst>
                    </p:cTn>
                  </p:par>
                  <p:par>
                    <p:cTn id="138" fill="hold">
                      <p:stCondLst>
                        <p:cond delay="indefinite"/>
                      </p:stCondLst>
                      <p:childTnLst>
                        <p:par>
                          <p:cTn id="139" fill="hold">
                            <p:stCondLst>
                              <p:cond delay="0"/>
                            </p:stCondLst>
                            <p:childTnLst>
                              <p:par>
                                <p:cTn id="140" presetID="10" presetClass="entr" presetSubtype="0" fill="hold" grpId="0" nodeType="clickEffect">
                                  <p:stCondLst>
                                    <p:cond delay="0"/>
                                  </p:stCondLst>
                                  <p:childTnLst>
                                    <p:set>
                                      <p:cBhvr>
                                        <p:cTn id="141" dur="1" fill="hold">
                                          <p:stCondLst>
                                            <p:cond delay="0"/>
                                          </p:stCondLst>
                                        </p:cTn>
                                        <p:tgtEl>
                                          <p:spTgt spid="71"/>
                                        </p:tgtEl>
                                        <p:attrNameLst>
                                          <p:attrName>style.visibility</p:attrName>
                                        </p:attrNameLst>
                                      </p:cBhvr>
                                      <p:to>
                                        <p:strVal val="visible"/>
                                      </p:to>
                                    </p:set>
                                    <p:animEffect transition="in" filter="fade">
                                      <p:cBhvr>
                                        <p:cTn id="142" dur="500"/>
                                        <p:tgtEl>
                                          <p:spTgt spid="71"/>
                                        </p:tgtEl>
                                      </p:cBhvr>
                                    </p:animEffect>
                                  </p:childTnLst>
                                </p:cTn>
                              </p:par>
                              <p:par>
                                <p:cTn id="143" presetID="10" presetClass="entr" presetSubtype="0" fill="hold" grpId="0" nodeType="withEffect">
                                  <p:stCondLst>
                                    <p:cond delay="0"/>
                                  </p:stCondLst>
                                  <p:childTnLst>
                                    <p:set>
                                      <p:cBhvr>
                                        <p:cTn id="144" dur="1" fill="hold">
                                          <p:stCondLst>
                                            <p:cond delay="0"/>
                                          </p:stCondLst>
                                        </p:cTn>
                                        <p:tgtEl>
                                          <p:spTgt spid="158"/>
                                        </p:tgtEl>
                                        <p:attrNameLst>
                                          <p:attrName>style.visibility</p:attrName>
                                        </p:attrNameLst>
                                      </p:cBhvr>
                                      <p:to>
                                        <p:strVal val="visible"/>
                                      </p:to>
                                    </p:set>
                                    <p:animEffect transition="in" filter="fade">
                                      <p:cBhvr>
                                        <p:cTn id="145" dur="500"/>
                                        <p:tgtEl>
                                          <p:spTgt spid="158"/>
                                        </p:tgtEl>
                                      </p:cBhvr>
                                    </p:animEffect>
                                  </p:childTnLst>
                                </p:cTn>
                              </p:par>
                              <p:par>
                                <p:cTn id="146" presetID="10" presetClass="entr" presetSubtype="0" fill="hold" grpId="0" nodeType="withEffect">
                                  <p:stCondLst>
                                    <p:cond delay="0"/>
                                  </p:stCondLst>
                                  <p:childTnLst>
                                    <p:set>
                                      <p:cBhvr>
                                        <p:cTn id="147" dur="1" fill="hold">
                                          <p:stCondLst>
                                            <p:cond delay="0"/>
                                          </p:stCondLst>
                                        </p:cTn>
                                        <p:tgtEl>
                                          <p:spTgt spid="161"/>
                                        </p:tgtEl>
                                        <p:attrNameLst>
                                          <p:attrName>style.visibility</p:attrName>
                                        </p:attrNameLst>
                                      </p:cBhvr>
                                      <p:to>
                                        <p:strVal val="visible"/>
                                      </p:to>
                                    </p:set>
                                    <p:animEffect transition="in" filter="fade">
                                      <p:cBhvr>
                                        <p:cTn id="148" dur="500"/>
                                        <p:tgtEl>
                                          <p:spTgt spid="161"/>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160"/>
                                        </p:tgtEl>
                                        <p:attrNameLst>
                                          <p:attrName>style.visibility</p:attrName>
                                        </p:attrNameLst>
                                      </p:cBhvr>
                                      <p:to>
                                        <p:strVal val="visible"/>
                                      </p:to>
                                    </p:set>
                                    <p:animEffect transition="in" filter="fade">
                                      <p:cBhvr>
                                        <p:cTn id="151" dur="500"/>
                                        <p:tgtEl>
                                          <p:spTgt spid="160"/>
                                        </p:tgtEl>
                                      </p:cBhvr>
                                    </p:animEffect>
                                  </p:childTnLst>
                                </p:cTn>
                              </p:par>
                              <p:par>
                                <p:cTn id="152" presetID="10" presetClass="entr" presetSubtype="0" fill="hold" grpId="0" nodeType="withEffect">
                                  <p:stCondLst>
                                    <p:cond delay="0"/>
                                  </p:stCondLst>
                                  <p:childTnLst>
                                    <p:set>
                                      <p:cBhvr>
                                        <p:cTn id="153" dur="1" fill="hold">
                                          <p:stCondLst>
                                            <p:cond delay="0"/>
                                          </p:stCondLst>
                                        </p:cTn>
                                        <p:tgtEl>
                                          <p:spTgt spid="159"/>
                                        </p:tgtEl>
                                        <p:attrNameLst>
                                          <p:attrName>style.visibility</p:attrName>
                                        </p:attrNameLst>
                                      </p:cBhvr>
                                      <p:to>
                                        <p:strVal val="visible"/>
                                      </p:to>
                                    </p:set>
                                    <p:animEffect transition="in" filter="fade">
                                      <p:cBhvr>
                                        <p:cTn id="154" dur="500"/>
                                        <p:tgtEl>
                                          <p:spTgt spid="159"/>
                                        </p:tgtEl>
                                      </p:cBhvr>
                                    </p:animEffect>
                                  </p:childTnLst>
                                </p:cTn>
                              </p:par>
                            </p:childTnLst>
                          </p:cTn>
                        </p:par>
                      </p:childTnLst>
                    </p:cTn>
                  </p:par>
                  <p:par>
                    <p:cTn id="155" fill="hold">
                      <p:stCondLst>
                        <p:cond delay="indefinite"/>
                      </p:stCondLst>
                      <p:childTnLst>
                        <p:par>
                          <p:cTn id="156" fill="hold">
                            <p:stCondLst>
                              <p:cond delay="0"/>
                            </p:stCondLst>
                            <p:childTnLst>
                              <p:par>
                                <p:cTn id="157" presetID="10" presetClass="entr" presetSubtype="0" fill="hold" nodeType="clickEffect">
                                  <p:stCondLst>
                                    <p:cond delay="0"/>
                                  </p:stCondLst>
                                  <p:childTnLst>
                                    <p:set>
                                      <p:cBhvr>
                                        <p:cTn id="158" dur="1" fill="hold">
                                          <p:stCondLst>
                                            <p:cond delay="0"/>
                                          </p:stCondLst>
                                        </p:cTn>
                                        <p:tgtEl>
                                          <p:spTgt spid="164"/>
                                        </p:tgtEl>
                                        <p:attrNameLst>
                                          <p:attrName>style.visibility</p:attrName>
                                        </p:attrNameLst>
                                      </p:cBhvr>
                                      <p:to>
                                        <p:strVal val="visible"/>
                                      </p:to>
                                    </p:set>
                                    <p:animEffect transition="in" filter="fade">
                                      <p:cBhvr>
                                        <p:cTn id="159" dur="500"/>
                                        <p:tgtEl>
                                          <p:spTgt spid="164"/>
                                        </p:tgtEl>
                                      </p:cBhvr>
                                    </p:animEffect>
                                  </p:childTnLst>
                                </p:cTn>
                              </p:par>
                            </p:childTnLst>
                          </p:cTn>
                        </p:par>
                      </p:childTnLst>
                    </p:cTn>
                  </p:par>
                  <p:par>
                    <p:cTn id="160" fill="hold">
                      <p:stCondLst>
                        <p:cond delay="indefinite"/>
                      </p:stCondLst>
                      <p:childTnLst>
                        <p:par>
                          <p:cTn id="161" fill="hold">
                            <p:stCondLst>
                              <p:cond delay="0"/>
                            </p:stCondLst>
                            <p:childTnLst>
                              <p:par>
                                <p:cTn id="162" presetID="10" presetClass="entr" presetSubtype="0" fill="hold" nodeType="clickEffect">
                                  <p:stCondLst>
                                    <p:cond delay="0"/>
                                  </p:stCondLst>
                                  <p:childTnLst>
                                    <p:set>
                                      <p:cBhvr>
                                        <p:cTn id="163" dur="1" fill="hold">
                                          <p:stCondLst>
                                            <p:cond delay="0"/>
                                          </p:stCondLst>
                                        </p:cTn>
                                        <p:tgtEl>
                                          <p:spTgt spid="73"/>
                                        </p:tgtEl>
                                        <p:attrNameLst>
                                          <p:attrName>style.visibility</p:attrName>
                                        </p:attrNameLst>
                                      </p:cBhvr>
                                      <p:to>
                                        <p:strVal val="visible"/>
                                      </p:to>
                                    </p:set>
                                    <p:animEffect transition="in" filter="fade">
                                      <p:cBhvr>
                                        <p:cTn id="164" dur="500"/>
                                        <p:tgtEl>
                                          <p:spTgt spid="73"/>
                                        </p:tgtEl>
                                      </p:cBhvr>
                                    </p:animEffect>
                                  </p:childTnLst>
                                </p:cTn>
                              </p:par>
                            </p:childTnLst>
                          </p:cTn>
                        </p:par>
                      </p:childTnLst>
                    </p:cTn>
                  </p:par>
                  <p:par>
                    <p:cTn id="165" fill="hold">
                      <p:stCondLst>
                        <p:cond delay="indefinite"/>
                      </p:stCondLst>
                      <p:childTnLst>
                        <p:par>
                          <p:cTn id="166" fill="hold">
                            <p:stCondLst>
                              <p:cond delay="0"/>
                            </p:stCondLst>
                            <p:childTnLst>
                              <p:par>
                                <p:cTn id="167" presetID="47" presetClass="entr" presetSubtype="0" fill="hold" nodeType="clickEffect">
                                  <p:stCondLst>
                                    <p:cond delay="0"/>
                                  </p:stCondLst>
                                  <p:childTnLst>
                                    <p:set>
                                      <p:cBhvr>
                                        <p:cTn id="168" dur="1" fill="hold">
                                          <p:stCondLst>
                                            <p:cond delay="0"/>
                                          </p:stCondLst>
                                        </p:cTn>
                                        <p:tgtEl>
                                          <p:spTgt spid="162"/>
                                        </p:tgtEl>
                                        <p:attrNameLst>
                                          <p:attrName>style.visibility</p:attrName>
                                        </p:attrNameLst>
                                      </p:cBhvr>
                                      <p:to>
                                        <p:strVal val="visible"/>
                                      </p:to>
                                    </p:set>
                                    <p:animEffect transition="in" filter="fade">
                                      <p:cBhvr>
                                        <p:cTn id="169" dur="1000"/>
                                        <p:tgtEl>
                                          <p:spTgt spid="162"/>
                                        </p:tgtEl>
                                      </p:cBhvr>
                                    </p:animEffect>
                                    <p:anim calcmode="lin" valueType="num">
                                      <p:cBhvr>
                                        <p:cTn id="170" dur="1000" fill="hold"/>
                                        <p:tgtEl>
                                          <p:spTgt spid="162"/>
                                        </p:tgtEl>
                                        <p:attrNameLst>
                                          <p:attrName>ppt_x</p:attrName>
                                        </p:attrNameLst>
                                      </p:cBhvr>
                                      <p:tavLst>
                                        <p:tav tm="0">
                                          <p:val>
                                            <p:strVal val="#ppt_x"/>
                                          </p:val>
                                        </p:tav>
                                        <p:tav tm="100000">
                                          <p:val>
                                            <p:strVal val="#ppt_x"/>
                                          </p:val>
                                        </p:tav>
                                      </p:tavLst>
                                    </p:anim>
                                    <p:anim calcmode="lin" valueType="num">
                                      <p:cBhvr>
                                        <p:cTn id="171" dur="1000" fill="hold"/>
                                        <p:tgtEl>
                                          <p:spTgt spid="162"/>
                                        </p:tgtEl>
                                        <p:attrNameLst>
                                          <p:attrName>ppt_y</p:attrName>
                                        </p:attrNameLst>
                                      </p:cBhvr>
                                      <p:tavLst>
                                        <p:tav tm="0">
                                          <p:val>
                                            <p:strVal val="#ppt_y-.1"/>
                                          </p:val>
                                        </p:tav>
                                        <p:tav tm="100000">
                                          <p:val>
                                            <p:strVal val="#ppt_y"/>
                                          </p:val>
                                        </p:tav>
                                      </p:tavLst>
                                    </p:anim>
                                  </p:childTnLst>
                                </p:cTn>
                              </p:par>
                            </p:childTnLst>
                          </p:cTn>
                        </p:par>
                      </p:childTnLst>
                    </p:cTn>
                  </p:par>
                  <p:par>
                    <p:cTn id="172" fill="hold">
                      <p:stCondLst>
                        <p:cond delay="indefinite"/>
                      </p:stCondLst>
                      <p:childTnLst>
                        <p:par>
                          <p:cTn id="173" fill="hold">
                            <p:stCondLst>
                              <p:cond delay="0"/>
                            </p:stCondLst>
                            <p:childTnLst>
                              <p:par>
                                <p:cTn id="174" presetID="42" presetClass="entr" presetSubtype="0" fill="hold" nodeType="clickEffect">
                                  <p:stCondLst>
                                    <p:cond delay="0"/>
                                  </p:stCondLst>
                                  <p:childTnLst>
                                    <p:set>
                                      <p:cBhvr>
                                        <p:cTn id="175" dur="1" fill="hold">
                                          <p:stCondLst>
                                            <p:cond delay="0"/>
                                          </p:stCondLst>
                                        </p:cTn>
                                        <p:tgtEl>
                                          <p:spTgt spid="143"/>
                                        </p:tgtEl>
                                        <p:attrNameLst>
                                          <p:attrName>style.visibility</p:attrName>
                                        </p:attrNameLst>
                                      </p:cBhvr>
                                      <p:to>
                                        <p:strVal val="visible"/>
                                      </p:to>
                                    </p:set>
                                    <p:animEffect transition="in" filter="fade">
                                      <p:cBhvr>
                                        <p:cTn id="176" dur="1000"/>
                                        <p:tgtEl>
                                          <p:spTgt spid="143"/>
                                        </p:tgtEl>
                                      </p:cBhvr>
                                    </p:animEffect>
                                    <p:anim calcmode="lin" valueType="num">
                                      <p:cBhvr>
                                        <p:cTn id="177" dur="1000" fill="hold"/>
                                        <p:tgtEl>
                                          <p:spTgt spid="143"/>
                                        </p:tgtEl>
                                        <p:attrNameLst>
                                          <p:attrName>ppt_x</p:attrName>
                                        </p:attrNameLst>
                                      </p:cBhvr>
                                      <p:tavLst>
                                        <p:tav tm="0">
                                          <p:val>
                                            <p:strVal val="#ppt_x"/>
                                          </p:val>
                                        </p:tav>
                                        <p:tav tm="100000">
                                          <p:val>
                                            <p:strVal val="#ppt_x"/>
                                          </p:val>
                                        </p:tav>
                                      </p:tavLst>
                                    </p:anim>
                                    <p:anim calcmode="lin" valueType="num">
                                      <p:cBhvr>
                                        <p:cTn id="178" dur="1000" fill="hold"/>
                                        <p:tgtEl>
                                          <p:spTgt spid="1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8" grpId="0"/>
      <p:bldP spid="31" grpId="0"/>
      <p:bldP spid="32" grpId="0"/>
      <p:bldP spid="59" grpId="0"/>
      <p:bldP spid="60" grpId="0"/>
      <p:bldP spid="64" grpId="0"/>
      <p:bldP spid="65" grpId="0"/>
      <p:bldP spid="71" grpId="0"/>
      <p:bldP spid="72" grpId="0"/>
      <p:bldP spid="158" grpId="0" animBg="1"/>
      <p:bldP spid="159" grpId="0" animBg="1"/>
      <p:bldP spid="160" grpId="0" animBg="1"/>
      <p:bldP spid="16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ixaDeTexto 5"/>
          <p:cNvSpPr txBox="1"/>
          <p:nvPr/>
        </p:nvSpPr>
        <p:spPr>
          <a:xfrm>
            <a:off x="316359" y="835277"/>
            <a:ext cx="4429431" cy="430887"/>
          </a:xfrm>
          <a:prstGeom prst="rect">
            <a:avLst/>
          </a:prstGeom>
          <a:noFill/>
        </p:spPr>
        <p:txBody>
          <a:bodyPr wrap="square" rtlCol="0">
            <a:spAutoFit/>
          </a:bodyPr>
          <a:lstStyle/>
          <a:p>
            <a:pPr rtl="0" eaLnBrk="0" fontAlgn="base" hangingPunct="0">
              <a:spcBef>
                <a:spcPct val="0"/>
              </a:spcBef>
              <a:spcAft>
                <a:spcPct val="0"/>
              </a:spcAft>
            </a:pPr>
            <a:r>
              <a:rPr lang="pt-BR" sz="2200" b="1" kern="1200" dirty="0">
                <a:solidFill>
                  <a:srgbClr val="1C1C1C"/>
                </a:solidFill>
                <a:effectLst/>
                <a:latin typeface="Times New Roman" panose="02020603050405020304" pitchFamily="18" charset="0"/>
                <a:cs typeface="Times New Roman" panose="02020603050405020304" pitchFamily="18" charset="0"/>
              </a:rPr>
              <a:t>Residual stress in </a:t>
            </a:r>
            <a:r>
              <a:rPr lang="en-DE" sz="2200" b="1" dirty="0">
                <a:solidFill>
                  <a:srgbClr val="1C1C1C"/>
                </a:solidFill>
                <a:latin typeface="Times New Roman" panose="02020603050405020304" pitchFamily="18" charset="0"/>
                <a:cs typeface="Times New Roman" panose="02020603050405020304" pitchFamily="18" charset="0"/>
              </a:rPr>
              <a:t>F</a:t>
            </a:r>
            <a:r>
              <a:rPr lang="pt-BR" sz="2200" b="1" kern="1200" dirty="0">
                <a:solidFill>
                  <a:srgbClr val="1C1C1C"/>
                </a:solidFill>
                <a:effectLst/>
                <a:latin typeface="Times New Roman" panose="02020603050405020304" pitchFamily="18" charset="0"/>
                <a:cs typeface="Times New Roman" panose="02020603050405020304" pitchFamily="18" charset="0"/>
              </a:rPr>
              <a:t>lexible </a:t>
            </a:r>
            <a:r>
              <a:rPr lang="en-DE" sz="2200" b="1" dirty="0">
                <a:solidFill>
                  <a:srgbClr val="1C1C1C"/>
                </a:solidFill>
                <a:latin typeface="Times New Roman" panose="02020603050405020304" pitchFamily="18" charset="0"/>
                <a:cs typeface="Times New Roman" panose="02020603050405020304" pitchFamily="18" charset="0"/>
              </a:rPr>
              <a:t>R</a:t>
            </a:r>
            <a:r>
              <a:rPr lang="pt-BR" sz="2200" b="1" kern="1200" dirty="0">
                <a:solidFill>
                  <a:srgbClr val="1C1C1C"/>
                </a:solidFill>
                <a:effectLst/>
                <a:latin typeface="Times New Roman" panose="02020603050405020304" pitchFamily="18" charset="0"/>
                <a:cs typeface="Times New Roman" panose="02020603050405020304" pitchFamily="18" charset="0"/>
              </a:rPr>
              <a:t>isers</a:t>
            </a:r>
          </a:p>
        </p:txBody>
      </p:sp>
      <p:pic>
        <p:nvPicPr>
          <p:cNvPr id="8" name="Picture 7">
            <a:extLst>
              <a:ext uri="{FF2B5EF4-FFF2-40B4-BE49-F238E27FC236}">
                <a16:creationId xmlns:a16="http://schemas.microsoft.com/office/drawing/2014/main" id="{551AD95F-871C-2862-09CE-19572D9072C9}"/>
              </a:ext>
            </a:extLst>
          </p:cNvPr>
          <p:cNvPicPr>
            <a:picLocks noChangeAspect="1"/>
          </p:cNvPicPr>
          <p:nvPr/>
        </p:nvPicPr>
        <p:blipFill rotWithShape="1">
          <a:blip r:embed="rId3">
            <a:extLst>
              <a:ext uri="{28A0092B-C50C-407E-A947-70E740481C1C}">
                <a14:useLocalDpi xmlns:a14="http://schemas.microsoft.com/office/drawing/2010/main" val="0"/>
              </a:ext>
            </a:extLst>
          </a:blip>
          <a:srcRect t="45760" r="57855"/>
          <a:stretch/>
        </p:blipFill>
        <p:spPr>
          <a:xfrm flipH="1">
            <a:off x="0" y="1189533"/>
            <a:ext cx="4104352" cy="2971282"/>
          </a:xfrm>
          <a:prstGeom prst="rect">
            <a:avLst/>
          </a:prstGeom>
        </p:spPr>
      </p:pic>
      <p:pic>
        <p:nvPicPr>
          <p:cNvPr id="11" name="Picture 10">
            <a:extLst>
              <a:ext uri="{FF2B5EF4-FFF2-40B4-BE49-F238E27FC236}">
                <a16:creationId xmlns:a16="http://schemas.microsoft.com/office/drawing/2014/main" id="{FC68917C-CD66-C4ED-73E4-6C1FC3864266}"/>
              </a:ext>
            </a:extLst>
          </p:cNvPr>
          <p:cNvPicPr>
            <a:picLocks noChangeAspect="1"/>
          </p:cNvPicPr>
          <p:nvPr/>
        </p:nvPicPr>
        <p:blipFill rotWithShape="1">
          <a:blip r:embed="rId3">
            <a:extLst>
              <a:ext uri="{28A0092B-C50C-407E-A947-70E740481C1C}">
                <a14:useLocalDpi xmlns:a14="http://schemas.microsoft.com/office/drawing/2010/main" val="0"/>
              </a:ext>
            </a:extLst>
          </a:blip>
          <a:srcRect l="15311" t="61215" r="75977" b="23429"/>
          <a:stretch/>
        </p:blipFill>
        <p:spPr>
          <a:xfrm flipH="1">
            <a:off x="4375799" y="944625"/>
            <a:ext cx="3460442" cy="3431041"/>
          </a:xfrm>
          <a:prstGeom prst="flowChartConnector">
            <a:avLst/>
          </a:prstGeom>
          <a:ln w="19050">
            <a:solidFill>
              <a:srgbClr val="2A2625"/>
            </a:solidFill>
          </a:ln>
        </p:spPr>
      </p:pic>
      <p:pic>
        <p:nvPicPr>
          <p:cNvPr id="12" name="Picture 11">
            <a:extLst>
              <a:ext uri="{FF2B5EF4-FFF2-40B4-BE49-F238E27FC236}">
                <a16:creationId xmlns:a16="http://schemas.microsoft.com/office/drawing/2014/main" id="{16712918-B1C9-CEBA-8555-9D745BB784B4}"/>
              </a:ext>
            </a:extLst>
          </p:cNvPr>
          <p:cNvPicPr>
            <a:picLocks noChangeAspect="1"/>
          </p:cNvPicPr>
          <p:nvPr/>
        </p:nvPicPr>
        <p:blipFill rotWithShape="1">
          <a:blip r:embed="rId3">
            <a:extLst>
              <a:ext uri="{28A0092B-C50C-407E-A947-70E740481C1C}">
                <a14:useLocalDpi xmlns:a14="http://schemas.microsoft.com/office/drawing/2010/main" val="0"/>
              </a:ext>
            </a:extLst>
          </a:blip>
          <a:srcRect l="15311" t="61215" r="75977" b="23429"/>
          <a:stretch/>
        </p:blipFill>
        <p:spPr>
          <a:xfrm flipH="1">
            <a:off x="1762193" y="2053740"/>
            <a:ext cx="835094" cy="828000"/>
          </a:xfrm>
          <a:prstGeom prst="flowChartConnector">
            <a:avLst/>
          </a:prstGeom>
          <a:ln w="19050">
            <a:solidFill>
              <a:srgbClr val="2A2625"/>
            </a:solidFill>
            <a:prstDash val="sysDash"/>
          </a:ln>
        </p:spPr>
      </p:pic>
      <p:cxnSp>
        <p:nvCxnSpPr>
          <p:cNvPr id="13" name="Straight Arrow Connector 57">
            <a:extLst>
              <a:ext uri="{FF2B5EF4-FFF2-40B4-BE49-F238E27FC236}">
                <a16:creationId xmlns:a16="http://schemas.microsoft.com/office/drawing/2014/main" id="{DB132804-438E-D861-FD61-9058B43CA39E}"/>
              </a:ext>
            </a:extLst>
          </p:cNvPr>
          <p:cNvCxnSpPr/>
          <p:nvPr/>
        </p:nvCxnSpPr>
        <p:spPr>
          <a:xfrm flipV="1">
            <a:off x="738792" y="4361235"/>
            <a:ext cx="108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60">
            <a:extLst>
              <a:ext uri="{FF2B5EF4-FFF2-40B4-BE49-F238E27FC236}">
                <a16:creationId xmlns:a16="http://schemas.microsoft.com/office/drawing/2014/main" id="{915C3B58-966B-F09D-F107-97A395FD161D}"/>
              </a:ext>
            </a:extLst>
          </p:cNvPr>
          <p:cNvSpPr txBox="1"/>
          <p:nvPr/>
        </p:nvSpPr>
        <p:spPr>
          <a:xfrm>
            <a:off x="1053585" y="3878059"/>
            <a:ext cx="3145322" cy="369332"/>
          </a:xfrm>
          <a:prstGeom prst="rect">
            <a:avLst/>
          </a:prstGeom>
          <a:noFill/>
        </p:spPr>
        <p:txBody>
          <a:bodyPr wrap="square" rtlCol="0">
            <a:spAutoFit/>
          </a:bodyPr>
          <a:lstStyle/>
          <a:p>
            <a:r>
              <a:rPr lang="en-DE" dirty="0">
                <a:latin typeface="Times New Roman" panose="02020603050405020304" pitchFamily="18" charset="0"/>
                <a:cs typeface="Times New Roman" panose="02020603050405020304" pitchFamily="18" charset="0"/>
              </a:rPr>
              <a:t>F</a:t>
            </a:r>
            <a:r>
              <a:rPr lang="en-DE" baseline="-25000" dirty="0">
                <a:latin typeface="Times New Roman" panose="02020603050405020304" pitchFamily="18" charset="0"/>
                <a:cs typeface="Times New Roman" panose="02020603050405020304" pitchFamily="18" charset="0"/>
              </a:rPr>
              <a:t>axial</a:t>
            </a:r>
            <a:endParaRPr lang="en-DE" sz="1200" dirty="0">
              <a:latin typeface="Times New Roman" panose="02020603050405020304" pitchFamily="18" charset="0"/>
              <a:cs typeface="Times New Roman" panose="02020603050405020304" pitchFamily="18" charset="0"/>
            </a:endParaRPr>
          </a:p>
        </p:txBody>
      </p:sp>
      <p:sp>
        <p:nvSpPr>
          <p:cNvPr id="15" name="TextBox 14">
            <a:extLst>
              <a:ext uri="{FF2B5EF4-FFF2-40B4-BE49-F238E27FC236}">
                <a16:creationId xmlns:a16="http://schemas.microsoft.com/office/drawing/2014/main" id="{A6594E5A-18CA-DA7D-E026-D00D327B30FA}"/>
              </a:ext>
            </a:extLst>
          </p:cNvPr>
          <p:cNvSpPr txBox="1"/>
          <p:nvPr/>
        </p:nvSpPr>
        <p:spPr>
          <a:xfrm>
            <a:off x="112472" y="4456891"/>
            <a:ext cx="2929983" cy="369332"/>
          </a:xfrm>
          <a:prstGeom prst="rect">
            <a:avLst/>
          </a:prstGeom>
          <a:noFill/>
        </p:spPr>
        <p:txBody>
          <a:bodyPr wrap="square">
            <a:spAutoFit/>
          </a:bodyPr>
          <a:lstStyle/>
          <a:p>
            <a:r>
              <a:rPr lang="en-DE" dirty="0">
                <a:latin typeface="Times New Roman" panose="02020603050405020304" pitchFamily="18" charset="0"/>
                <a:cs typeface="Times New Roman" panose="02020603050405020304" pitchFamily="18" charset="0"/>
              </a:rPr>
              <a:t>Direction of the Axial load </a:t>
            </a:r>
            <a:endParaRPr lang="en-DE" dirty="0"/>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8E393C1C-7E72-5EFC-BADD-36855AF91586}"/>
                  </a:ext>
                </a:extLst>
              </p:cNvPr>
              <p:cNvSpPr txBox="1"/>
              <p:nvPr/>
            </p:nvSpPr>
            <p:spPr>
              <a:xfrm>
                <a:off x="11097043" y="1246117"/>
                <a:ext cx="474117"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DE" sz="1200" i="1" smtClean="0">
                              <a:latin typeface="Cambria Math" panose="02040503050406030204" pitchFamily="18" charset="0"/>
                              <a:ea typeface="Cambria Math" panose="02040503050406030204" pitchFamily="18" charset="0"/>
                            </a:rPr>
                          </m:ctrlPr>
                        </m:sSubPr>
                        <m:e>
                          <m:r>
                            <m:rPr>
                              <m:sty m:val="p"/>
                              <m:brk m:alnAt="7"/>
                            </m:rPr>
                            <a:rPr lang="en-DE" sz="1200" b="0" i="0">
                              <a:latin typeface="Cambria Math" panose="02040503050406030204" pitchFamily="18" charset="0"/>
                              <a:ea typeface="Cambria Math" panose="02040503050406030204" pitchFamily="18" charset="0"/>
                            </a:rPr>
                            <m:t>σ</m:t>
                          </m:r>
                        </m:e>
                        <m:sub>
                          <m:r>
                            <m:rPr>
                              <m:sty m:val="p"/>
                              <m:brk m:alnAt="7"/>
                            </m:rPr>
                            <a:rPr lang="en-DE" sz="1200" b="0" i="0">
                              <a:latin typeface="Cambria Math" panose="02040503050406030204" pitchFamily="18" charset="0"/>
                              <a:ea typeface="Cambria Math" panose="02040503050406030204" pitchFamily="18" charset="0"/>
                            </a:rPr>
                            <m:t>x</m:t>
                          </m:r>
                        </m:sub>
                      </m:sSub>
                    </m:oMath>
                  </m:oMathPara>
                </a14:m>
                <a:endParaRPr lang="en-DE" sz="1200" dirty="0">
                  <a:latin typeface="Times New Roman" panose="02020603050405020304" pitchFamily="18"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8E393C1C-7E72-5EFC-BADD-36855AF91586}"/>
                  </a:ext>
                </a:extLst>
              </p:cNvPr>
              <p:cNvSpPr txBox="1">
                <a:spLocks noRot="1" noChangeAspect="1" noMove="1" noResize="1" noEditPoints="1" noAdjustHandles="1" noChangeArrowheads="1" noChangeShapeType="1" noTextEdit="1"/>
              </p:cNvSpPr>
              <p:nvPr/>
            </p:nvSpPr>
            <p:spPr>
              <a:xfrm>
                <a:off x="11097043" y="1246117"/>
                <a:ext cx="474117" cy="276999"/>
              </a:xfrm>
              <a:prstGeom prst="rect">
                <a:avLst/>
              </a:prstGeom>
              <a:blipFill>
                <a:blip r:embed="rId4"/>
                <a:stretch>
                  <a:fillRect/>
                </a:stretch>
              </a:blipFill>
            </p:spPr>
            <p:txBody>
              <a:bodyPr/>
              <a:lstStyle/>
              <a:p>
                <a:r>
                  <a:rPr lang="en-DE">
                    <a:noFill/>
                  </a:rPr>
                  <a:t> </a:t>
                </a:r>
              </a:p>
            </p:txBody>
          </p:sp>
        </mc:Fallback>
      </mc:AlternateContent>
      <p:cxnSp>
        <p:nvCxnSpPr>
          <p:cNvPr id="27" name="Straight Connector 26">
            <a:extLst>
              <a:ext uri="{FF2B5EF4-FFF2-40B4-BE49-F238E27FC236}">
                <a16:creationId xmlns:a16="http://schemas.microsoft.com/office/drawing/2014/main" id="{6E9DBA22-D2D0-5F3D-CF3E-E6812310DBB0}"/>
              </a:ext>
            </a:extLst>
          </p:cNvPr>
          <p:cNvCxnSpPr>
            <a:cxnSpLocks/>
          </p:cNvCxnSpPr>
          <p:nvPr/>
        </p:nvCxnSpPr>
        <p:spPr>
          <a:xfrm flipH="1">
            <a:off x="10931291" y="1496300"/>
            <a:ext cx="306486" cy="201069"/>
          </a:xfrm>
          <a:prstGeom prst="line">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37C2E801-DBB3-43D6-8153-B7F41F22FED0}"/>
              </a:ext>
            </a:extLst>
          </p:cNvPr>
          <p:cNvGrpSpPr/>
          <p:nvPr/>
        </p:nvGrpSpPr>
        <p:grpSpPr>
          <a:xfrm>
            <a:off x="7960068" y="919339"/>
            <a:ext cx="3707786" cy="4251389"/>
            <a:chOff x="7960068" y="919339"/>
            <a:chExt cx="3707786" cy="4251389"/>
          </a:xfrm>
        </p:grpSpPr>
        <p:sp>
          <p:nvSpPr>
            <p:cNvPr id="17" name="Rectangle 16">
              <a:extLst>
                <a:ext uri="{FF2B5EF4-FFF2-40B4-BE49-F238E27FC236}">
                  <a16:creationId xmlns:a16="http://schemas.microsoft.com/office/drawing/2014/main" id="{366F3B8F-0095-7663-C149-F4479ED92211}"/>
                </a:ext>
              </a:extLst>
            </p:cNvPr>
            <p:cNvSpPr/>
            <p:nvPr/>
          </p:nvSpPr>
          <p:spPr>
            <a:xfrm rot="14178494">
              <a:off x="9620161" y="1143206"/>
              <a:ext cx="540000" cy="2520000"/>
            </a:xfrm>
            <a:prstGeom prst="rect">
              <a:avLst/>
            </a:prstGeom>
            <a:solidFill>
              <a:srgbClr val="8D8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sp>
          <p:nvSpPr>
            <p:cNvPr id="18" name="Rectangle 17">
              <a:extLst>
                <a:ext uri="{FF2B5EF4-FFF2-40B4-BE49-F238E27FC236}">
                  <a16:creationId xmlns:a16="http://schemas.microsoft.com/office/drawing/2014/main" id="{CA6F3C5D-15AD-B5C4-3ACB-71A8AA7E0DC1}"/>
                </a:ext>
              </a:extLst>
            </p:cNvPr>
            <p:cNvSpPr/>
            <p:nvPr/>
          </p:nvSpPr>
          <p:spPr>
            <a:xfrm rot="14178494">
              <a:off x="9532211" y="1902295"/>
              <a:ext cx="540000" cy="2520000"/>
            </a:xfrm>
            <a:prstGeom prst="rect">
              <a:avLst/>
            </a:prstGeom>
            <a:solidFill>
              <a:srgbClr val="8D8B9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cxnSp>
          <p:nvCxnSpPr>
            <p:cNvPr id="19" name="Straight Connector 18">
              <a:extLst>
                <a:ext uri="{FF2B5EF4-FFF2-40B4-BE49-F238E27FC236}">
                  <a16:creationId xmlns:a16="http://schemas.microsoft.com/office/drawing/2014/main" id="{95CBBBD0-52F8-73FA-3F8A-C8077BB74FB8}"/>
                </a:ext>
              </a:extLst>
            </p:cNvPr>
            <p:cNvCxnSpPr>
              <a:cxnSpLocks/>
            </p:cNvCxnSpPr>
            <p:nvPr/>
          </p:nvCxnSpPr>
          <p:spPr>
            <a:xfrm flipH="1">
              <a:off x="8112468" y="2900790"/>
              <a:ext cx="554737" cy="370993"/>
            </a:xfrm>
            <a:prstGeom prst="line">
              <a:avLst/>
            </a:prstGeom>
            <a:ln>
              <a:solidFill>
                <a:srgbClr val="8D8B94"/>
              </a:solidFill>
              <a:prstDash val="dash"/>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4563B6C9-EAF5-D9C1-4CBA-DC34752A76F6}"/>
                </a:ext>
              </a:extLst>
            </p:cNvPr>
            <p:cNvCxnSpPr>
              <a:cxnSpLocks/>
            </p:cNvCxnSpPr>
            <p:nvPr/>
          </p:nvCxnSpPr>
          <p:spPr>
            <a:xfrm flipH="1">
              <a:off x="8414654" y="3326810"/>
              <a:ext cx="554737" cy="370993"/>
            </a:xfrm>
            <a:prstGeom prst="line">
              <a:avLst/>
            </a:prstGeom>
            <a:ln>
              <a:solidFill>
                <a:srgbClr val="8D8B94"/>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B0FB41C-0DA4-95BA-F2D1-20CE313F17D1}"/>
                </a:ext>
              </a:extLst>
            </p:cNvPr>
            <p:cNvCxnSpPr>
              <a:cxnSpLocks/>
            </p:cNvCxnSpPr>
            <p:nvPr/>
          </p:nvCxnSpPr>
          <p:spPr>
            <a:xfrm flipH="1">
              <a:off x="8024516" y="3659878"/>
              <a:ext cx="554737" cy="370993"/>
            </a:xfrm>
            <a:prstGeom prst="line">
              <a:avLst/>
            </a:prstGeom>
            <a:ln>
              <a:solidFill>
                <a:srgbClr val="8D8B94"/>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B9A678C1-1379-04B6-E5A0-B8DAD6DF30AF}"/>
                </a:ext>
              </a:extLst>
            </p:cNvPr>
            <p:cNvCxnSpPr>
              <a:cxnSpLocks/>
            </p:cNvCxnSpPr>
            <p:nvPr/>
          </p:nvCxnSpPr>
          <p:spPr>
            <a:xfrm flipH="1">
              <a:off x="8326702" y="4085898"/>
              <a:ext cx="554737" cy="370993"/>
            </a:xfrm>
            <a:prstGeom prst="line">
              <a:avLst/>
            </a:prstGeom>
            <a:ln>
              <a:solidFill>
                <a:srgbClr val="8D8B94"/>
              </a:solidFill>
              <a:prstDash val="dash"/>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89624602-2DB6-0BB5-3E07-E17D947C930E}"/>
                </a:ext>
              </a:extLst>
            </p:cNvPr>
            <p:cNvCxnSpPr>
              <a:cxnSpLocks/>
            </p:cNvCxnSpPr>
            <p:nvPr/>
          </p:nvCxnSpPr>
          <p:spPr>
            <a:xfrm flipH="1">
              <a:off x="10810931" y="1101426"/>
              <a:ext cx="554737" cy="370993"/>
            </a:xfrm>
            <a:prstGeom prst="line">
              <a:avLst/>
            </a:prstGeom>
            <a:ln>
              <a:solidFill>
                <a:srgbClr val="8D8B94"/>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7306546-CBDC-BA05-4997-BF3EDE87E58A}"/>
                </a:ext>
              </a:extLst>
            </p:cNvPr>
            <p:cNvCxnSpPr>
              <a:cxnSpLocks/>
            </p:cNvCxnSpPr>
            <p:nvPr/>
          </p:nvCxnSpPr>
          <p:spPr>
            <a:xfrm flipH="1">
              <a:off x="11113117" y="1527446"/>
              <a:ext cx="554737" cy="370993"/>
            </a:xfrm>
            <a:prstGeom prst="line">
              <a:avLst/>
            </a:prstGeom>
            <a:ln>
              <a:solidFill>
                <a:srgbClr val="8D8B94"/>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020D326E-01D8-306E-ABBA-D0934C48D77B}"/>
                </a:ext>
              </a:extLst>
            </p:cNvPr>
            <p:cNvCxnSpPr>
              <a:cxnSpLocks/>
            </p:cNvCxnSpPr>
            <p:nvPr/>
          </p:nvCxnSpPr>
          <p:spPr>
            <a:xfrm flipH="1">
              <a:off x="10722981" y="1867293"/>
              <a:ext cx="554737" cy="370993"/>
            </a:xfrm>
            <a:prstGeom prst="line">
              <a:avLst/>
            </a:prstGeom>
            <a:ln>
              <a:solidFill>
                <a:srgbClr val="8D8B94"/>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F023C296-C748-169D-13A4-7F926AFE0517}"/>
                </a:ext>
              </a:extLst>
            </p:cNvPr>
            <p:cNvCxnSpPr>
              <a:cxnSpLocks/>
            </p:cNvCxnSpPr>
            <p:nvPr/>
          </p:nvCxnSpPr>
          <p:spPr>
            <a:xfrm flipH="1">
              <a:off x="11025167" y="2293313"/>
              <a:ext cx="554737" cy="370993"/>
            </a:xfrm>
            <a:prstGeom prst="line">
              <a:avLst/>
            </a:prstGeom>
            <a:ln>
              <a:solidFill>
                <a:srgbClr val="8D8B94"/>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BA0CFFB1-6071-F10D-B0D8-3A9778135834}"/>
                </a:ext>
              </a:extLst>
            </p:cNvPr>
            <p:cNvCxnSpPr>
              <a:cxnSpLocks/>
            </p:cNvCxnSpPr>
            <p:nvPr/>
          </p:nvCxnSpPr>
          <p:spPr>
            <a:xfrm flipH="1">
              <a:off x="7960068" y="2593253"/>
              <a:ext cx="3277709" cy="2187789"/>
            </a:xfrm>
            <a:prstGeom prst="line">
              <a:avLst/>
            </a:prstGeom>
            <a:ln>
              <a:solidFill>
                <a:srgbClr val="8D8B94"/>
              </a:solidFill>
              <a:prstDash val="dash"/>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F747794E-DC0C-2976-0A26-159B9BA425EB}"/>
                </a:ext>
              </a:extLst>
            </p:cNvPr>
            <p:cNvCxnSpPr>
              <a:cxnSpLocks/>
            </p:cNvCxnSpPr>
            <p:nvPr/>
          </p:nvCxnSpPr>
          <p:spPr>
            <a:xfrm flipH="1">
              <a:off x="8293451" y="2982939"/>
              <a:ext cx="3277709" cy="2187789"/>
            </a:xfrm>
            <a:prstGeom prst="line">
              <a:avLst/>
            </a:prstGeom>
            <a:ln>
              <a:solidFill>
                <a:srgbClr val="8D8B94"/>
              </a:solidFill>
              <a:prstDash val="dash"/>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61A43E5-B21E-7297-970E-84A78674E75A}"/>
                </a:ext>
              </a:extLst>
            </p:cNvPr>
            <p:cNvCxnSpPr>
              <a:cxnSpLocks/>
            </p:cNvCxnSpPr>
            <p:nvPr/>
          </p:nvCxnSpPr>
          <p:spPr>
            <a:xfrm flipH="1">
              <a:off x="8060303" y="999709"/>
              <a:ext cx="3277709" cy="2187789"/>
            </a:xfrm>
            <a:prstGeom prst="line">
              <a:avLst/>
            </a:prstGeom>
            <a:ln>
              <a:solidFill>
                <a:srgbClr val="8D8B94"/>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F3EA42D5-E50B-02C8-AACA-1CD142DF85A9}"/>
                </a:ext>
              </a:extLst>
            </p:cNvPr>
            <p:cNvCxnSpPr>
              <a:cxnSpLocks/>
            </p:cNvCxnSpPr>
            <p:nvPr/>
          </p:nvCxnSpPr>
          <p:spPr>
            <a:xfrm flipH="1">
              <a:off x="8293451" y="919339"/>
              <a:ext cx="2340682" cy="1538503"/>
            </a:xfrm>
            <a:prstGeom prst="line">
              <a:avLst/>
            </a:prstGeom>
            <a:ln>
              <a:solidFill>
                <a:srgbClr val="8D8B94"/>
              </a:solidFill>
              <a:prstDash val="dash"/>
            </a:ln>
          </p:spPr>
          <p:style>
            <a:lnRef idx="1">
              <a:schemeClr val="accent1"/>
            </a:lnRef>
            <a:fillRef idx="0">
              <a:schemeClr val="accent1"/>
            </a:fillRef>
            <a:effectRef idx="0">
              <a:schemeClr val="accent1"/>
            </a:effectRef>
            <a:fontRef idx="minor">
              <a:schemeClr val="tx1"/>
            </a:fontRef>
          </p:style>
        </p:cxnSp>
      </p:grpSp>
      <p:cxnSp>
        <p:nvCxnSpPr>
          <p:cNvPr id="28" name="Straight Connector 27">
            <a:extLst>
              <a:ext uri="{FF2B5EF4-FFF2-40B4-BE49-F238E27FC236}">
                <a16:creationId xmlns:a16="http://schemas.microsoft.com/office/drawing/2014/main" id="{4316B6BF-4D9E-A418-58E3-3E2F0A2BE88C}"/>
              </a:ext>
            </a:extLst>
          </p:cNvPr>
          <p:cNvCxnSpPr>
            <a:cxnSpLocks/>
          </p:cNvCxnSpPr>
          <p:nvPr/>
        </p:nvCxnSpPr>
        <p:spPr>
          <a:xfrm rot="10800000" flipH="1">
            <a:off x="8530036" y="3097309"/>
            <a:ext cx="306486" cy="201069"/>
          </a:xfrm>
          <a:prstGeom prst="line">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E2C4A43-83C6-C40C-A556-476240C007E3}"/>
              </a:ext>
            </a:extLst>
          </p:cNvPr>
          <p:cNvCxnSpPr>
            <a:cxnSpLocks/>
          </p:cNvCxnSpPr>
          <p:nvPr/>
        </p:nvCxnSpPr>
        <p:spPr>
          <a:xfrm rot="10800000" flipH="1">
            <a:off x="8438419" y="3857315"/>
            <a:ext cx="306486" cy="201069"/>
          </a:xfrm>
          <a:prstGeom prst="line">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65EB546-1169-738F-FC16-26C6D28EB880}"/>
              </a:ext>
            </a:extLst>
          </p:cNvPr>
          <p:cNvCxnSpPr>
            <a:cxnSpLocks/>
          </p:cNvCxnSpPr>
          <p:nvPr/>
        </p:nvCxnSpPr>
        <p:spPr>
          <a:xfrm flipH="1">
            <a:off x="10847106" y="2245470"/>
            <a:ext cx="306486" cy="201069"/>
          </a:xfrm>
          <a:prstGeom prst="line">
            <a:avLst/>
          </a:prstGeom>
          <a:ln>
            <a:solidFill>
              <a:schemeClr val="tx1"/>
            </a:solidFill>
            <a:prstDash val="solid"/>
            <a:headEnd type="triangle"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C74D0A21-CAB0-9A07-C9AC-A2DFD5AA2C8D}"/>
                  </a:ext>
                </a:extLst>
              </p:cNvPr>
              <p:cNvSpPr txBox="1"/>
              <p:nvPr/>
            </p:nvSpPr>
            <p:spPr>
              <a:xfrm>
                <a:off x="11040659" y="2009130"/>
                <a:ext cx="474117"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DE" sz="1200" i="1" smtClean="0">
                              <a:latin typeface="Cambria Math" panose="02040503050406030204" pitchFamily="18" charset="0"/>
                              <a:ea typeface="Cambria Math" panose="02040503050406030204" pitchFamily="18" charset="0"/>
                            </a:rPr>
                          </m:ctrlPr>
                        </m:sSubPr>
                        <m:e>
                          <m:r>
                            <m:rPr>
                              <m:sty m:val="p"/>
                              <m:brk m:alnAt="7"/>
                            </m:rPr>
                            <a:rPr lang="en-DE" sz="1200" b="0" i="0">
                              <a:latin typeface="Cambria Math" panose="02040503050406030204" pitchFamily="18" charset="0"/>
                              <a:ea typeface="Cambria Math" panose="02040503050406030204" pitchFamily="18" charset="0"/>
                            </a:rPr>
                            <m:t>σ</m:t>
                          </m:r>
                        </m:e>
                        <m:sub>
                          <m:r>
                            <m:rPr>
                              <m:sty m:val="p"/>
                              <m:brk m:alnAt="7"/>
                            </m:rPr>
                            <a:rPr lang="en-DE" sz="1200" b="0" i="0">
                              <a:latin typeface="Cambria Math" panose="02040503050406030204" pitchFamily="18" charset="0"/>
                              <a:ea typeface="Cambria Math" panose="02040503050406030204" pitchFamily="18" charset="0"/>
                            </a:rPr>
                            <m:t>x</m:t>
                          </m:r>
                        </m:sub>
                      </m:sSub>
                    </m:oMath>
                  </m:oMathPara>
                </a14:m>
                <a:endParaRPr lang="en-DE" sz="1200" dirty="0">
                  <a:latin typeface="Times New Roman" panose="02020603050405020304" pitchFamily="18" charset="0"/>
                  <a:cs typeface="Times New Roman" panose="02020603050405020304" pitchFamily="18" charset="0"/>
                </a:endParaRPr>
              </a:p>
            </p:txBody>
          </p:sp>
        </mc:Choice>
        <mc:Fallback xmlns="">
          <p:sp>
            <p:nvSpPr>
              <p:cNvPr id="31" name="TextBox 30">
                <a:extLst>
                  <a:ext uri="{FF2B5EF4-FFF2-40B4-BE49-F238E27FC236}">
                    <a16:creationId xmlns:a16="http://schemas.microsoft.com/office/drawing/2014/main" id="{C74D0A21-CAB0-9A07-C9AC-A2DFD5AA2C8D}"/>
                  </a:ext>
                </a:extLst>
              </p:cNvPr>
              <p:cNvSpPr txBox="1">
                <a:spLocks noRot="1" noChangeAspect="1" noMove="1" noResize="1" noEditPoints="1" noAdjustHandles="1" noChangeArrowheads="1" noChangeShapeType="1" noTextEdit="1"/>
              </p:cNvSpPr>
              <p:nvPr/>
            </p:nvSpPr>
            <p:spPr>
              <a:xfrm>
                <a:off x="11040659" y="2009130"/>
                <a:ext cx="474117" cy="276999"/>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16F87417-8919-C06B-BA30-382296366F93}"/>
                  </a:ext>
                </a:extLst>
              </p:cNvPr>
              <p:cNvSpPr txBox="1"/>
              <p:nvPr/>
            </p:nvSpPr>
            <p:spPr>
              <a:xfrm>
                <a:off x="8163398" y="3184250"/>
                <a:ext cx="474117"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DE" sz="1200" i="1" smtClean="0">
                              <a:latin typeface="Cambria Math" panose="02040503050406030204" pitchFamily="18" charset="0"/>
                              <a:ea typeface="Cambria Math" panose="02040503050406030204" pitchFamily="18" charset="0"/>
                            </a:rPr>
                          </m:ctrlPr>
                        </m:sSubPr>
                        <m:e>
                          <m:r>
                            <m:rPr>
                              <m:sty m:val="p"/>
                              <m:brk m:alnAt="7"/>
                            </m:rPr>
                            <a:rPr lang="en-DE" sz="1200" b="0" i="0">
                              <a:latin typeface="Cambria Math" panose="02040503050406030204" pitchFamily="18" charset="0"/>
                              <a:ea typeface="Cambria Math" panose="02040503050406030204" pitchFamily="18" charset="0"/>
                            </a:rPr>
                            <m:t>σ</m:t>
                          </m:r>
                        </m:e>
                        <m:sub>
                          <m:r>
                            <m:rPr>
                              <m:sty m:val="p"/>
                              <m:brk m:alnAt="7"/>
                            </m:rPr>
                            <a:rPr lang="en-DE" sz="1200" b="0" i="0">
                              <a:latin typeface="Cambria Math" panose="02040503050406030204" pitchFamily="18" charset="0"/>
                              <a:ea typeface="Cambria Math" panose="02040503050406030204" pitchFamily="18" charset="0"/>
                            </a:rPr>
                            <m:t>x</m:t>
                          </m:r>
                        </m:sub>
                      </m:sSub>
                    </m:oMath>
                  </m:oMathPara>
                </a14:m>
                <a:endParaRPr lang="en-DE" sz="1200" dirty="0">
                  <a:latin typeface="Times New Roman" panose="02020603050405020304" pitchFamily="18" charset="0"/>
                  <a:cs typeface="Times New Roman" panose="02020603050405020304" pitchFamily="18" charset="0"/>
                </a:endParaRPr>
              </a:p>
            </p:txBody>
          </p:sp>
        </mc:Choice>
        <mc:Fallback xmlns="">
          <p:sp>
            <p:nvSpPr>
              <p:cNvPr id="32" name="TextBox 31">
                <a:extLst>
                  <a:ext uri="{FF2B5EF4-FFF2-40B4-BE49-F238E27FC236}">
                    <a16:creationId xmlns:a16="http://schemas.microsoft.com/office/drawing/2014/main" id="{16F87417-8919-C06B-BA30-382296366F93}"/>
                  </a:ext>
                </a:extLst>
              </p:cNvPr>
              <p:cNvSpPr txBox="1">
                <a:spLocks noRot="1" noChangeAspect="1" noMove="1" noResize="1" noEditPoints="1" noAdjustHandles="1" noChangeArrowheads="1" noChangeShapeType="1" noTextEdit="1"/>
              </p:cNvSpPr>
              <p:nvPr/>
            </p:nvSpPr>
            <p:spPr>
              <a:xfrm>
                <a:off x="8163398" y="3184250"/>
                <a:ext cx="474117" cy="276999"/>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FCFF4EF4-FB78-4136-6B67-D84946DB1B4B}"/>
                  </a:ext>
                </a:extLst>
              </p:cNvPr>
              <p:cNvSpPr txBox="1"/>
              <p:nvPr/>
            </p:nvSpPr>
            <p:spPr>
              <a:xfrm>
                <a:off x="8086125" y="3940898"/>
                <a:ext cx="474117"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DE" sz="1200" i="1" smtClean="0">
                              <a:latin typeface="Cambria Math" panose="02040503050406030204" pitchFamily="18" charset="0"/>
                              <a:ea typeface="Cambria Math" panose="02040503050406030204" pitchFamily="18" charset="0"/>
                            </a:rPr>
                          </m:ctrlPr>
                        </m:sSubPr>
                        <m:e>
                          <m:r>
                            <m:rPr>
                              <m:sty m:val="p"/>
                              <m:brk m:alnAt="7"/>
                            </m:rPr>
                            <a:rPr lang="en-DE" sz="1200" b="0" i="0">
                              <a:latin typeface="Cambria Math" panose="02040503050406030204" pitchFamily="18" charset="0"/>
                              <a:ea typeface="Cambria Math" panose="02040503050406030204" pitchFamily="18" charset="0"/>
                            </a:rPr>
                            <m:t>σ</m:t>
                          </m:r>
                        </m:e>
                        <m:sub>
                          <m:r>
                            <m:rPr>
                              <m:sty m:val="p"/>
                              <m:brk m:alnAt="7"/>
                            </m:rPr>
                            <a:rPr lang="en-DE" sz="1200" b="0" i="0">
                              <a:latin typeface="Cambria Math" panose="02040503050406030204" pitchFamily="18" charset="0"/>
                              <a:ea typeface="Cambria Math" panose="02040503050406030204" pitchFamily="18" charset="0"/>
                            </a:rPr>
                            <m:t>x</m:t>
                          </m:r>
                        </m:sub>
                      </m:sSub>
                    </m:oMath>
                  </m:oMathPara>
                </a14:m>
                <a:endParaRPr lang="en-DE" sz="1200" dirty="0">
                  <a:latin typeface="Times New Roman" panose="02020603050405020304" pitchFamily="18" charset="0"/>
                  <a:cs typeface="Times New Roman" panose="02020603050405020304" pitchFamily="18" charset="0"/>
                </a:endParaRPr>
              </a:p>
            </p:txBody>
          </p:sp>
        </mc:Choice>
        <mc:Fallback xmlns="">
          <p:sp>
            <p:nvSpPr>
              <p:cNvPr id="33" name="TextBox 32">
                <a:extLst>
                  <a:ext uri="{FF2B5EF4-FFF2-40B4-BE49-F238E27FC236}">
                    <a16:creationId xmlns:a16="http://schemas.microsoft.com/office/drawing/2014/main" id="{FCFF4EF4-FB78-4136-6B67-D84946DB1B4B}"/>
                  </a:ext>
                </a:extLst>
              </p:cNvPr>
              <p:cNvSpPr txBox="1">
                <a:spLocks noRot="1" noChangeAspect="1" noMove="1" noResize="1" noEditPoints="1" noAdjustHandles="1" noChangeArrowheads="1" noChangeShapeType="1" noTextEdit="1"/>
              </p:cNvSpPr>
              <p:nvPr/>
            </p:nvSpPr>
            <p:spPr>
              <a:xfrm>
                <a:off x="8086125" y="3940898"/>
                <a:ext cx="474117" cy="276999"/>
              </a:xfrm>
              <a:prstGeom prst="rect">
                <a:avLst/>
              </a:prstGeom>
              <a:blipFill>
                <a:blip r:embed="rId4"/>
                <a:stretch>
                  <a:fillRect/>
                </a:stretch>
              </a:blipFill>
            </p:spPr>
            <p:txBody>
              <a:bodyPr/>
              <a:lstStyle/>
              <a:p>
                <a:r>
                  <a:rPr lang="en-DE">
                    <a:noFill/>
                  </a:rPr>
                  <a:t> </a:t>
                </a:r>
              </a:p>
            </p:txBody>
          </p:sp>
        </mc:Fallback>
      </mc:AlternateContent>
      <p:sp>
        <p:nvSpPr>
          <p:cNvPr id="34" name="Ellipse 2">
            <a:extLst>
              <a:ext uri="{FF2B5EF4-FFF2-40B4-BE49-F238E27FC236}">
                <a16:creationId xmlns:a16="http://schemas.microsoft.com/office/drawing/2014/main" id="{541ABFC3-22A2-E4DF-BC8D-396712629BC9}"/>
              </a:ext>
            </a:extLst>
          </p:cNvPr>
          <p:cNvSpPr/>
          <p:nvPr/>
        </p:nvSpPr>
        <p:spPr>
          <a:xfrm>
            <a:off x="9747210" y="2415304"/>
            <a:ext cx="113400" cy="113400"/>
          </a:xfrm>
          <a:prstGeom prst="ellipse">
            <a:avLst/>
          </a:prstGeom>
          <a:noFill/>
          <a:ln w="952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5" name="Ellipse 39">
            <a:extLst>
              <a:ext uri="{FF2B5EF4-FFF2-40B4-BE49-F238E27FC236}">
                <a16:creationId xmlns:a16="http://schemas.microsoft.com/office/drawing/2014/main" id="{29A68063-82B8-3488-C33A-FD9D255DF226}"/>
              </a:ext>
            </a:extLst>
          </p:cNvPr>
          <p:cNvSpPr/>
          <p:nvPr/>
        </p:nvSpPr>
        <p:spPr>
          <a:xfrm>
            <a:off x="9707711" y="2377504"/>
            <a:ext cx="189000" cy="189000"/>
          </a:xfrm>
          <a:prstGeom prst="ellipse">
            <a:avLst/>
          </a:prstGeom>
          <a:noFill/>
          <a:ln w="9525">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6" name="Ellipse 40">
            <a:extLst>
              <a:ext uri="{FF2B5EF4-FFF2-40B4-BE49-F238E27FC236}">
                <a16:creationId xmlns:a16="http://schemas.microsoft.com/office/drawing/2014/main" id="{16A1B525-4B3E-AC59-109D-B865D5EF53A9}"/>
              </a:ext>
            </a:extLst>
          </p:cNvPr>
          <p:cNvSpPr/>
          <p:nvPr/>
        </p:nvSpPr>
        <p:spPr>
          <a:xfrm>
            <a:off x="9676211" y="2346004"/>
            <a:ext cx="252000" cy="252000"/>
          </a:xfrm>
          <a:prstGeom prst="ellipse">
            <a:avLst/>
          </a:prstGeom>
          <a:noFill/>
          <a:ln w="9525">
            <a:solidFill>
              <a:schemeClr val="bg1">
                <a:lumMod val="9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37" name="Straight Arrow Connector 36">
            <a:extLst>
              <a:ext uri="{FF2B5EF4-FFF2-40B4-BE49-F238E27FC236}">
                <a16:creationId xmlns:a16="http://schemas.microsoft.com/office/drawing/2014/main" id="{91A7D3CB-299C-E0D8-6A13-216530704740}"/>
              </a:ext>
            </a:extLst>
          </p:cNvPr>
          <p:cNvCxnSpPr>
            <a:cxnSpLocks/>
          </p:cNvCxnSpPr>
          <p:nvPr/>
        </p:nvCxnSpPr>
        <p:spPr>
          <a:xfrm>
            <a:off x="9285972" y="919339"/>
            <a:ext cx="439498" cy="1409134"/>
          </a:xfrm>
          <a:prstGeom prst="straightConnector1">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977D27B-BD58-B8E7-A526-67B966668A29}"/>
              </a:ext>
            </a:extLst>
          </p:cNvPr>
          <p:cNvCxnSpPr>
            <a:cxnSpLocks/>
          </p:cNvCxnSpPr>
          <p:nvPr/>
        </p:nvCxnSpPr>
        <p:spPr>
          <a:xfrm flipV="1">
            <a:off x="2139950" y="972959"/>
            <a:ext cx="3545417" cy="1062499"/>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6998A35-F2EC-5755-8BA4-888542C617FE}"/>
              </a:ext>
            </a:extLst>
          </p:cNvPr>
          <p:cNvCxnSpPr>
            <a:cxnSpLocks/>
          </p:cNvCxnSpPr>
          <p:nvPr/>
        </p:nvCxnSpPr>
        <p:spPr>
          <a:xfrm>
            <a:off x="2052176" y="2881740"/>
            <a:ext cx="3408944" cy="1371501"/>
          </a:xfrm>
          <a:prstGeom prst="line">
            <a:avLst/>
          </a:prstGeom>
          <a:ln w="31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4" name="Arrow: Circular 43">
            <a:extLst>
              <a:ext uri="{FF2B5EF4-FFF2-40B4-BE49-F238E27FC236}">
                <a16:creationId xmlns:a16="http://schemas.microsoft.com/office/drawing/2014/main" id="{12F724E0-5A13-B139-D109-D7CBFD702E0C}"/>
              </a:ext>
            </a:extLst>
          </p:cNvPr>
          <p:cNvSpPr/>
          <p:nvPr/>
        </p:nvSpPr>
        <p:spPr>
          <a:xfrm rot="19560405">
            <a:off x="7582353" y="1952562"/>
            <a:ext cx="1002621" cy="1063468"/>
          </a:xfrm>
          <a:prstGeom prst="circularArrow">
            <a:avLst>
              <a:gd name="adj1" fmla="val 12500"/>
              <a:gd name="adj2" fmla="val 701002"/>
              <a:gd name="adj3" fmla="val 20457681"/>
              <a:gd name="adj4" fmla="val 17043111"/>
              <a:gd name="adj5" fmla="val 12710"/>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dirty="0">
              <a:solidFill>
                <a:schemeClr val="tx1"/>
              </a:solidFill>
            </a:endParaRPr>
          </a:p>
        </p:txBody>
      </p:sp>
      <p:sp>
        <p:nvSpPr>
          <p:cNvPr id="45" name="TextBox 44">
            <a:extLst>
              <a:ext uri="{FF2B5EF4-FFF2-40B4-BE49-F238E27FC236}">
                <a16:creationId xmlns:a16="http://schemas.microsoft.com/office/drawing/2014/main" id="{AEDFD1C1-8DE4-6545-BCCA-CF27E45AA1F8}"/>
              </a:ext>
            </a:extLst>
          </p:cNvPr>
          <p:cNvSpPr txBox="1"/>
          <p:nvPr/>
        </p:nvSpPr>
        <p:spPr>
          <a:xfrm>
            <a:off x="7836241" y="4436942"/>
            <a:ext cx="3678535" cy="646331"/>
          </a:xfrm>
          <a:prstGeom prst="rect">
            <a:avLst/>
          </a:prstGeom>
          <a:solidFill>
            <a:schemeClr val="bg1"/>
          </a:solidFill>
        </p:spPr>
        <p:txBody>
          <a:bodyPr wrap="square">
            <a:spAutoFit/>
          </a:bodyPr>
          <a:lstStyle/>
          <a:p>
            <a:pPr algn="ctr"/>
            <a:r>
              <a:rPr lang="en-DE" dirty="0">
                <a:latin typeface="Times New Roman" panose="02020603050405020304" pitchFamily="18" charset="0"/>
                <a:cs typeface="Times New Roman" panose="02020603050405020304" pitchFamily="18" charset="0"/>
              </a:rPr>
              <a:t>Uniaxial stress applied to the wires of the tensile armour</a:t>
            </a:r>
            <a:endParaRPr lang="en-DE" dirty="0"/>
          </a:p>
        </p:txBody>
      </p:sp>
      <p:sp>
        <p:nvSpPr>
          <p:cNvPr id="47" name="TextBox 46">
            <a:extLst>
              <a:ext uri="{FF2B5EF4-FFF2-40B4-BE49-F238E27FC236}">
                <a16:creationId xmlns:a16="http://schemas.microsoft.com/office/drawing/2014/main" id="{D9F85B57-60B3-CFE8-A487-2DC421FFA276}"/>
              </a:ext>
            </a:extLst>
          </p:cNvPr>
          <p:cNvSpPr txBox="1"/>
          <p:nvPr/>
        </p:nvSpPr>
        <p:spPr>
          <a:xfrm>
            <a:off x="7611166" y="878960"/>
            <a:ext cx="3903610" cy="369332"/>
          </a:xfrm>
          <a:prstGeom prst="rect">
            <a:avLst/>
          </a:prstGeom>
          <a:solidFill>
            <a:schemeClr val="bg1"/>
          </a:solidFill>
        </p:spPr>
        <p:txBody>
          <a:bodyPr wrap="square" rtlCol="0">
            <a:spAutoFit/>
          </a:bodyPr>
          <a:lstStyle/>
          <a:p>
            <a:r>
              <a:rPr lang="en-DE" dirty="0">
                <a:latin typeface="Times New Roman" panose="02020603050405020304" pitchFamily="18" charset="0"/>
                <a:cs typeface="Times New Roman" panose="02020603050405020304" pitchFamily="18" charset="0"/>
              </a:rPr>
              <a:t>Potential region for the HDM analysis</a:t>
            </a:r>
          </a:p>
        </p:txBody>
      </p:sp>
      <p:pic>
        <p:nvPicPr>
          <p:cNvPr id="3" name="Picture 2">
            <a:extLst>
              <a:ext uri="{FF2B5EF4-FFF2-40B4-BE49-F238E27FC236}">
                <a16:creationId xmlns:a16="http://schemas.microsoft.com/office/drawing/2014/main" id="{47899E23-8039-ADCB-1960-4218FE083EE5}"/>
              </a:ext>
            </a:extLst>
          </p:cNvPr>
          <p:cNvPicPr>
            <a:picLocks noChangeAspect="1"/>
          </p:cNvPicPr>
          <p:nvPr/>
        </p:nvPicPr>
        <p:blipFill>
          <a:blip r:embed="rId6"/>
          <a:stretch>
            <a:fillRect/>
          </a:stretch>
        </p:blipFill>
        <p:spPr>
          <a:xfrm>
            <a:off x="127426" y="4471321"/>
            <a:ext cx="6896201" cy="2038147"/>
          </a:xfrm>
          <a:prstGeom prst="rect">
            <a:avLst/>
          </a:prstGeom>
          <a:ln>
            <a:noFill/>
          </a:ln>
          <a:effectLst>
            <a:outerShdw blurRad="292100" dist="139700" dir="2700000" algn="tl" rotWithShape="0">
              <a:srgbClr val="333333">
                <a:alpha val="65000"/>
              </a:srgbClr>
            </a:outerShdw>
          </a:effectLst>
        </p:spPr>
      </p:pic>
      <p:sp>
        <p:nvSpPr>
          <p:cNvPr id="51" name="CaixaDeTexto 6">
            <a:extLst>
              <a:ext uri="{FF2B5EF4-FFF2-40B4-BE49-F238E27FC236}">
                <a16:creationId xmlns:a16="http://schemas.microsoft.com/office/drawing/2014/main" id="{8828B110-67A5-ECB5-9952-12B5598B90B6}"/>
              </a:ext>
            </a:extLst>
          </p:cNvPr>
          <p:cNvSpPr txBox="1"/>
          <p:nvPr/>
        </p:nvSpPr>
        <p:spPr>
          <a:xfrm>
            <a:off x="7370735" y="5361700"/>
            <a:ext cx="6192124" cy="1077218"/>
          </a:xfrm>
          <a:prstGeom prst="rect">
            <a:avLst/>
          </a:prstGeom>
          <a:noFill/>
        </p:spPr>
        <p:txBody>
          <a:bodyPr wrap="square" rtlCol="0">
            <a:spAutoFit/>
          </a:bodyPr>
          <a:lstStyle/>
          <a:p>
            <a:pPr marL="342900" indent="-342900">
              <a:buFont typeface="Wingdings" pitchFamily="2" charset="2"/>
              <a:buChar char="§"/>
            </a:pPr>
            <a:r>
              <a:rPr lang="pt-BR" dirty="0">
                <a:latin typeface="Times New Roman" panose="02020603050405020304" pitchFamily="18" charset="0"/>
                <a:cs typeface="Times New Roman" panose="02020603050405020304" pitchFamily="18" charset="0"/>
              </a:rPr>
              <a:t>Chupakhin et al. [7], </a:t>
            </a:r>
            <a:r>
              <a:rPr lang="en-US" dirty="0">
                <a:sym typeface="Symbol" panose="05050102010706020507" pitchFamily="18" charset="2"/>
              </a:rPr>
              <a:t></a:t>
            </a:r>
            <a:r>
              <a:rPr lang="en-US" dirty="0"/>
              <a:t> </a:t>
            </a:r>
            <a:r>
              <a:rPr lang="pt-BR" dirty="0">
                <a:latin typeface="Times New Roman" panose="02020603050405020304" pitchFamily="18" charset="0"/>
                <a:cs typeface="Times New Roman" panose="02020603050405020304" pitchFamily="18" charset="0"/>
              </a:rPr>
              <a:t>= 1 (equibiaxial case).</a:t>
            </a:r>
          </a:p>
          <a:p>
            <a:pPr marL="342900" indent="-342900">
              <a:buFont typeface="Wingdings" pitchFamily="2" charset="2"/>
              <a:buChar char="§"/>
            </a:pPr>
            <a:endParaRPr lang="pt-BR" sz="10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US" dirty="0">
                <a:latin typeface="Times New Roman" panose="02020603050405020304" pitchFamily="18" charset="0"/>
                <a:cs typeface="Times New Roman" panose="02020603050405020304" pitchFamily="18" charset="0"/>
              </a:rPr>
              <a:t>This thesis, </a:t>
            </a:r>
            <a:r>
              <a:rPr lang="en-US" dirty="0">
                <a:sym typeface="Symbol" panose="05050102010706020507" pitchFamily="18" charset="2"/>
              </a:rPr>
              <a:t></a:t>
            </a:r>
            <a:r>
              <a:rPr lang="en-US" dirty="0"/>
              <a:t> </a:t>
            </a:r>
            <a:r>
              <a:rPr lang="en-US" dirty="0">
                <a:latin typeface="Times New Roman" panose="02020603050405020304" pitchFamily="18" charset="0"/>
                <a:cs typeface="Times New Roman" panose="02020603050405020304" pitchFamily="18" charset="0"/>
              </a:rPr>
              <a:t>= 0 (uniaxial case)</a:t>
            </a:r>
            <a:r>
              <a:rPr lang="en-DE"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endParaRPr lang="fr-FR"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00932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38"/>
                                        </p:tgtEl>
                                        <p:attrNameLst>
                                          <p:attrName>style.visibility</p:attrName>
                                        </p:attrNameLst>
                                      </p:cBhvr>
                                      <p:to>
                                        <p:strVal val="visible"/>
                                      </p:to>
                                    </p:set>
                                    <p:animEffect transition="in" filter="fade">
                                      <p:cBhvr>
                                        <p:cTn id="30" dur="500"/>
                                        <p:tgtEl>
                                          <p:spTgt spid="38"/>
                                        </p:tgtEl>
                                      </p:cBhvr>
                                    </p:animEffect>
                                  </p:childTnLst>
                                </p:cTn>
                              </p:par>
                              <p:par>
                                <p:cTn id="31" presetID="10" presetClass="entr" presetSubtype="0" fill="hold" nodeType="withEffect">
                                  <p:stCondLst>
                                    <p:cond delay="0"/>
                                  </p:stCondLst>
                                  <p:childTnLst>
                                    <p:set>
                                      <p:cBhvr>
                                        <p:cTn id="32" dur="1" fill="hold">
                                          <p:stCondLst>
                                            <p:cond delay="0"/>
                                          </p:stCondLst>
                                        </p:cTn>
                                        <p:tgtEl>
                                          <p:spTgt spid="39"/>
                                        </p:tgtEl>
                                        <p:attrNameLst>
                                          <p:attrName>style.visibility</p:attrName>
                                        </p:attrNameLst>
                                      </p:cBhvr>
                                      <p:to>
                                        <p:strVal val="visible"/>
                                      </p:to>
                                    </p:set>
                                    <p:animEffect transition="in" filter="fade">
                                      <p:cBhvr>
                                        <p:cTn id="33" dur="500"/>
                                        <p:tgtEl>
                                          <p:spTgt spid="39"/>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5"/>
                                        </p:tgtEl>
                                        <p:attrNameLst>
                                          <p:attrName>style.visibility</p:attrName>
                                        </p:attrNameLst>
                                      </p:cBhvr>
                                      <p:to>
                                        <p:strVal val="visible"/>
                                      </p:to>
                                    </p:set>
                                    <p:animEffect transition="in" filter="fade">
                                      <p:cBhvr>
                                        <p:cTn id="48" dur="500"/>
                                        <p:tgtEl>
                                          <p:spTgt spid="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fade">
                                      <p:cBhvr>
                                        <p:cTn id="53" dur="500"/>
                                        <p:tgtEl>
                                          <p:spTgt spid="45"/>
                                        </p:tgtEl>
                                      </p:cBhvr>
                                    </p:animEffect>
                                  </p:childTnLst>
                                </p:cTn>
                              </p:par>
                              <p:par>
                                <p:cTn id="54" presetID="10" presetClass="entr" presetSubtype="0" fill="hold" nodeType="withEffect">
                                  <p:stCondLst>
                                    <p:cond delay="0"/>
                                  </p:stCondLst>
                                  <p:childTnLst>
                                    <p:set>
                                      <p:cBhvr>
                                        <p:cTn id="55" dur="1" fill="hold">
                                          <p:stCondLst>
                                            <p:cond delay="0"/>
                                          </p:stCondLst>
                                        </p:cTn>
                                        <p:tgtEl>
                                          <p:spTgt spid="28"/>
                                        </p:tgtEl>
                                        <p:attrNameLst>
                                          <p:attrName>style.visibility</p:attrName>
                                        </p:attrNameLst>
                                      </p:cBhvr>
                                      <p:to>
                                        <p:strVal val="visible"/>
                                      </p:to>
                                    </p:set>
                                    <p:animEffect transition="in" filter="fade">
                                      <p:cBhvr>
                                        <p:cTn id="56" dur="500"/>
                                        <p:tgtEl>
                                          <p:spTgt spid="28"/>
                                        </p:tgtEl>
                                      </p:cBhvr>
                                    </p:animEffect>
                                  </p:childTnLst>
                                </p:cTn>
                              </p:par>
                              <p:par>
                                <p:cTn id="57" presetID="10" presetClass="entr" presetSubtype="0" fill="hold" nodeType="withEffect">
                                  <p:stCondLst>
                                    <p:cond delay="0"/>
                                  </p:stCondLst>
                                  <p:childTnLst>
                                    <p:set>
                                      <p:cBhvr>
                                        <p:cTn id="58" dur="1" fill="hold">
                                          <p:stCondLst>
                                            <p:cond delay="0"/>
                                          </p:stCondLst>
                                        </p:cTn>
                                        <p:tgtEl>
                                          <p:spTgt spid="29"/>
                                        </p:tgtEl>
                                        <p:attrNameLst>
                                          <p:attrName>style.visibility</p:attrName>
                                        </p:attrNameLst>
                                      </p:cBhvr>
                                      <p:to>
                                        <p:strVal val="visible"/>
                                      </p:to>
                                    </p:set>
                                    <p:animEffect transition="in" filter="fade">
                                      <p:cBhvr>
                                        <p:cTn id="59" dur="500"/>
                                        <p:tgtEl>
                                          <p:spTgt spid="29"/>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3"/>
                                        </p:tgtEl>
                                        <p:attrNameLst>
                                          <p:attrName>style.visibility</p:attrName>
                                        </p:attrNameLst>
                                      </p:cBhvr>
                                      <p:to>
                                        <p:strVal val="visible"/>
                                      </p:to>
                                    </p:set>
                                    <p:animEffect transition="in" filter="fade">
                                      <p:cBhvr>
                                        <p:cTn id="62" dur="500"/>
                                        <p:tgtEl>
                                          <p:spTgt spid="33"/>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fade">
                                      <p:cBhvr>
                                        <p:cTn id="65" dur="500"/>
                                        <p:tgtEl>
                                          <p:spTgt spid="32"/>
                                        </p:tgtEl>
                                      </p:cBhvr>
                                    </p:animEffect>
                                  </p:childTnLst>
                                </p:cTn>
                              </p:par>
                              <p:par>
                                <p:cTn id="66" presetID="10" presetClass="entr" presetSubtype="0" fill="hold" nodeType="withEffect">
                                  <p:stCondLst>
                                    <p:cond delay="0"/>
                                  </p:stCondLst>
                                  <p:childTnLst>
                                    <p:set>
                                      <p:cBhvr>
                                        <p:cTn id="67" dur="1" fill="hold">
                                          <p:stCondLst>
                                            <p:cond delay="0"/>
                                          </p:stCondLst>
                                        </p:cTn>
                                        <p:tgtEl>
                                          <p:spTgt spid="27"/>
                                        </p:tgtEl>
                                        <p:attrNameLst>
                                          <p:attrName>style.visibility</p:attrName>
                                        </p:attrNameLst>
                                      </p:cBhvr>
                                      <p:to>
                                        <p:strVal val="visible"/>
                                      </p:to>
                                    </p:set>
                                    <p:animEffect transition="in" filter="fade">
                                      <p:cBhvr>
                                        <p:cTn id="68" dur="500"/>
                                        <p:tgtEl>
                                          <p:spTgt spid="2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31"/>
                                        </p:tgtEl>
                                        <p:attrNameLst>
                                          <p:attrName>style.visibility</p:attrName>
                                        </p:attrNameLst>
                                      </p:cBhvr>
                                      <p:to>
                                        <p:strVal val="visible"/>
                                      </p:to>
                                    </p:set>
                                    <p:animEffect transition="in" filter="fade">
                                      <p:cBhvr>
                                        <p:cTn id="71" dur="500"/>
                                        <p:tgtEl>
                                          <p:spTgt spid="31"/>
                                        </p:tgtEl>
                                      </p:cBhvr>
                                    </p:animEffect>
                                  </p:childTnLst>
                                </p:cTn>
                              </p:par>
                              <p:par>
                                <p:cTn id="72" presetID="10" presetClass="entr" presetSubtype="0"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500"/>
                                        <p:tgtEl>
                                          <p:spTgt spid="16"/>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34"/>
                                        </p:tgtEl>
                                        <p:attrNameLst>
                                          <p:attrName>style.visibility</p:attrName>
                                        </p:attrNameLst>
                                      </p:cBhvr>
                                      <p:to>
                                        <p:strVal val="visible"/>
                                      </p:to>
                                    </p:set>
                                    <p:animEffect transition="in" filter="fade">
                                      <p:cBhvr>
                                        <p:cTn id="82" dur="500"/>
                                        <p:tgtEl>
                                          <p:spTgt spid="3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animEffect transition="in" filter="fade">
                                      <p:cBhvr>
                                        <p:cTn id="85" dur="500"/>
                                        <p:tgtEl>
                                          <p:spTgt spid="35"/>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36"/>
                                        </p:tgtEl>
                                        <p:attrNameLst>
                                          <p:attrName>style.visibility</p:attrName>
                                        </p:attrNameLst>
                                      </p:cBhvr>
                                      <p:to>
                                        <p:strVal val="visible"/>
                                      </p:to>
                                    </p:set>
                                    <p:animEffect transition="in" filter="fade">
                                      <p:cBhvr>
                                        <p:cTn id="88" dur="500"/>
                                        <p:tgtEl>
                                          <p:spTgt spid="36"/>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fade">
                                      <p:cBhvr>
                                        <p:cTn id="93" dur="500"/>
                                        <p:tgtEl>
                                          <p:spTgt spid="37"/>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childTnLst>
                          </p:cTn>
                        </p:par>
                      </p:childTnLst>
                    </p:cTn>
                  </p:par>
                  <p:par>
                    <p:cTn id="97" fill="hold">
                      <p:stCondLst>
                        <p:cond delay="indefinite"/>
                      </p:stCondLst>
                      <p:childTnLst>
                        <p:par>
                          <p:cTn id="98" fill="hold">
                            <p:stCondLst>
                              <p:cond delay="0"/>
                            </p:stCondLst>
                            <p:childTnLst>
                              <p:par>
                                <p:cTn id="99" presetID="42" presetClass="entr" presetSubtype="0" fill="hold" nodeType="clickEffect">
                                  <p:stCondLst>
                                    <p:cond delay="0"/>
                                  </p:stCondLst>
                                  <p:childTnLst>
                                    <p:set>
                                      <p:cBhvr>
                                        <p:cTn id="100" dur="1" fill="hold">
                                          <p:stCondLst>
                                            <p:cond delay="0"/>
                                          </p:stCondLst>
                                        </p:cTn>
                                        <p:tgtEl>
                                          <p:spTgt spid="3"/>
                                        </p:tgtEl>
                                        <p:attrNameLst>
                                          <p:attrName>style.visibility</p:attrName>
                                        </p:attrNameLst>
                                      </p:cBhvr>
                                      <p:to>
                                        <p:strVal val="visible"/>
                                      </p:to>
                                    </p:set>
                                    <p:animEffect transition="in" filter="fade">
                                      <p:cBhvr>
                                        <p:cTn id="101" dur="1000"/>
                                        <p:tgtEl>
                                          <p:spTgt spid="3"/>
                                        </p:tgtEl>
                                      </p:cBhvr>
                                    </p:animEffect>
                                    <p:anim calcmode="lin" valueType="num">
                                      <p:cBhvr>
                                        <p:cTn id="102" dur="1000" fill="hold"/>
                                        <p:tgtEl>
                                          <p:spTgt spid="3"/>
                                        </p:tgtEl>
                                        <p:attrNameLst>
                                          <p:attrName>ppt_x</p:attrName>
                                        </p:attrNameLst>
                                      </p:cBhvr>
                                      <p:tavLst>
                                        <p:tav tm="0">
                                          <p:val>
                                            <p:strVal val="#ppt_x"/>
                                          </p:val>
                                        </p:tav>
                                        <p:tav tm="100000">
                                          <p:val>
                                            <p:strVal val="#ppt_x"/>
                                          </p:val>
                                        </p:tav>
                                      </p:tavLst>
                                    </p:anim>
                                    <p:anim calcmode="lin" valueType="num">
                                      <p:cBhvr>
                                        <p:cTn id="103"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4" fill="hold">
                      <p:stCondLst>
                        <p:cond delay="indefinite"/>
                      </p:stCondLst>
                      <p:childTnLst>
                        <p:par>
                          <p:cTn id="105" fill="hold">
                            <p:stCondLst>
                              <p:cond delay="0"/>
                            </p:stCondLst>
                            <p:childTnLst>
                              <p:par>
                                <p:cTn id="106" presetID="10" presetClass="entr" presetSubtype="0" fill="hold" nodeType="clickEffect">
                                  <p:stCondLst>
                                    <p:cond delay="0"/>
                                  </p:stCondLst>
                                  <p:childTnLst>
                                    <p:set>
                                      <p:cBhvr>
                                        <p:cTn id="107" dur="1" fill="hold">
                                          <p:stCondLst>
                                            <p:cond delay="0"/>
                                          </p:stCondLst>
                                        </p:cTn>
                                        <p:tgtEl>
                                          <p:spTgt spid="51">
                                            <p:txEl>
                                              <p:pRg st="2" end="2"/>
                                            </p:txEl>
                                          </p:spTgt>
                                        </p:tgtEl>
                                        <p:attrNameLst>
                                          <p:attrName>style.visibility</p:attrName>
                                        </p:attrNameLst>
                                      </p:cBhvr>
                                      <p:to>
                                        <p:strVal val="visible"/>
                                      </p:to>
                                    </p:set>
                                    <p:animEffect transition="in" filter="fade">
                                      <p:cBhvr>
                                        <p:cTn id="108" dur="500"/>
                                        <p:tgtEl>
                                          <p:spTgt spid="5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31" grpId="0"/>
      <p:bldP spid="32" grpId="0"/>
      <p:bldP spid="33" grpId="0"/>
      <p:bldP spid="34" grpId="0" animBg="1"/>
      <p:bldP spid="35" grpId="0" animBg="1"/>
      <p:bldP spid="36" grpId="0" animBg="1"/>
      <p:bldP spid="44" grpId="0" animBg="1"/>
      <p:bldP spid="45" grpId="0" animBg="1"/>
      <p:bldP spid="4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aixaDeTexto 5">
            <a:extLst>
              <a:ext uri="{FF2B5EF4-FFF2-40B4-BE49-F238E27FC236}">
                <a16:creationId xmlns:a16="http://schemas.microsoft.com/office/drawing/2014/main" id="{FFBE15D6-65F4-1EC5-87EB-1963D182C301}"/>
              </a:ext>
            </a:extLst>
          </p:cNvPr>
          <p:cNvSpPr txBox="1"/>
          <p:nvPr/>
        </p:nvSpPr>
        <p:spPr>
          <a:xfrm>
            <a:off x="316359" y="835277"/>
            <a:ext cx="8903841" cy="430887"/>
          </a:xfrm>
          <a:prstGeom prst="rect">
            <a:avLst/>
          </a:prstGeom>
          <a:noFill/>
        </p:spPr>
        <p:txBody>
          <a:bodyPr wrap="square" rtlCol="0">
            <a:spAutoFit/>
          </a:bodyPr>
          <a:lstStyle/>
          <a:p>
            <a:pPr rtl="0" eaLnBrk="0" fontAlgn="base" hangingPunct="0">
              <a:spcBef>
                <a:spcPct val="0"/>
              </a:spcBef>
              <a:spcAft>
                <a:spcPct val="0"/>
              </a:spcAft>
            </a:pPr>
            <a:r>
              <a:rPr lang="en-US" sz="2200" b="1" kern="1200" dirty="0">
                <a:solidFill>
                  <a:srgbClr val="1C1C1C"/>
                </a:solidFill>
                <a:effectLst/>
                <a:latin typeface="Times New Roman" panose="02020603050405020304" pitchFamily="18" charset="0"/>
                <a:cs typeface="Times New Roman" panose="02020603050405020304" pitchFamily="18" charset="0"/>
              </a:rPr>
              <a:t>Developing </a:t>
            </a:r>
            <a:r>
              <a:rPr lang="en-DE" sz="2200" b="1" kern="1200" dirty="0">
                <a:solidFill>
                  <a:srgbClr val="1C1C1C"/>
                </a:solidFill>
                <a:effectLst/>
                <a:latin typeface="Times New Roman" panose="02020603050405020304" pitchFamily="18" charset="0"/>
                <a:cs typeface="Times New Roman" panose="02020603050405020304" pitchFamily="18" charset="0"/>
              </a:rPr>
              <a:t>a</a:t>
            </a:r>
            <a:r>
              <a:rPr lang="en-US" sz="2200" b="1" kern="1200" dirty="0">
                <a:solidFill>
                  <a:srgbClr val="1C1C1C"/>
                </a:solidFill>
                <a:effectLst/>
                <a:latin typeface="Times New Roman" panose="02020603050405020304" pitchFamily="18" charset="0"/>
                <a:cs typeface="Times New Roman" panose="02020603050405020304" pitchFamily="18" charset="0"/>
              </a:rPr>
              <a:t> F</a:t>
            </a:r>
            <a:r>
              <a:rPr lang="en-DE" sz="2200" b="1" kern="1200" dirty="0">
                <a:solidFill>
                  <a:srgbClr val="1C1C1C"/>
                </a:solidFill>
                <a:effectLst/>
                <a:latin typeface="Times New Roman" panose="02020603050405020304" pitchFamily="18" charset="0"/>
                <a:cs typeface="Times New Roman" panose="02020603050405020304" pitchFamily="18" charset="0"/>
              </a:rPr>
              <a:t>E</a:t>
            </a:r>
            <a:r>
              <a:rPr lang="en-US" sz="2200" b="1" kern="1200" dirty="0">
                <a:solidFill>
                  <a:srgbClr val="1C1C1C"/>
                </a:solidFill>
                <a:effectLst/>
                <a:latin typeface="Times New Roman" panose="02020603050405020304" pitchFamily="18" charset="0"/>
                <a:cs typeface="Times New Roman" panose="02020603050405020304" pitchFamily="18" charset="0"/>
              </a:rPr>
              <a:t> Model </a:t>
            </a:r>
            <a:r>
              <a:rPr lang="en-DE" sz="2200" b="1" kern="1200" dirty="0">
                <a:solidFill>
                  <a:srgbClr val="1C1C1C"/>
                </a:solidFill>
                <a:effectLst/>
                <a:latin typeface="Times New Roman" panose="02020603050405020304" pitchFamily="18" charset="0"/>
                <a:cs typeface="Times New Roman" panose="02020603050405020304" pitchFamily="18" charset="0"/>
              </a:rPr>
              <a:t>f</a:t>
            </a:r>
            <a:r>
              <a:rPr lang="en-US" sz="2200" b="1" kern="1200" dirty="0">
                <a:solidFill>
                  <a:srgbClr val="1C1C1C"/>
                </a:solidFill>
                <a:effectLst/>
                <a:latin typeface="Times New Roman" panose="02020603050405020304" pitchFamily="18" charset="0"/>
                <a:cs typeface="Times New Roman" panose="02020603050405020304" pitchFamily="18" charset="0"/>
              </a:rPr>
              <a:t>or Numerical Simulations</a:t>
            </a:r>
            <a:endParaRPr lang="pt-BR" sz="2200" b="1" kern="1200" dirty="0">
              <a:solidFill>
                <a:srgbClr val="1C1C1C"/>
              </a:solidFill>
              <a:effectLst/>
              <a:latin typeface="Times New Roman" panose="02020603050405020304" pitchFamily="18" charset="0"/>
              <a:cs typeface="Times New Roman" panose="02020603050405020304" pitchFamily="18" charset="0"/>
            </a:endParaRPr>
          </a:p>
        </p:txBody>
      </p:sp>
      <p:pic>
        <p:nvPicPr>
          <p:cNvPr id="49" name="Picture 48" descr="Text&#10;&#10;Description automatically generated">
            <a:extLst>
              <a:ext uri="{FF2B5EF4-FFF2-40B4-BE49-F238E27FC236}">
                <a16:creationId xmlns:a16="http://schemas.microsoft.com/office/drawing/2014/main" id="{6940C57B-8391-1C5C-337C-4E7F3FFE5E05}"/>
              </a:ext>
            </a:extLst>
          </p:cNvPr>
          <p:cNvPicPr>
            <a:picLocks noChangeAspect="1"/>
          </p:cNvPicPr>
          <p:nvPr/>
        </p:nvPicPr>
        <p:blipFill rotWithShape="1">
          <a:blip r:embed="rId3">
            <a:extLst>
              <a:ext uri="{28A0092B-C50C-407E-A947-70E740481C1C}">
                <a14:useLocalDpi xmlns:a14="http://schemas.microsoft.com/office/drawing/2010/main" val="0"/>
              </a:ext>
            </a:extLst>
          </a:blip>
          <a:srcRect b="3097"/>
          <a:stretch/>
        </p:blipFill>
        <p:spPr bwMode="auto">
          <a:xfrm>
            <a:off x="461646" y="1332836"/>
            <a:ext cx="3208655" cy="2926080"/>
          </a:xfrm>
          <a:prstGeom prst="rect">
            <a:avLst/>
          </a:prstGeom>
          <a:ln>
            <a:noFill/>
          </a:ln>
          <a:extLst>
            <a:ext uri="{53640926-AAD7-44D8-BBD7-CCE9431645EC}">
              <a14:shadowObscured xmlns:a14="http://schemas.microsoft.com/office/drawing/2010/main"/>
            </a:ext>
          </a:extLst>
        </p:spPr>
      </p:pic>
      <p:grpSp>
        <p:nvGrpSpPr>
          <p:cNvPr id="51" name="Group 50">
            <a:extLst>
              <a:ext uri="{FF2B5EF4-FFF2-40B4-BE49-F238E27FC236}">
                <a16:creationId xmlns:a16="http://schemas.microsoft.com/office/drawing/2014/main" id="{38AAF711-7705-010E-8984-B225CF6C6F95}"/>
              </a:ext>
            </a:extLst>
          </p:cNvPr>
          <p:cNvGrpSpPr/>
          <p:nvPr/>
        </p:nvGrpSpPr>
        <p:grpSpPr>
          <a:xfrm>
            <a:off x="558484" y="4035091"/>
            <a:ext cx="1507490" cy="1449557"/>
            <a:chOff x="4121350" y="2892444"/>
            <a:chExt cx="1507490" cy="1449557"/>
          </a:xfrm>
        </p:grpSpPr>
        <p:pic>
          <p:nvPicPr>
            <p:cNvPr id="52" name="Picture 51">
              <a:extLst>
                <a:ext uri="{FF2B5EF4-FFF2-40B4-BE49-F238E27FC236}">
                  <a16:creationId xmlns:a16="http://schemas.microsoft.com/office/drawing/2014/main" id="{40BF3AEF-F3BD-784D-C388-CA1CAC9DE8F2}"/>
                </a:ext>
              </a:extLst>
            </p:cNvPr>
            <p:cNvPicPr>
              <a:picLocks noChangeAspect="1"/>
            </p:cNvPicPr>
            <p:nvPr/>
          </p:nvPicPr>
          <p:blipFill>
            <a:blip r:embed="rId4"/>
            <a:stretch>
              <a:fillRect/>
            </a:stretch>
          </p:blipFill>
          <p:spPr>
            <a:xfrm>
              <a:off x="4394718" y="3076774"/>
              <a:ext cx="960754" cy="618896"/>
            </a:xfrm>
            <a:prstGeom prst="rect">
              <a:avLst/>
            </a:prstGeom>
          </p:spPr>
        </p:pic>
        <p:pic>
          <p:nvPicPr>
            <p:cNvPr id="53" name="Picture 8" descr="Ver a imagem de origem">
              <a:extLst>
                <a:ext uri="{FF2B5EF4-FFF2-40B4-BE49-F238E27FC236}">
                  <a16:creationId xmlns:a16="http://schemas.microsoft.com/office/drawing/2014/main" id="{ACF8C6F9-992D-43D0-E833-E92741570FE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7022" y="2892444"/>
              <a:ext cx="540000" cy="540000"/>
            </a:xfrm>
            <a:prstGeom prst="rect">
              <a:avLst/>
            </a:prstGeom>
            <a:noFill/>
            <a:extLst>
              <a:ext uri="{909E8E84-426E-40DD-AFC4-6F175D3DCCD1}">
                <a14:hiddenFill xmlns:a14="http://schemas.microsoft.com/office/drawing/2010/main">
                  <a:solidFill>
                    <a:srgbClr val="FFFFFF"/>
                  </a:solidFill>
                </a14:hiddenFill>
              </a:ext>
            </a:extLst>
          </p:spPr>
        </p:pic>
        <p:sp>
          <p:nvSpPr>
            <p:cNvPr id="54" name="TextBox 53">
              <a:extLst>
                <a:ext uri="{FF2B5EF4-FFF2-40B4-BE49-F238E27FC236}">
                  <a16:creationId xmlns:a16="http://schemas.microsoft.com/office/drawing/2014/main" id="{6421C44E-670E-C50C-D1B9-3AFCE049B4DA}"/>
                </a:ext>
              </a:extLst>
            </p:cNvPr>
            <p:cNvSpPr txBox="1"/>
            <p:nvPr/>
          </p:nvSpPr>
          <p:spPr>
            <a:xfrm>
              <a:off x="4121350" y="3695670"/>
              <a:ext cx="1507490" cy="646331"/>
            </a:xfrm>
            <a:prstGeom prst="rect">
              <a:avLst/>
            </a:prstGeom>
            <a:noFill/>
          </p:spPr>
          <p:txBody>
            <a:bodyPr wrap="square" rtlCol="0">
              <a:spAutoFit/>
            </a:bodyPr>
            <a:lstStyle/>
            <a:p>
              <a:pPr algn="ctr"/>
              <a:r>
                <a:rPr lang="en-DE" dirty="0">
                  <a:latin typeface="Times New Roman" panose="02020603050405020304" pitchFamily="18" charset="0"/>
                  <a:cs typeface="Times New Roman" panose="02020603050405020304" pitchFamily="18" charset="0"/>
                </a:rPr>
                <a:t>Ansys APDL </a:t>
              </a:r>
            </a:p>
            <a:p>
              <a:pPr algn="ctr"/>
              <a:r>
                <a:rPr lang="en-DE" dirty="0">
                  <a:latin typeface="Times New Roman" panose="02020603050405020304" pitchFamily="18" charset="0"/>
                  <a:cs typeface="Times New Roman" panose="02020603050405020304" pitchFamily="18" charset="0"/>
                </a:rPr>
                <a:t>Script </a:t>
              </a:r>
            </a:p>
          </p:txBody>
        </p:sp>
      </p:grpSp>
      <p:sp>
        <p:nvSpPr>
          <p:cNvPr id="55" name="TextBox 54">
            <a:extLst>
              <a:ext uri="{FF2B5EF4-FFF2-40B4-BE49-F238E27FC236}">
                <a16:creationId xmlns:a16="http://schemas.microsoft.com/office/drawing/2014/main" id="{08B5203F-3CD2-0D1C-78AB-1312B717DA9C}"/>
              </a:ext>
            </a:extLst>
          </p:cNvPr>
          <p:cNvSpPr txBox="1"/>
          <p:nvPr/>
        </p:nvSpPr>
        <p:spPr>
          <a:xfrm>
            <a:off x="3329376" y="1331146"/>
            <a:ext cx="4031486" cy="369332"/>
          </a:xfrm>
          <a:prstGeom prst="rect">
            <a:avLst/>
          </a:prstGeom>
          <a:noFill/>
        </p:spPr>
        <p:txBody>
          <a:bodyPr wrap="square" rtlCol="0">
            <a:spAutoFit/>
          </a:bodyPr>
          <a:lstStyle/>
          <a:p>
            <a:pPr algn="ctr"/>
            <a:r>
              <a:rPr lang="en-DE" dirty="0">
                <a:latin typeface="Times New Roman" panose="02020603050405020304" pitchFamily="18" charset="0"/>
                <a:cs typeface="Times New Roman" panose="02020603050405020304" pitchFamily="18" charset="0"/>
              </a:rPr>
              <a:t>Development of a FE model</a:t>
            </a:r>
          </a:p>
        </p:txBody>
      </p:sp>
      <p:grpSp>
        <p:nvGrpSpPr>
          <p:cNvPr id="56" name="Group 55">
            <a:extLst>
              <a:ext uri="{FF2B5EF4-FFF2-40B4-BE49-F238E27FC236}">
                <a16:creationId xmlns:a16="http://schemas.microsoft.com/office/drawing/2014/main" id="{AEE020EC-36CA-7D6F-B959-494E655990A2}"/>
              </a:ext>
            </a:extLst>
          </p:cNvPr>
          <p:cNvGrpSpPr/>
          <p:nvPr/>
        </p:nvGrpSpPr>
        <p:grpSpPr>
          <a:xfrm>
            <a:off x="9840396" y="4863458"/>
            <a:ext cx="2169628" cy="1831274"/>
            <a:chOff x="6168662" y="343301"/>
            <a:chExt cx="2169628" cy="1831274"/>
          </a:xfrm>
        </p:grpSpPr>
        <p:pic>
          <p:nvPicPr>
            <p:cNvPr id="57" name="Imagem 23">
              <a:extLst>
                <a:ext uri="{FF2B5EF4-FFF2-40B4-BE49-F238E27FC236}">
                  <a16:creationId xmlns:a16="http://schemas.microsoft.com/office/drawing/2014/main" id="{6FCC5C8A-50E8-179A-BF6E-C72EBD31E45B}"/>
                </a:ext>
              </a:extLst>
            </p:cNvPr>
            <p:cNvPicPr>
              <a:picLocks noChangeAspect="1"/>
            </p:cNvPicPr>
            <p:nvPr/>
          </p:nvPicPr>
          <p:blipFill rotWithShape="1">
            <a:blip r:embed="rId6"/>
            <a:srcRect l="59063" t="16945" r="10604" b="4722"/>
            <a:stretch/>
          </p:blipFill>
          <p:spPr>
            <a:xfrm>
              <a:off x="7006290" y="343301"/>
              <a:ext cx="1332000" cy="859973"/>
            </a:xfrm>
            <a:prstGeom prst="rect">
              <a:avLst/>
            </a:prstGeom>
            <a:ln>
              <a:solidFill>
                <a:schemeClr val="bg1"/>
              </a:solidFill>
            </a:ln>
          </p:spPr>
        </p:pic>
        <p:pic>
          <p:nvPicPr>
            <p:cNvPr id="58" name="Imagem 31">
              <a:extLst>
                <a:ext uri="{FF2B5EF4-FFF2-40B4-BE49-F238E27FC236}">
                  <a16:creationId xmlns:a16="http://schemas.microsoft.com/office/drawing/2014/main" id="{716532AF-0F44-78B2-52D2-7AF2D6F1B47B}"/>
                </a:ext>
              </a:extLst>
            </p:cNvPr>
            <p:cNvPicPr>
              <a:picLocks noChangeAspect="1"/>
            </p:cNvPicPr>
            <p:nvPr/>
          </p:nvPicPr>
          <p:blipFill rotWithShape="1">
            <a:blip r:embed="rId7"/>
            <a:srcRect l="59119" t="17540" r="11350" b="5100"/>
            <a:stretch/>
          </p:blipFill>
          <p:spPr>
            <a:xfrm>
              <a:off x="6882088" y="500716"/>
              <a:ext cx="1319256" cy="972000"/>
            </a:xfrm>
            <a:prstGeom prst="rect">
              <a:avLst/>
            </a:prstGeom>
            <a:ln>
              <a:solidFill>
                <a:schemeClr val="bg1"/>
              </a:solidFill>
            </a:ln>
          </p:spPr>
        </p:pic>
        <p:pic>
          <p:nvPicPr>
            <p:cNvPr id="59" name="Imagem 27">
              <a:extLst>
                <a:ext uri="{FF2B5EF4-FFF2-40B4-BE49-F238E27FC236}">
                  <a16:creationId xmlns:a16="http://schemas.microsoft.com/office/drawing/2014/main" id="{914D42D1-7A69-6366-EEAC-7208B61C5DA2}"/>
                </a:ext>
              </a:extLst>
            </p:cNvPr>
            <p:cNvPicPr>
              <a:picLocks noChangeAspect="1"/>
            </p:cNvPicPr>
            <p:nvPr/>
          </p:nvPicPr>
          <p:blipFill rotWithShape="1">
            <a:blip r:embed="rId8"/>
            <a:srcRect l="59127" t="16889" r="10697" b="4889"/>
            <a:stretch/>
          </p:blipFill>
          <p:spPr>
            <a:xfrm>
              <a:off x="6708060" y="679351"/>
              <a:ext cx="1333199" cy="942820"/>
            </a:xfrm>
            <a:prstGeom prst="rect">
              <a:avLst/>
            </a:prstGeom>
            <a:ln>
              <a:solidFill>
                <a:schemeClr val="bg1"/>
              </a:solidFill>
            </a:ln>
          </p:spPr>
        </p:pic>
        <p:pic>
          <p:nvPicPr>
            <p:cNvPr id="60" name="Imagem 15">
              <a:extLst>
                <a:ext uri="{FF2B5EF4-FFF2-40B4-BE49-F238E27FC236}">
                  <a16:creationId xmlns:a16="http://schemas.microsoft.com/office/drawing/2014/main" id="{A55307E9-2647-736B-5D2F-026744E5B0F8}"/>
                </a:ext>
              </a:extLst>
            </p:cNvPr>
            <p:cNvPicPr>
              <a:picLocks noChangeAspect="1"/>
            </p:cNvPicPr>
            <p:nvPr/>
          </p:nvPicPr>
          <p:blipFill rotWithShape="1">
            <a:blip r:embed="rId9"/>
            <a:srcRect l="59759" t="15606" r="11743" b="10462"/>
            <a:stretch/>
          </p:blipFill>
          <p:spPr>
            <a:xfrm>
              <a:off x="6537042" y="863616"/>
              <a:ext cx="1332237" cy="972000"/>
            </a:xfrm>
            <a:prstGeom prst="rect">
              <a:avLst/>
            </a:prstGeom>
            <a:ln>
              <a:solidFill>
                <a:schemeClr val="bg1"/>
              </a:solidFill>
            </a:ln>
          </p:spPr>
        </p:pic>
        <p:pic>
          <p:nvPicPr>
            <p:cNvPr id="61" name="Imagem 11">
              <a:extLst>
                <a:ext uri="{FF2B5EF4-FFF2-40B4-BE49-F238E27FC236}">
                  <a16:creationId xmlns:a16="http://schemas.microsoft.com/office/drawing/2014/main" id="{BC258136-6D39-1F12-6FF8-5D3C44963DDD}"/>
                </a:ext>
              </a:extLst>
            </p:cNvPr>
            <p:cNvPicPr>
              <a:picLocks noChangeAspect="1"/>
            </p:cNvPicPr>
            <p:nvPr/>
          </p:nvPicPr>
          <p:blipFill rotWithShape="1">
            <a:blip r:embed="rId10"/>
            <a:srcRect l="59697" t="15704" r="11441" b="9663"/>
            <a:stretch/>
          </p:blipFill>
          <p:spPr>
            <a:xfrm>
              <a:off x="6333972" y="1041826"/>
              <a:ext cx="1336500" cy="972000"/>
            </a:xfrm>
            <a:prstGeom prst="rect">
              <a:avLst/>
            </a:prstGeom>
            <a:ln>
              <a:solidFill>
                <a:schemeClr val="bg1"/>
              </a:solidFill>
            </a:ln>
          </p:spPr>
        </p:pic>
        <p:pic>
          <p:nvPicPr>
            <p:cNvPr id="62" name="Imagem 18">
              <a:extLst>
                <a:ext uri="{FF2B5EF4-FFF2-40B4-BE49-F238E27FC236}">
                  <a16:creationId xmlns:a16="http://schemas.microsoft.com/office/drawing/2014/main" id="{B674A577-9B4C-5BCC-EBC7-D3E6FC531DC2}"/>
                </a:ext>
              </a:extLst>
            </p:cNvPr>
            <p:cNvPicPr>
              <a:picLocks noChangeAspect="1"/>
            </p:cNvPicPr>
            <p:nvPr/>
          </p:nvPicPr>
          <p:blipFill rotWithShape="1">
            <a:blip r:embed="rId11"/>
            <a:srcRect l="59704" t="16131" r="11741" b="10333"/>
            <a:stretch/>
          </p:blipFill>
          <p:spPr>
            <a:xfrm>
              <a:off x="6168662" y="1202575"/>
              <a:ext cx="1342116" cy="972000"/>
            </a:xfrm>
            <a:prstGeom prst="rect">
              <a:avLst/>
            </a:prstGeom>
            <a:ln>
              <a:solidFill>
                <a:schemeClr val="bg1"/>
              </a:solidFill>
            </a:ln>
          </p:spPr>
        </p:pic>
      </p:grpSp>
      <p:sp>
        <p:nvSpPr>
          <p:cNvPr id="63" name="TextBox 62">
            <a:extLst>
              <a:ext uri="{FF2B5EF4-FFF2-40B4-BE49-F238E27FC236}">
                <a16:creationId xmlns:a16="http://schemas.microsoft.com/office/drawing/2014/main" id="{1FF6A158-146D-1DEC-E7F3-F1497FCEE3F9}"/>
              </a:ext>
            </a:extLst>
          </p:cNvPr>
          <p:cNvSpPr txBox="1"/>
          <p:nvPr/>
        </p:nvSpPr>
        <p:spPr>
          <a:xfrm>
            <a:off x="7156655" y="5310853"/>
            <a:ext cx="2071910" cy="646331"/>
          </a:xfrm>
          <a:prstGeom prst="rect">
            <a:avLst/>
          </a:prstGeom>
          <a:noFill/>
        </p:spPr>
        <p:txBody>
          <a:bodyPr wrap="square" rtlCol="0">
            <a:spAutoFit/>
          </a:bodyPr>
          <a:lstStyle/>
          <a:p>
            <a:pPr algn="ctr"/>
            <a:r>
              <a:rPr lang="en-DE" dirty="0">
                <a:latin typeface="Times New Roman" panose="02020603050405020304" pitchFamily="18" charset="0"/>
                <a:cs typeface="Times New Roman" panose="02020603050405020304" pitchFamily="18" charset="0"/>
              </a:rPr>
              <a:t>Execution of 420 simulations </a:t>
            </a:r>
          </a:p>
        </p:txBody>
      </p:sp>
      <p:pic>
        <p:nvPicPr>
          <p:cNvPr id="70" name="Picture 69" descr="Diagram&#10;&#10;Description automatically generated">
            <a:extLst>
              <a:ext uri="{FF2B5EF4-FFF2-40B4-BE49-F238E27FC236}">
                <a16:creationId xmlns:a16="http://schemas.microsoft.com/office/drawing/2014/main" id="{F935F8F2-1823-8D27-8606-94974203073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975085" y="4349125"/>
            <a:ext cx="2162462" cy="1526381"/>
          </a:xfrm>
          <a:prstGeom prst="rect">
            <a:avLst/>
          </a:prstGeom>
        </p:spPr>
      </p:pic>
      <p:pic>
        <p:nvPicPr>
          <p:cNvPr id="71" name="Imagem 17" descr="Graphical user interface, application&#10;&#10;Description automatically generated">
            <a:extLst>
              <a:ext uri="{FF2B5EF4-FFF2-40B4-BE49-F238E27FC236}">
                <a16:creationId xmlns:a16="http://schemas.microsoft.com/office/drawing/2014/main" id="{DFF76544-F398-4333-9F6C-72BCD99CB1A7}"/>
              </a:ext>
            </a:extLst>
          </p:cNvPr>
          <p:cNvPicPr>
            <a:picLocks noChangeAspect="1"/>
          </p:cNvPicPr>
          <p:nvPr/>
        </p:nvPicPr>
        <p:blipFill rotWithShape="1">
          <a:blip r:embed="rId13"/>
          <a:srcRect l="1667" t="3413" r="70565" b="6160"/>
          <a:stretch/>
        </p:blipFill>
        <p:spPr bwMode="auto">
          <a:xfrm>
            <a:off x="4192973" y="1822063"/>
            <a:ext cx="2162400" cy="1980000"/>
          </a:xfrm>
          <a:prstGeom prst="rect">
            <a:avLst/>
          </a:prstGeom>
          <a:ln>
            <a:noFill/>
          </a:ln>
          <a:extLst>
            <a:ext uri="{53640926-AAD7-44D8-BBD7-CCE9431645EC}">
              <a14:shadowObscured xmlns:a14="http://schemas.microsoft.com/office/drawing/2010/main"/>
            </a:ext>
          </a:extLst>
        </p:spPr>
      </p:pic>
      <p:pic>
        <p:nvPicPr>
          <p:cNvPr id="72" name="Imagem 2" descr="A picture containing chart&#10;&#10;Description automatically generated">
            <a:extLst>
              <a:ext uri="{FF2B5EF4-FFF2-40B4-BE49-F238E27FC236}">
                <a16:creationId xmlns:a16="http://schemas.microsoft.com/office/drawing/2014/main" id="{3E4DCE3D-54D7-768B-BDA6-5A370D84DDE7}"/>
              </a:ext>
            </a:extLst>
          </p:cNvPr>
          <p:cNvPicPr>
            <a:picLocks noChangeAspect="1"/>
          </p:cNvPicPr>
          <p:nvPr/>
        </p:nvPicPr>
        <p:blipFill rotWithShape="1">
          <a:blip r:embed="rId14" cstate="print">
            <a:extLst>
              <a:ext uri="{28A0092B-C50C-407E-A947-70E740481C1C}">
                <a14:useLocalDpi xmlns:a14="http://schemas.microsoft.com/office/drawing/2010/main" val="0"/>
              </a:ext>
            </a:extLst>
          </a:blip>
          <a:srcRect l="6035" t="4106" r="7486" b="4057"/>
          <a:stretch/>
        </p:blipFill>
        <p:spPr bwMode="auto">
          <a:xfrm>
            <a:off x="4494234" y="4333782"/>
            <a:ext cx="2075924" cy="1980000"/>
          </a:xfrm>
          <a:prstGeom prst="rect">
            <a:avLst/>
          </a:prstGeom>
          <a:noFill/>
          <a:ln>
            <a:noFill/>
          </a:ln>
          <a:extLst>
            <a:ext uri="{53640926-AAD7-44D8-BBD7-CCE9431645EC}">
              <a14:shadowObscured xmlns:a14="http://schemas.microsoft.com/office/drawing/2010/main"/>
            </a:ext>
          </a:extLst>
        </p:spPr>
      </p:pic>
      <p:pic>
        <p:nvPicPr>
          <p:cNvPr id="4" name="Picture 3">
            <a:extLst>
              <a:ext uri="{FF2B5EF4-FFF2-40B4-BE49-F238E27FC236}">
                <a16:creationId xmlns:a16="http://schemas.microsoft.com/office/drawing/2014/main" id="{55766F62-DBDE-D19D-D0B5-FC0864B774A3}"/>
              </a:ext>
            </a:extLst>
          </p:cNvPr>
          <p:cNvPicPr>
            <a:picLocks noChangeAspect="1"/>
          </p:cNvPicPr>
          <p:nvPr/>
        </p:nvPicPr>
        <p:blipFill>
          <a:blip r:embed="rId15"/>
          <a:stretch>
            <a:fillRect/>
          </a:stretch>
        </p:blipFill>
        <p:spPr>
          <a:xfrm>
            <a:off x="6840342" y="957151"/>
            <a:ext cx="5282058" cy="3855782"/>
          </a:xfrm>
          <a:prstGeom prst="rect">
            <a:avLst/>
          </a:prstGeom>
        </p:spPr>
      </p:pic>
      <p:sp>
        <p:nvSpPr>
          <p:cNvPr id="76" name="TextBox 75">
            <a:extLst>
              <a:ext uri="{FF2B5EF4-FFF2-40B4-BE49-F238E27FC236}">
                <a16:creationId xmlns:a16="http://schemas.microsoft.com/office/drawing/2014/main" id="{1ABBD624-2E10-21E7-9C93-6E76CEA84543}"/>
              </a:ext>
            </a:extLst>
          </p:cNvPr>
          <p:cNvSpPr txBox="1"/>
          <p:nvPr/>
        </p:nvSpPr>
        <p:spPr>
          <a:xfrm>
            <a:off x="1664156" y="5953403"/>
            <a:ext cx="2234586" cy="369332"/>
          </a:xfrm>
          <a:prstGeom prst="rect">
            <a:avLst/>
          </a:prstGeom>
          <a:noFill/>
        </p:spPr>
        <p:txBody>
          <a:bodyPr wrap="square">
            <a:spAutoFit/>
          </a:bodyPr>
          <a:lstStyle/>
          <a:p>
            <a:r>
              <a:rPr lang="pt-BR" sz="1800" dirty="0">
                <a:effectLst/>
                <a:latin typeface="Times New Roman" panose="02020603050405020304" pitchFamily="18" charset="0"/>
                <a:ea typeface="Calibri" panose="020F0502020204030204" pitchFamily="34" charset="0"/>
              </a:rPr>
              <a:t>Element SOLID186 </a:t>
            </a:r>
            <a:endParaRPr lang="en-DE" dirty="0"/>
          </a:p>
        </p:txBody>
      </p:sp>
      <p:cxnSp>
        <p:nvCxnSpPr>
          <p:cNvPr id="77" name="Straight Arrow Connector 57">
            <a:extLst>
              <a:ext uri="{FF2B5EF4-FFF2-40B4-BE49-F238E27FC236}">
                <a16:creationId xmlns:a16="http://schemas.microsoft.com/office/drawing/2014/main" id="{1F19EFCC-623B-F705-4565-B3A5CB92AF9B}"/>
              </a:ext>
            </a:extLst>
          </p:cNvPr>
          <p:cNvCxnSpPr>
            <a:cxnSpLocks/>
          </p:cNvCxnSpPr>
          <p:nvPr/>
        </p:nvCxnSpPr>
        <p:spPr>
          <a:xfrm rot="5400000" flipV="1">
            <a:off x="5171659" y="4035091"/>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57">
            <a:extLst>
              <a:ext uri="{FF2B5EF4-FFF2-40B4-BE49-F238E27FC236}">
                <a16:creationId xmlns:a16="http://schemas.microsoft.com/office/drawing/2014/main" id="{45F054E4-3F7D-B963-3362-241E929BE51D}"/>
              </a:ext>
            </a:extLst>
          </p:cNvPr>
          <p:cNvCxnSpPr>
            <a:cxnSpLocks/>
          </p:cNvCxnSpPr>
          <p:nvPr/>
        </p:nvCxnSpPr>
        <p:spPr>
          <a:xfrm flipV="1">
            <a:off x="4084057" y="5020873"/>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2273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500"/>
                                        <p:tgtEl>
                                          <p:spTgt spid="4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fade">
                                      <p:cBhvr>
                                        <p:cTn id="22" dur="500"/>
                                        <p:tgtEl>
                                          <p:spTgt spid="6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1"/>
                                        </p:tgtEl>
                                        <p:attrNameLst>
                                          <p:attrName>style.visibility</p:attrName>
                                        </p:attrNameLst>
                                      </p:cBhvr>
                                      <p:to>
                                        <p:strVal val="visible"/>
                                      </p:to>
                                    </p:set>
                                    <p:animEffect transition="in" filter="fade">
                                      <p:cBhvr>
                                        <p:cTn id="32" dur="500"/>
                                        <p:tgtEl>
                                          <p:spTgt spid="51"/>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fade">
                                      <p:cBhvr>
                                        <p:cTn id="37" dur="500"/>
                                        <p:tgtEl>
                                          <p:spTgt spid="71"/>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70"/>
                                        </p:tgtEl>
                                        <p:attrNameLst>
                                          <p:attrName>style.visibility</p:attrName>
                                        </p:attrNameLst>
                                      </p:cBhvr>
                                      <p:to>
                                        <p:strVal val="visible"/>
                                      </p:to>
                                    </p:set>
                                    <p:animEffect transition="in" filter="fade">
                                      <p:cBhvr>
                                        <p:cTn id="42" dur="500"/>
                                        <p:tgtEl>
                                          <p:spTgt spid="70"/>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76"/>
                                        </p:tgtEl>
                                        <p:attrNameLst>
                                          <p:attrName>style.visibility</p:attrName>
                                        </p:attrNameLst>
                                      </p:cBhvr>
                                      <p:to>
                                        <p:strVal val="visible"/>
                                      </p:to>
                                    </p:set>
                                    <p:animEffect transition="in" filter="fade">
                                      <p:cBhvr>
                                        <p:cTn id="47" dur="500"/>
                                        <p:tgtEl>
                                          <p:spTgt spid="7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78"/>
                                        </p:tgtEl>
                                        <p:attrNameLst>
                                          <p:attrName>style.visibility</p:attrName>
                                        </p:attrNameLst>
                                      </p:cBhvr>
                                      <p:to>
                                        <p:strVal val="visible"/>
                                      </p:to>
                                    </p:set>
                                    <p:animEffect transition="in" filter="fade">
                                      <p:cBhvr>
                                        <p:cTn id="52" dur="500"/>
                                        <p:tgtEl>
                                          <p:spTgt spid="78"/>
                                        </p:tgtEl>
                                      </p:cBhvr>
                                    </p:animEffect>
                                  </p:childTnLst>
                                </p:cTn>
                              </p:par>
                              <p:par>
                                <p:cTn id="53" presetID="10" presetClass="entr" presetSubtype="0" fill="hold" nodeType="withEffect">
                                  <p:stCondLst>
                                    <p:cond delay="0"/>
                                  </p:stCondLst>
                                  <p:childTnLst>
                                    <p:set>
                                      <p:cBhvr>
                                        <p:cTn id="54" dur="1" fill="hold">
                                          <p:stCondLst>
                                            <p:cond delay="0"/>
                                          </p:stCondLst>
                                        </p:cTn>
                                        <p:tgtEl>
                                          <p:spTgt spid="77"/>
                                        </p:tgtEl>
                                        <p:attrNameLst>
                                          <p:attrName>style.visibility</p:attrName>
                                        </p:attrNameLst>
                                      </p:cBhvr>
                                      <p:to>
                                        <p:strVal val="visible"/>
                                      </p:to>
                                    </p:set>
                                    <p:animEffect transition="in" filter="fade">
                                      <p:cBhvr>
                                        <p:cTn id="55" dur="500"/>
                                        <p:tgtEl>
                                          <p:spTgt spid="77"/>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fade">
                                      <p:cBhvr>
                                        <p:cTn id="60"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63" grpId="0"/>
      <p:bldP spid="7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aixaDeTexto 5">
            <a:extLst>
              <a:ext uri="{FF2B5EF4-FFF2-40B4-BE49-F238E27FC236}">
                <a16:creationId xmlns:a16="http://schemas.microsoft.com/office/drawing/2014/main" id="{FFBE15D6-65F4-1EC5-87EB-1963D182C301}"/>
              </a:ext>
            </a:extLst>
          </p:cNvPr>
          <p:cNvSpPr txBox="1"/>
          <p:nvPr/>
        </p:nvSpPr>
        <p:spPr>
          <a:xfrm>
            <a:off x="316359" y="835277"/>
            <a:ext cx="8903841" cy="430887"/>
          </a:xfrm>
          <a:prstGeom prst="rect">
            <a:avLst/>
          </a:prstGeom>
          <a:noFill/>
        </p:spPr>
        <p:txBody>
          <a:bodyPr wrap="square" rtlCol="0">
            <a:spAutoFit/>
          </a:bodyPr>
          <a:lstStyle/>
          <a:p>
            <a:pPr rtl="0" eaLnBrk="0" fontAlgn="base" hangingPunct="0">
              <a:spcBef>
                <a:spcPct val="0"/>
              </a:spcBef>
              <a:spcAft>
                <a:spcPct val="0"/>
              </a:spcAft>
            </a:pPr>
            <a:r>
              <a:rPr lang="en-US" sz="2200" b="1" kern="1200" dirty="0">
                <a:solidFill>
                  <a:srgbClr val="1C1C1C"/>
                </a:solidFill>
                <a:effectLst/>
                <a:latin typeface="Times New Roman" panose="02020603050405020304" pitchFamily="18" charset="0"/>
                <a:cs typeface="Times New Roman" panose="02020603050405020304" pitchFamily="18" charset="0"/>
              </a:rPr>
              <a:t>Developing </a:t>
            </a:r>
            <a:r>
              <a:rPr lang="en-DE" sz="2200" b="1" kern="1200" dirty="0">
                <a:solidFill>
                  <a:srgbClr val="1C1C1C"/>
                </a:solidFill>
                <a:effectLst/>
                <a:latin typeface="Times New Roman" panose="02020603050405020304" pitchFamily="18" charset="0"/>
                <a:cs typeface="Times New Roman" panose="02020603050405020304" pitchFamily="18" charset="0"/>
              </a:rPr>
              <a:t>a</a:t>
            </a:r>
            <a:r>
              <a:rPr lang="en-US" sz="2200" b="1" kern="1200" dirty="0">
                <a:solidFill>
                  <a:srgbClr val="1C1C1C"/>
                </a:solidFill>
                <a:effectLst/>
                <a:latin typeface="Times New Roman" panose="02020603050405020304" pitchFamily="18" charset="0"/>
                <a:cs typeface="Times New Roman" panose="02020603050405020304" pitchFamily="18" charset="0"/>
              </a:rPr>
              <a:t> F</a:t>
            </a:r>
            <a:r>
              <a:rPr lang="en-DE" sz="2200" b="1" kern="1200" dirty="0">
                <a:solidFill>
                  <a:srgbClr val="1C1C1C"/>
                </a:solidFill>
                <a:effectLst/>
                <a:latin typeface="Times New Roman" panose="02020603050405020304" pitchFamily="18" charset="0"/>
                <a:cs typeface="Times New Roman" panose="02020603050405020304" pitchFamily="18" charset="0"/>
              </a:rPr>
              <a:t>E</a:t>
            </a:r>
            <a:r>
              <a:rPr lang="en-US" sz="2200" b="1" kern="1200" dirty="0">
                <a:solidFill>
                  <a:srgbClr val="1C1C1C"/>
                </a:solidFill>
                <a:effectLst/>
                <a:latin typeface="Times New Roman" panose="02020603050405020304" pitchFamily="18" charset="0"/>
                <a:cs typeface="Times New Roman" panose="02020603050405020304" pitchFamily="18" charset="0"/>
              </a:rPr>
              <a:t> Model </a:t>
            </a:r>
            <a:r>
              <a:rPr lang="en-DE" sz="2200" b="1" kern="1200" dirty="0">
                <a:solidFill>
                  <a:srgbClr val="1C1C1C"/>
                </a:solidFill>
                <a:effectLst/>
                <a:latin typeface="Times New Roman" panose="02020603050405020304" pitchFamily="18" charset="0"/>
                <a:cs typeface="Times New Roman" panose="02020603050405020304" pitchFamily="18" charset="0"/>
              </a:rPr>
              <a:t>f</a:t>
            </a:r>
            <a:r>
              <a:rPr lang="en-US" sz="2200" b="1" kern="1200" dirty="0">
                <a:solidFill>
                  <a:srgbClr val="1C1C1C"/>
                </a:solidFill>
                <a:effectLst/>
                <a:latin typeface="Times New Roman" panose="02020603050405020304" pitchFamily="18" charset="0"/>
                <a:cs typeface="Times New Roman" panose="02020603050405020304" pitchFamily="18" charset="0"/>
              </a:rPr>
              <a:t>or Numerical Simulations</a:t>
            </a:r>
            <a:endParaRPr lang="pt-BR" sz="2200" b="1" kern="1200" dirty="0">
              <a:solidFill>
                <a:srgbClr val="1C1C1C"/>
              </a:solidFill>
              <a:effectLst/>
              <a:latin typeface="Times New Roman" panose="02020603050405020304" pitchFamily="18" charset="0"/>
              <a:cs typeface="Times New Roman" panose="02020603050405020304" pitchFamily="18" charset="0"/>
            </a:endParaRPr>
          </a:p>
        </p:txBody>
      </p:sp>
      <p:pic>
        <p:nvPicPr>
          <p:cNvPr id="12" name="Picture 11">
            <a:extLst>
              <a:ext uri="{FF2B5EF4-FFF2-40B4-BE49-F238E27FC236}">
                <a16:creationId xmlns:a16="http://schemas.microsoft.com/office/drawing/2014/main" id="{99451F1E-B073-61BF-A423-E2CEB33A0A4F}"/>
              </a:ext>
            </a:extLst>
          </p:cNvPr>
          <p:cNvPicPr>
            <a:picLocks noChangeAspect="1"/>
          </p:cNvPicPr>
          <p:nvPr/>
        </p:nvPicPr>
        <p:blipFill>
          <a:blip r:embed="rId3"/>
          <a:stretch>
            <a:fillRect/>
          </a:stretch>
        </p:blipFill>
        <p:spPr>
          <a:xfrm>
            <a:off x="8378322" y="893243"/>
            <a:ext cx="3599072" cy="3491477"/>
          </a:xfrm>
          <a:prstGeom prst="rect">
            <a:avLst/>
          </a:prstGeom>
        </p:spPr>
      </p:pic>
      <p:sp>
        <p:nvSpPr>
          <p:cNvPr id="16" name="CaixaDeTexto 7">
            <a:extLst>
              <a:ext uri="{FF2B5EF4-FFF2-40B4-BE49-F238E27FC236}">
                <a16:creationId xmlns:a16="http://schemas.microsoft.com/office/drawing/2014/main" id="{B5B8DA07-03FA-0D1F-84B0-5C7241850796}"/>
              </a:ext>
            </a:extLst>
          </p:cNvPr>
          <p:cNvSpPr txBox="1"/>
          <p:nvPr/>
        </p:nvSpPr>
        <p:spPr>
          <a:xfrm>
            <a:off x="316359" y="1450426"/>
            <a:ext cx="5208343" cy="430888"/>
          </a:xfrm>
          <a:prstGeom prst="rect">
            <a:avLst/>
          </a:prstGeom>
          <a:noFill/>
        </p:spPr>
        <p:txBody>
          <a:bodyPr wrap="square" rtlCol="0">
            <a:spAutoFit/>
          </a:bodyPr>
          <a:lstStyle/>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Execution of the numerical simulations</a:t>
            </a:r>
            <a:endParaRPr lang="en-DE" sz="2200"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8C825A15-D757-694A-E9CB-AA4952E61876}"/>
                  </a:ext>
                </a:extLst>
              </p:cNvPr>
              <p:cNvSpPr txBox="1"/>
              <p:nvPr/>
            </p:nvSpPr>
            <p:spPr>
              <a:xfrm>
                <a:off x="167110" y="2314524"/>
                <a:ext cx="6311900" cy="41460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DE" i="1" smtClean="0">
                              <a:solidFill>
                                <a:srgbClr val="836967"/>
                              </a:solidFill>
                              <a:latin typeface="Cambria Math" panose="02040503050406030204" pitchFamily="18" charset="0"/>
                            </a:rPr>
                          </m:ctrlPr>
                        </m:sSubPr>
                        <m:e>
                          <m:r>
                            <m:rPr>
                              <m:sty m:val="p"/>
                            </m:rPr>
                            <a:rPr lang="en-DE">
                              <a:latin typeface="Cambria Math" panose="02040503050406030204" pitchFamily="18" charset="0"/>
                            </a:rPr>
                            <m:t>σ</m:t>
                          </m:r>
                        </m:e>
                        <m:sub>
                          <m:r>
                            <m:rPr>
                              <m:sty m:val="p"/>
                            </m:rPr>
                            <a:rPr lang="en-DE" i="0">
                              <a:latin typeface="Cambria Math" panose="02040503050406030204" pitchFamily="18" charset="0"/>
                            </a:rPr>
                            <m:t>x</m:t>
                          </m:r>
                        </m:sub>
                      </m:sSub>
                      <m:r>
                        <a:rPr lang="en-DE" i="0">
                          <a:latin typeface="Cambria Math" panose="02040503050406030204" pitchFamily="18" charset="0"/>
                        </a:rPr>
                        <m:t> =</m:t>
                      </m:r>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σ</m:t>
                          </m:r>
                        </m:e>
                        <m:sub>
                          <m:r>
                            <m:rPr>
                              <m:sty m:val="p"/>
                            </m:rPr>
                            <a:rPr lang="en-DE" i="0">
                              <a:latin typeface="Cambria Math" panose="02040503050406030204" pitchFamily="18" charset="0"/>
                            </a:rPr>
                            <m:t>eq</m:t>
                          </m:r>
                        </m:sub>
                      </m:sSub>
                      <m:r>
                        <a:rPr lang="en-DE" i="0">
                          <a:latin typeface="Cambria Math" panose="02040503050406030204" pitchFamily="18" charset="0"/>
                        </a:rPr>
                        <m:t>= </m:t>
                      </m:r>
                      <m:r>
                        <a:rPr lang="en-DE" b="1" i="0">
                          <a:latin typeface="Cambria Math" panose="02040503050406030204" pitchFamily="18" charset="0"/>
                        </a:rPr>
                        <m:t>𝐟</m:t>
                      </m:r>
                      <m:r>
                        <a:rPr lang="en-DE" i="0">
                          <a:latin typeface="Cambria Math" panose="02040503050406030204" pitchFamily="18" charset="0"/>
                        </a:rPr>
                        <m:t> ×</m:t>
                      </m:r>
                      <m:d>
                        <m:dPr>
                          <m:ctrlPr>
                            <a:rPr lang="en-DE" i="1">
                              <a:solidFill>
                                <a:srgbClr val="836967"/>
                              </a:solidFill>
                              <a:latin typeface="Cambria Math" panose="02040503050406030204" pitchFamily="18" charset="0"/>
                            </a:rPr>
                          </m:ctrlPr>
                        </m:dPr>
                        <m:e>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σ</m:t>
                              </m:r>
                            </m:e>
                            <m:sub>
                              <m:r>
                                <m:rPr>
                                  <m:sty m:val="p"/>
                                </m:rPr>
                                <a:rPr lang="en-DE" i="0">
                                  <a:latin typeface="Cambria Math" panose="02040503050406030204" pitchFamily="18" charset="0"/>
                                </a:rPr>
                                <m:t>yield</m:t>
                              </m:r>
                            </m:sub>
                          </m:sSub>
                          <m:r>
                            <a:rPr lang="en-DE" i="0">
                              <a:latin typeface="Cambria Math" panose="02040503050406030204" pitchFamily="18" charset="0"/>
                            </a:rPr>
                            <m:t>−</m:t>
                          </m:r>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σ</m:t>
                              </m:r>
                            </m:e>
                            <m:sub>
                              <m:r>
                                <m:rPr>
                                  <m:sty m:val="p"/>
                                </m:rPr>
                                <a:rPr lang="en-DE" i="0">
                                  <a:latin typeface="Cambria Math" panose="02040503050406030204" pitchFamily="18" charset="0"/>
                                </a:rPr>
                                <m:t>eq</m:t>
                              </m:r>
                              <m:r>
                                <a:rPr lang="en-DE" i="0">
                                  <a:latin typeface="Cambria Math" panose="02040503050406030204" pitchFamily="18" charset="0"/>
                                </a:rPr>
                                <m:t>,</m:t>
                              </m:r>
                              <m:r>
                                <m:rPr>
                                  <m:sty m:val="p"/>
                                </m:rPr>
                                <a:rPr lang="en-DE" i="0">
                                  <a:latin typeface="Cambria Math" panose="02040503050406030204" pitchFamily="18" charset="0"/>
                                </a:rPr>
                                <m:t>i</m:t>
                              </m:r>
                            </m:sub>
                          </m:sSub>
                        </m:e>
                      </m:d>
                      <m:r>
                        <a:rPr lang="en-DE" i="0">
                          <a:latin typeface="Cambria Math" panose="02040503050406030204" pitchFamily="18" charset="0"/>
                        </a:rPr>
                        <m:t> +  </m:t>
                      </m:r>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σ</m:t>
                          </m:r>
                        </m:e>
                        <m:sub>
                          <m:r>
                            <m:rPr>
                              <m:sty m:val="p"/>
                            </m:rPr>
                            <a:rPr lang="en-DE" i="0">
                              <a:latin typeface="Cambria Math" panose="02040503050406030204" pitchFamily="18" charset="0"/>
                            </a:rPr>
                            <m:t>eq</m:t>
                          </m:r>
                          <m:r>
                            <a:rPr lang="en-DE" i="0">
                              <a:latin typeface="Cambria Math" panose="02040503050406030204" pitchFamily="18" charset="0"/>
                            </a:rPr>
                            <m:t>,</m:t>
                          </m:r>
                          <m:r>
                            <m:rPr>
                              <m:sty m:val="p"/>
                            </m:rPr>
                            <a:rPr lang="en-DE" i="0">
                              <a:latin typeface="Cambria Math" panose="02040503050406030204" pitchFamily="18" charset="0"/>
                            </a:rPr>
                            <m:t>i</m:t>
                          </m:r>
                        </m:sub>
                      </m:sSub>
                    </m:oMath>
                  </m:oMathPara>
                </a14:m>
                <a:endParaRPr lang="en-DE" dirty="0"/>
              </a:p>
            </p:txBody>
          </p:sp>
        </mc:Choice>
        <mc:Fallback xmlns="">
          <p:sp>
            <p:nvSpPr>
              <p:cNvPr id="15" name="TextBox 14">
                <a:extLst>
                  <a:ext uri="{FF2B5EF4-FFF2-40B4-BE49-F238E27FC236}">
                    <a16:creationId xmlns:a16="http://schemas.microsoft.com/office/drawing/2014/main" id="{8C825A15-D757-694A-E9CB-AA4952E61876}"/>
                  </a:ext>
                </a:extLst>
              </p:cNvPr>
              <p:cNvSpPr txBox="1">
                <a:spLocks noRot="1" noChangeAspect="1" noMove="1" noResize="1" noEditPoints="1" noAdjustHandles="1" noChangeArrowheads="1" noChangeShapeType="1" noTextEdit="1"/>
              </p:cNvSpPr>
              <p:nvPr/>
            </p:nvSpPr>
            <p:spPr>
              <a:xfrm>
                <a:off x="167110" y="2314524"/>
                <a:ext cx="6311900" cy="414601"/>
              </a:xfrm>
              <a:prstGeom prst="rect">
                <a:avLst/>
              </a:prstGeom>
              <a:blipFill>
                <a:blip r:embed="rId4"/>
                <a:stretch>
                  <a:fillRect b="-8824"/>
                </a:stretch>
              </a:blipFill>
            </p:spPr>
            <p:txBody>
              <a:bodyPr/>
              <a:lstStyle/>
              <a:p>
                <a:r>
                  <a:rPr lang="en-DE">
                    <a:noFill/>
                  </a:rPr>
                  <a:t> </a:t>
                </a:r>
              </a:p>
            </p:txBody>
          </p:sp>
        </mc:Fallback>
      </mc:AlternateContent>
      <p:sp>
        <p:nvSpPr>
          <p:cNvPr id="11" name="TextBox 10">
            <a:extLst>
              <a:ext uri="{FF2B5EF4-FFF2-40B4-BE49-F238E27FC236}">
                <a16:creationId xmlns:a16="http://schemas.microsoft.com/office/drawing/2014/main" id="{51257AD7-5DEB-6018-49F9-5FB0F0FF4AD4}"/>
              </a:ext>
            </a:extLst>
          </p:cNvPr>
          <p:cNvSpPr txBox="1"/>
          <p:nvPr/>
        </p:nvSpPr>
        <p:spPr>
          <a:xfrm>
            <a:off x="5335775" y="3134797"/>
            <a:ext cx="4052441" cy="369332"/>
          </a:xfrm>
          <a:prstGeom prst="rect">
            <a:avLst/>
          </a:prstGeom>
          <a:noFill/>
        </p:spPr>
        <p:txBody>
          <a:bodyPr wrap="square">
            <a:spAutoFit/>
          </a:bodyPr>
          <a:lstStyle/>
          <a:p>
            <a:pPr algn="ctr"/>
            <a:r>
              <a:rPr lang="pt-BR" sz="1800" dirty="0">
                <a:effectLst/>
                <a:latin typeface="Times New Roman" panose="02020603050405020304" pitchFamily="18" charset="0"/>
                <a:ea typeface="Calibri" panose="020F0502020204030204" pitchFamily="34" charset="0"/>
              </a:rPr>
              <a:t>Generalized script </a:t>
            </a:r>
            <a:r>
              <a:rPr lang="en-DE" sz="1800" dirty="0">
                <a:effectLst/>
                <a:latin typeface="Times New Roman" panose="02020603050405020304" pitchFamily="18" charset="0"/>
                <a:ea typeface="Calibri" panose="020F0502020204030204" pitchFamily="34" charset="0"/>
              </a:rPr>
              <a:t>in Ansys APDL</a:t>
            </a:r>
            <a:endParaRPr lang="en-DE" dirty="0"/>
          </a:p>
        </p:txBody>
      </p:sp>
      <p:sp>
        <p:nvSpPr>
          <p:cNvPr id="17" name="CaixaDeTexto 7">
            <a:extLst>
              <a:ext uri="{FF2B5EF4-FFF2-40B4-BE49-F238E27FC236}">
                <a16:creationId xmlns:a16="http://schemas.microsoft.com/office/drawing/2014/main" id="{EBCEFEA1-17E2-B45A-1EBE-DAE242B83CB4}"/>
              </a:ext>
            </a:extLst>
          </p:cNvPr>
          <p:cNvSpPr txBox="1"/>
          <p:nvPr/>
        </p:nvSpPr>
        <p:spPr>
          <a:xfrm>
            <a:off x="316359" y="3691904"/>
            <a:ext cx="6998841" cy="430889"/>
          </a:xfrm>
          <a:prstGeom prst="rect">
            <a:avLst/>
          </a:prstGeom>
          <a:noFill/>
        </p:spPr>
        <p:txBody>
          <a:bodyPr wrap="square" rtlCol="0">
            <a:spAutoFit/>
          </a:bodyPr>
          <a:lstStyle/>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Stress computation using the calibration coefficients</a:t>
            </a:r>
          </a:p>
        </p:txBody>
      </p:sp>
      <p:pic>
        <p:nvPicPr>
          <p:cNvPr id="8" name="Picture 7" descr="Graphical user interface, text, application, email&#10;&#10;Description automatically generated">
            <a:extLst>
              <a:ext uri="{FF2B5EF4-FFF2-40B4-BE49-F238E27FC236}">
                <a16:creationId xmlns:a16="http://schemas.microsoft.com/office/drawing/2014/main" id="{E0C85B56-5A46-9459-2D17-2B20EB4327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081227" y="1665870"/>
            <a:ext cx="2645497" cy="1405449"/>
          </a:xfrm>
          <a:prstGeom prst="rect">
            <a:avLst/>
          </a:prstGeom>
        </p:spPr>
      </p:pic>
      <p:pic>
        <p:nvPicPr>
          <p:cNvPr id="9" name="Picture 8" descr="Ver a imagem de origem">
            <a:extLst>
              <a:ext uri="{FF2B5EF4-FFF2-40B4-BE49-F238E27FC236}">
                <a16:creationId xmlns:a16="http://schemas.microsoft.com/office/drawing/2014/main" id="{0A40A1C3-FBE9-D4CC-6D11-F3F104887E6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78321" y="1450521"/>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descr="Graphical user interface, application, table, Excel&#10;&#10;Description automatically generated">
            <a:extLst>
              <a:ext uri="{FF2B5EF4-FFF2-40B4-BE49-F238E27FC236}">
                <a16:creationId xmlns:a16="http://schemas.microsoft.com/office/drawing/2014/main" id="{4B426F2C-26D0-8512-E70C-93FA66C651E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35775" y="4338321"/>
            <a:ext cx="3742121" cy="1984083"/>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34836864-BB3F-9980-A7A1-40B3116F12F7}"/>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5811"/>
          <a:stretch/>
        </p:blipFill>
        <p:spPr>
          <a:xfrm>
            <a:off x="3110253" y="4805296"/>
            <a:ext cx="1168718" cy="619200"/>
          </a:xfrm>
          <a:prstGeom prst="rect">
            <a:avLst/>
          </a:prstGeom>
        </p:spPr>
      </p:pic>
      <p:sp>
        <p:nvSpPr>
          <p:cNvPr id="20" name="TextBox 19">
            <a:extLst>
              <a:ext uri="{FF2B5EF4-FFF2-40B4-BE49-F238E27FC236}">
                <a16:creationId xmlns:a16="http://schemas.microsoft.com/office/drawing/2014/main" id="{CD75B8B7-7275-9B77-FDE0-A19A3A8254F0}"/>
              </a:ext>
            </a:extLst>
          </p:cNvPr>
          <p:cNvSpPr txBox="1"/>
          <p:nvPr/>
        </p:nvSpPr>
        <p:spPr>
          <a:xfrm>
            <a:off x="2714388" y="5357746"/>
            <a:ext cx="2035071" cy="646331"/>
          </a:xfrm>
          <a:prstGeom prst="rect">
            <a:avLst/>
          </a:prstGeom>
          <a:noFill/>
        </p:spPr>
        <p:txBody>
          <a:bodyPr wrap="square" rtlCol="0">
            <a:spAutoFit/>
          </a:bodyPr>
          <a:lstStyle/>
          <a:p>
            <a:pPr algn="ctr"/>
            <a:r>
              <a:rPr lang="en-DE" dirty="0">
                <a:latin typeface="Times New Roman" panose="02020603050405020304" pitchFamily="18" charset="0"/>
                <a:cs typeface="Times New Roman" panose="02020603050405020304" pitchFamily="18" charset="0"/>
              </a:rPr>
              <a:t>Stress Computation MATLAB Script </a:t>
            </a:r>
          </a:p>
        </p:txBody>
      </p:sp>
      <p:pic>
        <p:nvPicPr>
          <p:cNvPr id="21" name="Picture 2" descr="MATLAB - Wikipedia">
            <a:extLst>
              <a:ext uri="{FF2B5EF4-FFF2-40B4-BE49-F238E27FC236}">
                <a16:creationId xmlns:a16="http://schemas.microsoft.com/office/drawing/2014/main" id="{4E618702-1E40-F659-ED2C-B99B304AAE8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913284" y="4535296"/>
            <a:ext cx="600998" cy="540000"/>
          </a:xfrm>
          <a:prstGeom prst="rect">
            <a:avLst/>
          </a:prstGeom>
          <a:noFill/>
          <a:extLst>
            <a:ext uri="{909E8E84-426E-40DD-AFC4-6F175D3DCCD1}">
              <a14:hiddenFill xmlns:a14="http://schemas.microsoft.com/office/drawing/2010/main">
                <a:solidFill>
                  <a:srgbClr val="FFFFFF"/>
                </a:solidFill>
              </a14:hiddenFill>
            </a:ext>
          </a:extLst>
        </p:spPr>
      </p:pic>
      <p:pic>
        <p:nvPicPr>
          <p:cNvPr id="22" name="Grafik 10">
            <a:extLst>
              <a:ext uri="{FF2B5EF4-FFF2-40B4-BE49-F238E27FC236}">
                <a16:creationId xmlns:a16="http://schemas.microsoft.com/office/drawing/2014/main" id="{9DFAF67A-1800-4A7F-6AB8-34D09113CA46}"/>
              </a:ext>
            </a:extLst>
          </p:cNvPr>
          <p:cNvPicPr>
            <a:picLocks noChangeAspect="1"/>
          </p:cNvPicPr>
          <p:nvPr/>
        </p:nvPicPr>
        <p:blipFill>
          <a:blip r:embed="rId10"/>
          <a:stretch>
            <a:fillRect/>
          </a:stretch>
        </p:blipFill>
        <p:spPr>
          <a:xfrm>
            <a:off x="590987" y="4388483"/>
            <a:ext cx="1092456" cy="1487886"/>
          </a:xfrm>
          <a:prstGeom prst="rect">
            <a:avLst/>
          </a:prstGeom>
          <a:ln>
            <a:noFill/>
          </a:ln>
          <a:effectLst>
            <a:outerShdw blurRad="292100" dist="139700" dir="2700000" algn="tl" rotWithShape="0">
              <a:srgbClr val="333333">
                <a:alpha val="65000"/>
              </a:srgbClr>
            </a:outerShdw>
          </a:effectLst>
        </p:spPr>
      </p:pic>
      <p:sp>
        <p:nvSpPr>
          <p:cNvPr id="23" name="Textfeld 18">
            <a:extLst>
              <a:ext uri="{FF2B5EF4-FFF2-40B4-BE49-F238E27FC236}">
                <a16:creationId xmlns:a16="http://schemas.microsoft.com/office/drawing/2014/main" id="{6E3B65D4-7E34-A9CE-58E2-5E9C62557784}"/>
              </a:ext>
            </a:extLst>
          </p:cNvPr>
          <p:cNvSpPr txBox="1"/>
          <p:nvPr/>
        </p:nvSpPr>
        <p:spPr>
          <a:xfrm>
            <a:off x="374499" y="5936824"/>
            <a:ext cx="2013243" cy="276999"/>
          </a:xfrm>
          <a:prstGeom prst="rect">
            <a:avLst/>
          </a:prstGeom>
          <a:noFill/>
        </p:spPr>
        <p:txBody>
          <a:bodyPr wrap="none" rtlCol="0">
            <a:spAutoFit/>
          </a:bodyPr>
          <a:lstStyle/>
          <a:p>
            <a:r>
              <a:rPr lang="de-DE" sz="1200" dirty="0">
                <a:latin typeface="Times New Roman" panose="02020603050405020304" pitchFamily="18" charset="0"/>
                <a:cs typeface="Times New Roman" panose="02020603050405020304" pitchFamily="18" charset="0"/>
              </a:rPr>
              <a:t>HDM / ASTM E837 -13a [6] </a:t>
            </a:r>
          </a:p>
        </p:txBody>
      </p:sp>
      <p:cxnSp>
        <p:nvCxnSpPr>
          <p:cNvPr id="24" name="Straight Arrow Connector 23">
            <a:extLst>
              <a:ext uri="{FF2B5EF4-FFF2-40B4-BE49-F238E27FC236}">
                <a16:creationId xmlns:a16="http://schemas.microsoft.com/office/drawing/2014/main" id="{7C06287E-AC6C-4292-1755-02ADBAED7C49}"/>
              </a:ext>
            </a:extLst>
          </p:cNvPr>
          <p:cNvCxnSpPr/>
          <p:nvPr/>
        </p:nvCxnSpPr>
        <p:spPr>
          <a:xfrm flipV="1">
            <a:off x="2207742" y="5115790"/>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DE7A51E4-222D-C817-995D-24B030BAA85E}"/>
              </a:ext>
            </a:extLst>
          </p:cNvPr>
          <p:cNvCxnSpPr/>
          <p:nvPr/>
        </p:nvCxnSpPr>
        <p:spPr>
          <a:xfrm flipV="1">
            <a:off x="4768279" y="5132426"/>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7C22A0F1-0B4D-EEC8-0CA8-444539C4BED7}"/>
                  </a:ext>
                </a:extLst>
              </p:cNvPr>
              <p:cNvSpPr txBox="1"/>
              <p:nvPr/>
            </p:nvSpPr>
            <p:spPr>
              <a:xfrm>
                <a:off x="1363133" y="2914897"/>
                <a:ext cx="1024609" cy="39485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DE" i="1" smtClean="0">
                              <a:solidFill>
                                <a:srgbClr val="836967"/>
                              </a:solidFill>
                              <a:latin typeface="Cambria Math" panose="02040503050406030204" pitchFamily="18" charset="0"/>
                            </a:rPr>
                          </m:ctrlPr>
                        </m:sSubPr>
                        <m:e>
                          <m:r>
                            <m:rPr>
                              <m:sty m:val="p"/>
                            </m:rPr>
                            <a:rPr lang="en-DE">
                              <a:latin typeface="Cambria Math" panose="02040503050406030204" pitchFamily="18" charset="0"/>
                            </a:rPr>
                            <m:t>σ</m:t>
                          </m:r>
                        </m:e>
                        <m:sub>
                          <m:r>
                            <m:rPr>
                              <m:sty m:val="p"/>
                            </m:rPr>
                            <a:rPr lang="en-DE" i="0">
                              <a:latin typeface="Cambria Math" panose="02040503050406030204" pitchFamily="18" charset="0"/>
                            </a:rPr>
                            <m:t>y</m:t>
                          </m:r>
                        </m:sub>
                      </m:sSub>
                      <m:r>
                        <a:rPr lang="en-DE" i="0">
                          <a:latin typeface="Cambria Math" panose="02040503050406030204" pitchFamily="18" charset="0"/>
                        </a:rPr>
                        <m:t>=0</m:t>
                      </m:r>
                    </m:oMath>
                  </m:oMathPara>
                </a14:m>
                <a:endParaRPr lang="en-DE" dirty="0"/>
              </a:p>
            </p:txBody>
          </p:sp>
        </mc:Choice>
        <mc:Fallback xmlns="">
          <p:sp>
            <p:nvSpPr>
              <p:cNvPr id="27" name="TextBox 26">
                <a:extLst>
                  <a:ext uri="{FF2B5EF4-FFF2-40B4-BE49-F238E27FC236}">
                    <a16:creationId xmlns:a16="http://schemas.microsoft.com/office/drawing/2014/main" id="{7C22A0F1-0B4D-EEC8-0CA8-444539C4BED7}"/>
                  </a:ext>
                </a:extLst>
              </p:cNvPr>
              <p:cNvSpPr txBox="1">
                <a:spLocks noRot="1" noChangeAspect="1" noMove="1" noResize="1" noEditPoints="1" noAdjustHandles="1" noChangeArrowheads="1" noChangeShapeType="1" noTextEdit="1"/>
              </p:cNvSpPr>
              <p:nvPr/>
            </p:nvSpPr>
            <p:spPr>
              <a:xfrm>
                <a:off x="1363133" y="2914897"/>
                <a:ext cx="1024609" cy="394852"/>
              </a:xfrm>
              <a:prstGeom prst="rect">
                <a:avLst/>
              </a:prstGeom>
              <a:blipFill>
                <a:blip r:embed="rId11"/>
                <a:stretch>
                  <a:fillRect b="-4615"/>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4373833A-88E2-BAD5-46A6-3436D59C9A35}"/>
                  </a:ext>
                </a:extLst>
              </p:cNvPr>
              <p:cNvSpPr txBox="1"/>
              <p:nvPr/>
            </p:nvSpPr>
            <p:spPr>
              <a:xfrm>
                <a:off x="2387741" y="2743456"/>
                <a:ext cx="2645497" cy="6127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DE" i="1" smtClean="0">
                              <a:solidFill>
                                <a:srgbClr val="836967"/>
                              </a:solidFill>
                              <a:latin typeface="Cambria Math" panose="02040503050406030204" pitchFamily="18" charset="0"/>
                            </a:rPr>
                          </m:ctrlPr>
                        </m:sSubPr>
                        <m:e>
                          <m:r>
                            <m:rPr>
                              <m:sty m:val="p"/>
                            </m:rPr>
                            <a:rPr lang="en-DE">
                              <a:latin typeface="Cambria Math" panose="02040503050406030204" pitchFamily="18" charset="0"/>
                            </a:rPr>
                            <m:t>σ</m:t>
                          </m:r>
                        </m:e>
                        <m:sub>
                          <m:r>
                            <m:rPr>
                              <m:sty m:val="p"/>
                            </m:rPr>
                            <a:rPr lang="en-DE" i="0">
                              <a:latin typeface="Cambria Math" panose="02040503050406030204" pitchFamily="18" charset="0"/>
                            </a:rPr>
                            <m:t>eq</m:t>
                          </m:r>
                          <m:r>
                            <a:rPr lang="en-DE" i="0">
                              <a:latin typeface="Cambria Math" panose="02040503050406030204" pitchFamily="18" charset="0"/>
                            </a:rPr>
                            <m:t>,</m:t>
                          </m:r>
                          <m:r>
                            <m:rPr>
                              <m:sty m:val="p"/>
                            </m:rPr>
                            <a:rPr lang="en-DE" i="0">
                              <a:latin typeface="Cambria Math" panose="02040503050406030204" pitchFamily="18" charset="0"/>
                            </a:rPr>
                            <m:t>i</m:t>
                          </m:r>
                        </m:sub>
                      </m:sSub>
                      <m:r>
                        <a:rPr lang="en-DE" i="0">
                          <a:latin typeface="Cambria Math" panose="02040503050406030204" pitchFamily="18" charset="0"/>
                        </a:rPr>
                        <m:t>=</m:t>
                      </m:r>
                      <m:f>
                        <m:fPr>
                          <m:ctrlPr>
                            <a:rPr lang="en-DE" i="1">
                              <a:solidFill>
                                <a:srgbClr val="836967"/>
                              </a:solidFill>
                              <a:latin typeface="Cambria Math" panose="02040503050406030204" pitchFamily="18" charset="0"/>
                            </a:rPr>
                          </m:ctrlPr>
                        </m:fPr>
                        <m:num>
                          <m:r>
                            <a:rPr lang="en-DE" i="0">
                              <a:latin typeface="Cambria Math" panose="02040503050406030204" pitchFamily="18" charset="0"/>
                            </a:rPr>
                            <m:t>1</m:t>
                          </m:r>
                        </m:num>
                        <m:den>
                          <m:r>
                            <a:rPr lang="en-DE" i="0">
                              <a:latin typeface="Cambria Math" panose="02040503050406030204" pitchFamily="18" charset="0"/>
                            </a:rPr>
                            <m:t>3</m:t>
                          </m:r>
                        </m:den>
                      </m:f>
                      <m:r>
                        <a:rPr lang="en-DE" i="0">
                          <a:latin typeface="Cambria Math" panose="02040503050406030204" pitchFamily="18" charset="0"/>
                        </a:rPr>
                        <m:t> </m:t>
                      </m:r>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σ</m:t>
                          </m:r>
                        </m:e>
                        <m:sub>
                          <m:r>
                            <m:rPr>
                              <m:sty m:val="p"/>
                            </m:rPr>
                            <a:rPr lang="en-DE" i="0">
                              <a:latin typeface="Cambria Math" panose="02040503050406030204" pitchFamily="18" charset="0"/>
                            </a:rPr>
                            <m:t>yield</m:t>
                          </m:r>
                        </m:sub>
                      </m:sSub>
                      <m:r>
                        <a:rPr lang="en-DE" i="0">
                          <a:latin typeface="Cambria Math" panose="02040503050406030204" pitchFamily="18" charset="0"/>
                        </a:rPr>
                        <m:t>=</m:t>
                      </m:r>
                      <m:r>
                        <a:rPr lang="en-DE" b="0" i="0" smtClean="0">
                          <a:latin typeface="Cambria Math" panose="02040503050406030204" pitchFamily="18" charset="0"/>
                        </a:rPr>
                        <m:t>352</m:t>
                      </m:r>
                      <m:r>
                        <a:rPr lang="en-DE" i="0">
                          <a:latin typeface="Cambria Math" panose="02040503050406030204" pitchFamily="18" charset="0"/>
                        </a:rPr>
                        <m:t> </m:t>
                      </m:r>
                    </m:oMath>
                  </m:oMathPara>
                </a14:m>
                <a:endParaRPr lang="en-DE" dirty="0"/>
              </a:p>
            </p:txBody>
          </p:sp>
        </mc:Choice>
        <mc:Fallback xmlns="">
          <p:sp>
            <p:nvSpPr>
              <p:cNvPr id="29" name="TextBox 28">
                <a:extLst>
                  <a:ext uri="{FF2B5EF4-FFF2-40B4-BE49-F238E27FC236}">
                    <a16:creationId xmlns:a16="http://schemas.microsoft.com/office/drawing/2014/main" id="{4373833A-88E2-BAD5-46A6-3436D59C9A35}"/>
                  </a:ext>
                </a:extLst>
              </p:cNvPr>
              <p:cNvSpPr txBox="1">
                <a:spLocks noRot="1" noChangeAspect="1" noMove="1" noResize="1" noEditPoints="1" noAdjustHandles="1" noChangeArrowheads="1" noChangeShapeType="1" noTextEdit="1"/>
              </p:cNvSpPr>
              <p:nvPr/>
            </p:nvSpPr>
            <p:spPr>
              <a:xfrm>
                <a:off x="2387741" y="2743456"/>
                <a:ext cx="2645497" cy="612732"/>
              </a:xfrm>
              <a:prstGeom prst="rect">
                <a:avLst/>
              </a:prstGeom>
              <a:blipFill>
                <a:blip r:embed="rId12"/>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3252191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fade">
                                      <p:cBhvr>
                                        <p:cTn id="17" dur="500"/>
                                        <p:tgtEl>
                                          <p:spTgt spid="2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fade">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fade">
                                      <p:cBhvr>
                                        <p:cTn id="48" dur="500"/>
                                        <p:tgtEl>
                                          <p:spTgt spid="22"/>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animEffect transition="in" filter="fade">
                                      <p:cBhvr>
                                        <p:cTn id="51" dur="500"/>
                                        <p:tgtEl>
                                          <p:spTgt spid="23"/>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childTnLst>
                                </p:cTn>
                              </p:par>
                              <p:par>
                                <p:cTn id="62" presetID="10" presetClass="entr" presetSubtype="0" fill="hold"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500"/>
                                        <p:tgtEl>
                                          <p:spTgt spid="21"/>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25"/>
                                        </p:tgtEl>
                                        <p:attrNameLst>
                                          <p:attrName>style.visibility</p:attrName>
                                        </p:attrNameLst>
                                      </p:cBhvr>
                                      <p:to>
                                        <p:strVal val="visible"/>
                                      </p:to>
                                    </p:set>
                                    <p:animEffect transition="in" filter="fade">
                                      <p:cBhvr>
                                        <p:cTn id="72" dur="500"/>
                                        <p:tgtEl>
                                          <p:spTgt spid="25"/>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5" grpId="0"/>
      <p:bldP spid="11" grpId="0"/>
      <p:bldP spid="17" grpId="0"/>
      <p:bldP spid="20" grpId="0"/>
      <p:bldP spid="23" grpId="0"/>
      <p:bldP spid="27" grpId="0"/>
      <p:bldP spid="2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1"/>
            </p:custDataLst>
            <p:extLst>
              <p:ext uri="{D42A27DB-BD31-4B8C-83A1-F6EECF244321}">
                <p14:modId xmlns:p14="http://schemas.microsoft.com/office/powerpoint/2010/main" val="253168169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4" imgH="333" progId="TCLayout.ActiveDocument.1">
                  <p:embed/>
                </p:oleObj>
              </mc:Choice>
              <mc:Fallback>
                <p:oleObj name="think-cell Folie" r:id="rId4" imgW="364" imgH="3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5" name="CaixaDeTexto 4"/>
          <p:cNvSpPr txBox="1"/>
          <p:nvPr/>
        </p:nvSpPr>
        <p:spPr>
          <a:xfrm>
            <a:off x="1208521" y="2066567"/>
            <a:ext cx="7045439" cy="2631490"/>
          </a:xfrm>
          <a:prstGeom prst="rect">
            <a:avLst/>
          </a:prstGeom>
          <a:solidFill>
            <a:schemeClr val="bg1"/>
          </a:solidFill>
        </p:spPr>
        <p:txBody>
          <a:bodyPr wrap="square" rtlCol="0">
            <a:spAutoFit/>
          </a:bodyPr>
          <a:lstStyle/>
          <a:p>
            <a:pPr marL="457200" indent="-457200">
              <a:lnSpc>
                <a:spcPct val="150000"/>
              </a:lnSpc>
              <a:buFont typeface="+mj-lt"/>
              <a:buAutoNum type="arabicPeriod"/>
            </a:pPr>
            <a:r>
              <a:rPr lang="en-US" sz="2200" dirty="0">
                <a:solidFill>
                  <a:srgbClr val="1C1C1C"/>
                </a:solidFill>
                <a:effectLst/>
                <a:latin typeface="Times New Roman" panose="02020603050405020304" pitchFamily="18" charset="0"/>
                <a:cs typeface="Times New Roman" panose="02020603050405020304" pitchFamily="18" charset="0"/>
              </a:rPr>
              <a:t>Introduction</a:t>
            </a:r>
          </a:p>
          <a:p>
            <a:pPr marL="457200" indent="-457200">
              <a:lnSpc>
                <a:spcPct val="150000"/>
              </a:lnSpc>
              <a:buFont typeface="+mj-lt"/>
              <a:buAutoNum type="arabicPeriod"/>
            </a:pPr>
            <a:r>
              <a:rPr lang="en-US" sz="2200" dirty="0">
                <a:solidFill>
                  <a:srgbClr val="1C1C1C"/>
                </a:solidFill>
                <a:effectLst/>
                <a:latin typeface="Times New Roman" panose="02020603050405020304" pitchFamily="18" charset="0"/>
                <a:cs typeface="Times New Roman" panose="02020603050405020304" pitchFamily="18" charset="0"/>
              </a:rPr>
              <a:t>State of the Art</a:t>
            </a:r>
          </a:p>
          <a:p>
            <a:pPr marL="457200" indent="-457200">
              <a:lnSpc>
                <a:spcPct val="150000"/>
              </a:lnSpc>
              <a:buFont typeface="+mj-lt"/>
              <a:buAutoNum type="arabicPeriod"/>
            </a:pPr>
            <a:r>
              <a:rPr lang="en-US" sz="2200" dirty="0">
                <a:solidFill>
                  <a:srgbClr val="1C1C1C"/>
                </a:solidFill>
                <a:latin typeface="Times New Roman" panose="02020603050405020304" pitchFamily="18" charset="0"/>
                <a:cs typeface="Times New Roman" panose="02020603050405020304" pitchFamily="18" charset="0"/>
              </a:rPr>
              <a:t>Methodology</a:t>
            </a:r>
          </a:p>
          <a:p>
            <a:pPr marL="457200" indent="-457200">
              <a:lnSpc>
                <a:spcPct val="150000"/>
              </a:lnSpc>
              <a:buFont typeface="+mj-lt"/>
              <a:buAutoNum type="arabicPeriod"/>
            </a:pPr>
            <a:r>
              <a:rPr lang="en-US" sz="2200" dirty="0">
                <a:solidFill>
                  <a:srgbClr val="1C1C1C"/>
                </a:solidFill>
                <a:latin typeface="Times New Roman" panose="02020603050405020304" pitchFamily="18" charset="0"/>
                <a:cs typeface="Times New Roman" panose="02020603050405020304" pitchFamily="18" charset="0"/>
              </a:rPr>
              <a:t>Results and Discussions </a:t>
            </a:r>
          </a:p>
          <a:p>
            <a:pPr marL="457200" indent="-457200">
              <a:lnSpc>
                <a:spcPct val="150000"/>
              </a:lnSpc>
              <a:buFont typeface="+mj-lt"/>
              <a:buAutoNum type="arabicPeriod"/>
            </a:pPr>
            <a:r>
              <a:rPr lang="en-US" sz="2200" dirty="0">
                <a:solidFill>
                  <a:srgbClr val="1C1C1C"/>
                </a:solidFill>
                <a:latin typeface="Times New Roman" panose="02020603050405020304" pitchFamily="18" charset="0"/>
                <a:cs typeface="Times New Roman" panose="02020603050405020304" pitchFamily="18" charset="0"/>
              </a:rPr>
              <a:t>Conclusions and Suggestions for Future Works</a:t>
            </a:r>
            <a:endParaRPr lang="en-US" sz="2200" dirty="0">
              <a:effectLst/>
              <a:latin typeface="Times New Roman" panose="02020603050405020304" pitchFamily="18" charset="0"/>
              <a:cs typeface="Times New Roman" panose="02020603050405020304" pitchFamily="18" charset="0"/>
            </a:endParaRPr>
          </a:p>
        </p:txBody>
      </p:sp>
      <p:sp>
        <p:nvSpPr>
          <p:cNvPr id="6" name="CaixaDeTexto 5"/>
          <p:cNvSpPr txBox="1"/>
          <p:nvPr/>
        </p:nvSpPr>
        <p:spPr>
          <a:xfrm>
            <a:off x="3909590" y="1178480"/>
            <a:ext cx="4429431" cy="430887"/>
          </a:xfrm>
          <a:prstGeom prst="rect">
            <a:avLst/>
          </a:prstGeom>
          <a:solidFill>
            <a:schemeClr val="bg1"/>
          </a:solidFill>
        </p:spPr>
        <p:txBody>
          <a:bodyPr wrap="square" rtlCol="0">
            <a:spAutoFit/>
          </a:bodyPr>
          <a:lstStyle/>
          <a:p>
            <a:pPr algn="ctr" rtl="0" eaLnBrk="0" fontAlgn="base" hangingPunct="0">
              <a:spcBef>
                <a:spcPct val="0"/>
              </a:spcBef>
              <a:spcAft>
                <a:spcPct val="0"/>
              </a:spcAft>
            </a:pPr>
            <a:r>
              <a:rPr lang="en-US" sz="2200" b="1" kern="1200" dirty="0">
                <a:solidFill>
                  <a:srgbClr val="1C1C1C"/>
                </a:solidFill>
                <a:effectLst/>
                <a:latin typeface="Times New Roman" panose="02020603050405020304" pitchFamily="18" charset="0"/>
                <a:cs typeface="Times New Roman" panose="02020603050405020304" pitchFamily="18" charset="0"/>
              </a:rPr>
              <a:t>Structure of the Presentation</a:t>
            </a:r>
          </a:p>
        </p:txBody>
      </p:sp>
    </p:spTree>
    <p:extLst>
      <p:ext uri="{BB962C8B-B14F-4D97-AF65-F5344CB8AC3E}">
        <p14:creationId xmlns:p14="http://schemas.microsoft.com/office/powerpoint/2010/main" val="25293949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aixaDeTexto 5">
            <a:extLst>
              <a:ext uri="{FF2B5EF4-FFF2-40B4-BE49-F238E27FC236}">
                <a16:creationId xmlns:a16="http://schemas.microsoft.com/office/drawing/2014/main" id="{FFBE15D6-65F4-1EC5-87EB-1963D182C301}"/>
              </a:ext>
            </a:extLst>
          </p:cNvPr>
          <p:cNvSpPr txBox="1"/>
          <p:nvPr/>
        </p:nvSpPr>
        <p:spPr>
          <a:xfrm>
            <a:off x="316359" y="835277"/>
            <a:ext cx="8903841" cy="430887"/>
          </a:xfrm>
          <a:prstGeom prst="rect">
            <a:avLst/>
          </a:prstGeom>
          <a:noFill/>
        </p:spPr>
        <p:txBody>
          <a:bodyPr wrap="square" rtlCol="0">
            <a:spAutoFit/>
          </a:bodyPr>
          <a:lstStyle/>
          <a:p>
            <a:pPr rtl="0" eaLnBrk="0" fontAlgn="base" hangingPunct="0">
              <a:spcBef>
                <a:spcPct val="0"/>
              </a:spcBef>
              <a:spcAft>
                <a:spcPct val="0"/>
              </a:spcAft>
            </a:pPr>
            <a:r>
              <a:rPr lang="en-US" sz="2200" b="1" kern="1200" dirty="0">
                <a:solidFill>
                  <a:srgbClr val="1C1C1C"/>
                </a:solidFill>
                <a:effectLst/>
                <a:latin typeface="Times New Roman" panose="02020603050405020304" pitchFamily="18" charset="0"/>
                <a:cs typeface="Times New Roman" panose="02020603050405020304" pitchFamily="18" charset="0"/>
              </a:rPr>
              <a:t>Establishment </a:t>
            </a:r>
            <a:r>
              <a:rPr lang="en-DE" sz="2200" b="1" dirty="0">
                <a:solidFill>
                  <a:srgbClr val="1C1C1C"/>
                </a:solidFill>
                <a:latin typeface="Times New Roman" panose="02020603050405020304" pitchFamily="18" charset="0"/>
                <a:cs typeface="Times New Roman" panose="02020603050405020304" pitchFamily="18" charset="0"/>
              </a:rPr>
              <a:t>o</a:t>
            </a:r>
            <a:r>
              <a:rPr lang="en-US" sz="2200" b="1" kern="1200" dirty="0">
                <a:solidFill>
                  <a:srgbClr val="1C1C1C"/>
                </a:solidFill>
                <a:effectLst/>
                <a:latin typeface="Times New Roman" panose="02020603050405020304" pitchFamily="18" charset="0"/>
                <a:cs typeface="Times New Roman" panose="02020603050405020304" pitchFamily="18" charset="0"/>
              </a:rPr>
              <a:t>f </a:t>
            </a:r>
            <a:r>
              <a:rPr lang="en-DE" sz="2200" b="1" dirty="0">
                <a:solidFill>
                  <a:srgbClr val="1C1C1C"/>
                </a:solidFill>
                <a:latin typeface="Times New Roman" panose="02020603050405020304" pitchFamily="18" charset="0"/>
                <a:cs typeface="Times New Roman" panose="02020603050405020304" pitchFamily="18" charset="0"/>
              </a:rPr>
              <a:t>t</a:t>
            </a:r>
            <a:r>
              <a:rPr lang="en-US" sz="2200" b="1" kern="1200" dirty="0">
                <a:solidFill>
                  <a:srgbClr val="1C1C1C"/>
                </a:solidFill>
                <a:effectLst/>
                <a:latin typeface="Times New Roman" panose="02020603050405020304" pitchFamily="18" charset="0"/>
                <a:cs typeface="Times New Roman" panose="02020603050405020304" pitchFamily="18" charset="0"/>
              </a:rPr>
              <a:t>he A</a:t>
            </a:r>
            <a:r>
              <a:rPr lang="en-DE" sz="2200" b="1" kern="1200" dirty="0">
                <a:solidFill>
                  <a:srgbClr val="1C1C1C"/>
                </a:solidFill>
                <a:effectLst/>
                <a:latin typeface="Times New Roman" panose="02020603050405020304" pitchFamily="18" charset="0"/>
                <a:cs typeface="Times New Roman" panose="02020603050405020304" pitchFamily="18" charset="0"/>
              </a:rPr>
              <a:t>NN</a:t>
            </a:r>
            <a:r>
              <a:rPr lang="en-US" sz="2200" b="1" kern="1200" dirty="0">
                <a:solidFill>
                  <a:srgbClr val="1C1C1C"/>
                </a:solidFill>
                <a:effectLst/>
                <a:latin typeface="Times New Roman" panose="02020603050405020304" pitchFamily="18" charset="0"/>
                <a:cs typeface="Times New Roman" panose="02020603050405020304" pitchFamily="18" charset="0"/>
              </a:rPr>
              <a:t> Database</a:t>
            </a:r>
            <a:endParaRPr lang="pt-BR" sz="2200" b="1" kern="1200" dirty="0">
              <a:solidFill>
                <a:srgbClr val="1C1C1C"/>
              </a:solidFill>
              <a:effectLst/>
              <a:latin typeface="Times New Roman" panose="02020603050405020304" pitchFamily="18" charset="0"/>
              <a:cs typeface="Times New Roman" panose="02020603050405020304" pitchFamily="18" charset="0"/>
            </a:endParaRPr>
          </a:p>
        </p:txBody>
      </p:sp>
      <p:pic>
        <p:nvPicPr>
          <p:cNvPr id="3" name="Grafik 46">
            <a:extLst>
              <a:ext uri="{FF2B5EF4-FFF2-40B4-BE49-F238E27FC236}">
                <a16:creationId xmlns:a16="http://schemas.microsoft.com/office/drawing/2014/main" id="{C18CCC72-510E-FACC-789D-57ACA1318C3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1434" b="2819"/>
          <a:stretch/>
        </p:blipFill>
        <p:spPr bwMode="auto">
          <a:xfrm>
            <a:off x="316359" y="4275750"/>
            <a:ext cx="2615768" cy="1620413"/>
          </a:xfrm>
          <a:prstGeom prst="rect">
            <a:avLst/>
          </a:prstGeom>
          <a:ln>
            <a:noFill/>
          </a:ln>
          <a:extLst>
            <a:ext uri="{53640926-AAD7-44D8-BBD7-CCE9431645EC}">
              <a14:shadowObscured xmlns:a14="http://schemas.microsoft.com/office/drawing/2010/main"/>
            </a:ext>
          </a:extLst>
        </p:spPr>
      </p:pic>
      <p:sp>
        <p:nvSpPr>
          <p:cNvPr id="13" name="CaixaDeTexto 7">
            <a:extLst>
              <a:ext uri="{FF2B5EF4-FFF2-40B4-BE49-F238E27FC236}">
                <a16:creationId xmlns:a16="http://schemas.microsoft.com/office/drawing/2014/main" id="{EE386537-092A-85B8-0E7A-02B261FF53F9}"/>
              </a:ext>
            </a:extLst>
          </p:cNvPr>
          <p:cNvSpPr txBox="1"/>
          <p:nvPr/>
        </p:nvSpPr>
        <p:spPr>
          <a:xfrm>
            <a:off x="186201" y="5852959"/>
            <a:ext cx="3210131" cy="646331"/>
          </a:xfrm>
          <a:prstGeom prst="rect">
            <a:avLst/>
          </a:prstGeom>
          <a:solidFill>
            <a:schemeClr val="bg1"/>
          </a:solid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Sketch of the dataset considering some engineering features</a:t>
            </a:r>
          </a:p>
        </p:txBody>
      </p:sp>
      <p:sp>
        <p:nvSpPr>
          <p:cNvPr id="14" name="CaixaDeTexto 7">
            <a:extLst>
              <a:ext uri="{FF2B5EF4-FFF2-40B4-BE49-F238E27FC236}">
                <a16:creationId xmlns:a16="http://schemas.microsoft.com/office/drawing/2014/main" id="{D1B36506-825A-ED67-4A7E-CF01D7DB3B04}"/>
              </a:ext>
            </a:extLst>
          </p:cNvPr>
          <p:cNvSpPr txBox="1"/>
          <p:nvPr/>
        </p:nvSpPr>
        <p:spPr>
          <a:xfrm>
            <a:off x="3036778" y="4299506"/>
            <a:ext cx="4011485" cy="369332"/>
          </a:xfrm>
          <a:prstGeom prst="rect">
            <a:avLst/>
          </a:prstGeom>
          <a:noFill/>
        </p:spPr>
        <p:txBody>
          <a:bodyPr wrap="square" rtlCol="0">
            <a:spAutoFit/>
          </a:bodyPr>
          <a:lstStyle/>
          <a:p>
            <a:pPr algn="ctr"/>
            <a:r>
              <a:rPr lang="en-US" dirty="0">
                <a:latin typeface="Times New Roman" panose="02020603050405020304" pitchFamily="18" charset="0"/>
                <a:cs typeface="Times New Roman" panose="02020603050405020304" pitchFamily="18" charset="0"/>
              </a:rPr>
              <a:t>Based on Chupakhin's model</a:t>
            </a:r>
            <a:r>
              <a:rPr lang="en-DE"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AA58CE7C-E334-5DDB-8B0E-CEEDB1659945}"/>
                  </a:ext>
                </a:extLst>
              </p:cNvPr>
              <p:cNvSpPr txBox="1"/>
              <p:nvPr/>
            </p:nvSpPr>
            <p:spPr>
              <a:xfrm>
                <a:off x="6020225" y="4471871"/>
                <a:ext cx="6096000" cy="651717"/>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DE" sz="1600" b="1" smtClean="0">
                          <a:latin typeface="Cambria Math" panose="02040503050406030204" pitchFamily="18" charset="0"/>
                        </a:rPr>
                        <m:t>𝐗</m:t>
                      </m:r>
                      <m:r>
                        <a:rPr lang="en-DE" sz="1600" b="0" i="0">
                          <a:latin typeface="Cambria Math" panose="02040503050406030204" pitchFamily="18" charset="0"/>
                        </a:rPr>
                        <m:t> :=</m:t>
                      </m:r>
                      <m:d>
                        <m:dPr>
                          <m:begChr m:val="{"/>
                          <m:endChr m:val="}"/>
                          <m:ctrlPr>
                            <a:rPr lang="en-DE" sz="1600" b="0" i="1">
                              <a:solidFill>
                                <a:srgbClr val="836967"/>
                              </a:solidFill>
                              <a:latin typeface="Cambria Math" panose="02040503050406030204" pitchFamily="18" charset="0"/>
                            </a:rPr>
                          </m:ctrlPr>
                        </m:dPr>
                        <m:e>
                          <m:sSubSup>
                            <m:sSubSupPr>
                              <m:ctrlPr>
                                <a:rPr lang="en-DE" sz="1600" b="0" i="1">
                                  <a:solidFill>
                                    <a:srgbClr val="836967"/>
                                  </a:solidFill>
                                  <a:latin typeface="Cambria Math" panose="02040503050406030204" pitchFamily="18" charset="0"/>
                                </a:rPr>
                              </m:ctrlPr>
                            </m:sSubSupPr>
                            <m:e>
                              <m:r>
                                <m:rPr>
                                  <m:sty m:val="p"/>
                                </m:rPr>
                                <a:rPr lang="en-DE" sz="1600" b="0" i="0">
                                  <a:latin typeface="Cambria Math" panose="02040503050406030204" pitchFamily="18" charset="0"/>
                                </a:rPr>
                                <m:t>σ</m:t>
                              </m:r>
                            </m:e>
                            <m:sub>
                              <m:r>
                                <m:rPr>
                                  <m:sty m:val="p"/>
                                </m:rPr>
                                <a:rPr lang="en-DE" sz="1600" b="0" i="0">
                                  <a:latin typeface="Cambria Math" panose="02040503050406030204" pitchFamily="18" charset="0"/>
                                </a:rPr>
                                <m:t>IM</m:t>
                              </m:r>
                              <m:r>
                                <a:rPr lang="en-DE" sz="1600" b="0" i="0">
                                  <a:latin typeface="Cambria Math" panose="02040503050406030204" pitchFamily="18" charset="0"/>
                                </a:rPr>
                                <m:t>,</m:t>
                              </m:r>
                              <m:r>
                                <a:rPr lang="en-DE" sz="1600" b="0" i="0">
                                  <a:latin typeface="Cambria Math" panose="02040503050406030204" pitchFamily="18" charset="0"/>
                                </a:rPr>
                                <m:t>1</m:t>
                              </m:r>
                            </m:sub>
                            <m:sup>
                              <m:r>
                                <a:rPr lang="en-DE" sz="1600" b="0" i="0">
                                  <a:latin typeface="Cambria Math" panose="02040503050406030204" pitchFamily="18" charset="0"/>
                                </a:rPr>
                                <m:t>∗</m:t>
                              </m:r>
                            </m:sup>
                          </m:sSubSup>
                          <m:r>
                            <a:rPr lang="en-DE" sz="1600" b="0" i="0">
                              <a:latin typeface="Cambria Math" panose="02040503050406030204" pitchFamily="18" charset="0"/>
                            </a:rPr>
                            <m:t>, </m:t>
                          </m:r>
                          <m:sSubSup>
                            <m:sSubSupPr>
                              <m:ctrlPr>
                                <a:rPr lang="en-DE" sz="1600" b="0" i="1">
                                  <a:solidFill>
                                    <a:srgbClr val="836967"/>
                                  </a:solidFill>
                                  <a:latin typeface="Cambria Math" panose="02040503050406030204" pitchFamily="18" charset="0"/>
                                </a:rPr>
                              </m:ctrlPr>
                            </m:sSubSupPr>
                            <m:e>
                              <m:r>
                                <m:rPr>
                                  <m:sty m:val="p"/>
                                </m:rPr>
                                <a:rPr lang="en-DE" sz="1600" b="0" i="0">
                                  <a:latin typeface="Cambria Math" panose="02040503050406030204" pitchFamily="18" charset="0"/>
                                </a:rPr>
                                <m:t>σ</m:t>
                              </m:r>
                            </m:e>
                            <m:sub>
                              <m:r>
                                <m:rPr>
                                  <m:sty m:val="p"/>
                                </m:rPr>
                                <a:rPr lang="en-DE" sz="1600" b="0" i="0">
                                  <a:latin typeface="Cambria Math" panose="02040503050406030204" pitchFamily="18" charset="0"/>
                                </a:rPr>
                                <m:t>IM</m:t>
                              </m:r>
                              <m:r>
                                <a:rPr lang="en-DE" sz="1600" b="0" i="0">
                                  <a:latin typeface="Cambria Math" panose="02040503050406030204" pitchFamily="18" charset="0"/>
                                </a:rPr>
                                <m:t>,</m:t>
                              </m:r>
                              <m:r>
                                <a:rPr lang="en-DE" sz="1600" b="0" i="0">
                                  <a:latin typeface="Cambria Math" panose="02040503050406030204" pitchFamily="18" charset="0"/>
                                </a:rPr>
                                <m:t>2</m:t>
                              </m:r>
                            </m:sub>
                            <m:sup>
                              <m:r>
                                <a:rPr lang="en-DE" sz="1600" b="0" i="0">
                                  <a:latin typeface="Cambria Math" panose="02040503050406030204" pitchFamily="18" charset="0"/>
                                </a:rPr>
                                <m:t>∗</m:t>
                              </m:r>
                            </m:sup>
                          </m:sSubSup>
                          <m:r>
                            <a:rPr lang="en-DE" sz="1600" b="0" i="0">
                              <a:latin typeface="Cambria Math" panose="02040503050406030204" pitchFamily="18" charset="0"/>
                            </a:rPr>
                            <m:t>,…,</m:t>
                          </m:r>
                          <m:sSubSup>
                            <m:sSubSupPr>
                              <m:ctrlPr>
                                <a:rPr lang="en-DE" sz="1600" b="0" i="1">
                                  <a:solidFill>
                                    <a:srgbClr val="836967"/>
                                  </a:solidFill>
                                  <a:latin typeface="Cambria Math" panose="02040503050406030204" pitchFamily="18" charset="0"/>
                                </a:rPr>
                              </m:ctrlPr>
                            </m:sSubSupPr>
                            <m:e>
                              <m:r>
                                <m:rPr>
                                  <m:sty m:val="p"/>
                                </m:rPr>
                                <a:rPr lang="en-DE" sz="1600" b="0" i="0">
                                  <a:latin typeface="Cambria Math" panose="02040503050406030204" pitchFamily="18" charset="0"/>
                                </a:rPr>
                                <m:t>σ</m:t>
                              </m:r>
                            </m:e>
                            <m:sub>
                              <m:r>
                                <m:rPr>
                                  <m:sty m:val="p"/>
                                </m:rPr>
                                <a:rPr lang="en-DE" sz="1600" b="0" i="0">
                                  <a:latin typeface="Cambria Math" panose="02040503050406030204" pitchFamily="18" charset="0"/>
                                </a:rPr>
                                <m:t>IM</m:t>
                              </m:r>
                              <m:r>
                                <a:rPr lang="en-DE" sz="1600" b="0" i="0">
                                  <a:latin typeface="Cambria Math" panose="02040503050406030204" pitchFamily="18" charset="0"/>
                                </a:rPr>
                                <m:t>,</m:t>
                              </m:r>
                              <m:r>
                                <a:rPr lang="en-DE" sz="1600" b="0" i="0">
                                  <a:latin typeface="Cambria Math" panose="02040503050406030204" pitchFamily="18" charset="0"/>
                                </a:rPr>
                                <m:t>9</m:t>
                              </m:r>
                            </m:sub>
                            <m:sup>
                              <m:r>
                                <a:rPr lang="en-DE" sz="1600" b="0" i="0">
                                  <a:latin typeface="Cambria Math" panose="02040503050406030204" pitchFamily="18" charset="0"/>
                                </a:rPr>
                                <m:t>∗</m:t>
                              </m:r>
                            </m:sup>
                          </m:sSubSup>
                          <m:r>
                            <a:rPr lang="en-DE" sz="1600" b="0" i="0">
                              <a:latin typeface="Cambria Math" panose="02040503050406030204" pitchFamily="18" charset="0"/>
                            </a:rPr>
                            <m:t>, </m:t>
                          </m:r>
                          <m:f>
                            <m:fPr>
                              <m:ctrlPr>
                                <a:rPr lang="en-DE" sz="1600" b="0" i="1">
                                  <a:solidFill>
                                    <a:srgbClr val="836967"/>
                                  </a:solidFill>
                                  <a:latin typeface="Cambria Math" panose="02040503050406030204" pitchFamily="18" charset="0"/>
                                </a:rPr>
                              </m:ctrlPr>
                            </m:fPr>
                            <m:num>
                              <m:sSub>
                                <m:sSubPr>
                                  <m:ctrlPr>
                                    <a:rPr lang="en-DE" sz="1600" b="0" i="1">
                                      <a:solidFill>
                                        <a:srgbClr val="836967"/>
                                      </a:solidFill>
                                      <a:latin typeface="Cambria Math" panose="02040503050406030204" pitchFamily="18" charset="0"/>
                                    </a:rPr>
                                  </m:ctrlPr>
                                </m:sSubPr>
                                <m:e>
                                  <m:r>
                                    <m:rPr>
                                      <m:sty m:val="p"/>
                                    </m:rPr>
                                    <a:rPr lang="en-DE" sz="1600" b="0" i="0">
                                      <a:latin typeface="Cambria Math" panose="02040503050406030204" pitchFamily="18" charset="0"/>
                                    </a:rPr>
                                    <m:t>σ</m:t>
                                  </m:r>
                                </m:e>
                                <m:sub>
                                  <m:r>
                                    <m:rPr>
                                      <m:sty m:val="p"/>
                                    </m:rPr>
                                    <a:rPr lang="en-DE" sz="1600" b="0" i="0">
                                      <a:latin typeface="Cambria Math" panose="02040503050406030204" pitchFamily="18" charset="0"/>
                                    </a:rPr>
                                    <m:t>IM</m:t>
                                  </m:r>
                                  <m:r>
                                    <a:rPr lang="en-DE" sz="1600" b="0" i="0">
                                      <a:latin typeface="Cambria Math" panose="02040503050406030204" pitchFamily="18" charset="0"/>
                                    </a:rPr>
                                    <m:t>,</m:t>
                                  </m:r>
                                  <m:r>
                                    <a:rPr lang="en-DE" sz="1600" b="0" i="0">
                                      <a:latin typeface="Cambria Math" panose="02040503050406030204" pitchFamily="18" charset="0"/>
                                    </a:rPr>
                                    <m:t>10</m:t>
                                  </m:r>
                                </m:sub>
                              </m:sSub>
                              <m:r>
                                <a:rPr lang="en-DE" sz="1600" b="0" i="0">
                                  <a:latin typeface="Cambria Math" panose="02040503050406030204" pitchFamily="18" charset="0"/>
                                </a:rPr>
                                <m:t>+</m:t>
                              </m:r>
                              <m:sSub>
                                <m:sSubPr>
                                  <m:ctrlPr>
                                    <a:rPr lang="en-DE" sz="1600" b="0" i="1">
                                      <a:solidFill>
                                        <a:srgbClr val="836967"/>
                                      </a:solidFill>
                                      <a:latin typeface="Cambria Math" panose="02040503050406030204" pitchFamily="18" charset="0"/>
                                    </a:rPr>
                                  </m:ctrlPr>
                                </m:sSubPr>
                                <m:e>
                                  <m:r>
                                    <a:rPr lang="en-DE" sz="1600" b="0" i="0">
                                      <a:latin typeface="Cambria Math" panose="02040503050406030204" pitchFamily="18" charset="0"/>
                                    </a:rPr>
                                    <m:t>2</m:t>
                                  </m:r>
                                  <m:r>
                                    <a:rPr lang="en-DE" sz="1600" b="0" i="0">
                                      <a:latin typeface="Cambria Math" panose="02040503050406030204" pitchFamily="18" charset="0"/>
                                    </a:rPr>
                                    <m:t> </m:t>
                                  </m:r>
                                  <m:r>
                                    <m:rPr>
                                      <m:sty m:val="p"/>
                                    </m:rPr>
                                    <a:rPr lang="en-DE" sz="1600" b="0" i="0">
                                      <a:latin typeface="Cambria Math" panose="02040503050406030204" pitchFamily="18" charset="0"/>
                                    </a:rPr>
                                    <m:t>σ</m:t>
                                  </m:r>
                                </m:e>
                                <m:sub>
                                  <m:r>
                                    <m:rPr>
                                      <m:sty m:val="p"/>
                                    </m:rPr>
                                    <a:rPr lang="en-DE" sz="1600" b="0" i="0">
                                      <a:latin typeface="Cambria Math" panose="02040503050406030204" pitchFamily="18" charset="0"/>
                                    </a:rPr>
                                    <m:t>yield</m:t>
                                  </m:r>
                                </m:sub>
                              </m:sSub>
                            </m:num>
                            <m:den>
                              <m:r>
                                <a:rPr lang="en-DE" sz="1600" b="0" i="0">
                                  <a:latin typeface="Cambria Math" panose="02040503050406030204" pitchFamily="18" charset="0"/>
                                </a:rPr>
                                <m:t>2</m:t>
                              </m:r>
                              <m:r>
                                <a:rPr lang="en-DE" sz="1600" b="0" i="0">
                                  <a:latin typeface="Cambria Math" panose="02040503050406030204" pitchFamily="18" charset="0"/>
                                </a:rPr>
                                <m:t>.</m:t>
                              </m:r>
                              <m:r>
                                <a:rPr lang="en-DE" sz="1600" b="0" i="0">
                                  <a:latin typeface="Cambria Math" panose="02040503050406030204" pitchFamily="18" charset="0"/>
                                </a:rPr>
                                <m:t>2</m:t>
                              </m:r>
                              <m:r>
                                <a:rPr lang="en-DE" sz="1600" b="0" i="0">
                                  <a:latin typeface="Cambria Math" panose="02040503050406030204" pitchFamily="18" charset="0"/>
                                </a:rPr>
                                <m:t> </m:t>
                              </m:r>
                              <m:sSub>
                                <m:sSubPr>
                                  <m:ctrlPr>
                                    <a:rPr lang="en-DE" sz="1600" b="0" i="1">
                                      <a:solidFill>
                                        <a:srgbClr val="836967"/>
                                      </a:solidFill>
                                      <a:latin typeface="Cambria Math" panose="02040503050406030204" pitchFamily="18" charset="0"/>
                                    </a:rPr>
                                  </m:ctrlPr>
                                </m:sSubPr>
                                <m:e>
                                  <m:r>
                                    <m:rPr>
                                      <m:sty m:val="p"/>
                                    </m:rPr>
                                    <a:rPr lang="en-DE" sz="1600" b="0" i="0">
                                      <a:latin typeface="Cambria Math" panose="02040503050406030204" pitchFamily="18" charset="0"/>
                                    </a:rPr>
                                    <m:t>σ</m:t>
                                  </m:r>
                                </m:e>
                                <m:sub>
                                  <m:r>
                                    <m:rPr>
                                      <m:sty m:val="p"/>
                                    </m:rPr>
                                    <a:rPr lang="en-DE" sz="1600" b="0" i="0">
                                      <a:latin typeface="Cambria Math" panose="02040503050406030204" pitchFamily="18" charset="0"/>
                                    </a:rPr>
                                    <m:t>yield</m:t>
                                  </m:r>
                                </m:sub>
                              </m:sSub>
                            </m:den>
                          </m:f>
                          <m:r>
                            <a:rPr lang="en-DE" sz="1600" b="0" i="0">
                              <a:latin typeface="Cambria Math" panose="02040503050406030204" pitchFamily="18" charset="0"/>
                            </a:rPr>
                            <m:t>, </m:t>
                          </m:r>
                          <m:f>
                            <m:fPr>
                              <m:ctrlPr>
                                <a:rPr lang="en-DE" sz="1600" b="0" i="1">
                                  <a:solidFill>
                                    <a:srgbClr val="836967"/>
                                  </a:solidFill>
                                  <a:latin typeface="Cambria Math" panose="02040503050406030204" pitchFamily="18" charset="0"/>
                                </a:rPr>
                              </m:ctrlPr>
                            </m:fPr>
                            <m:num>
                              <m:sSub>
                                <m:sSubPr>
                                  <m:ctrlPr>
                                    <a:rPr lang="en-DE" sz="1600" b="0" i="1">
                                      <a:solidFill>
                                        <a:srgbClr val="836967"/>
                                      </a:solidFill>
                                      <a:latin typeface="Cambria Math" panose="02040503050406030204" pitchFamily="18" charset="0"/>
                                    </a:rPr>
                                  </m:ctrlPr>
                                </m:sSubPr>
                                <m:e>
                                  <m:r>
                                    <m:rPr>
                                      <m:sty m:val="p"/>
                                    </m:rPr>
                                    <a:rPr lang="en-DE" sz="1600" b="0" i="0">
                                      <a:latin typeface="Cambria Math" panose="02040503050406030204" pitchFamily="18" charset="0"/>
                                    </a:rPr>
                                    <m:t>σ</m:t>
                                  </m:r>
                                </m:e>
                                <m:sub>
                                  <m:r>
                                    <m:rPr>
                                      <m:sty m:val="p"/>
                                    </m:rPr>
                                    <a:rPr lang="en-DE" sz="1600" b="0" i="0">
                                      <a:latin typeface="Cambria Math" panose="02040503050406030204" pitchFamily="18" charset="0"/>
                                    </a:rPr>
                                    <m:t>yield</m:t>
                                  </m:r>
                                </m:sub>
                              </m:sSub>
                            </m:num>
                            <m:den>
                              <m:r>
                                <m:rPr>
                                  <m:sty m:val="p"/>
                                </m:rPr>
                                <a:rPr lang="en-DE" sz="1600" b="0" i="0">
                                  <a:latin typeface="Cambria Math" panose="02040503050406030204" pitchFamily="18" charset="0"/>
                                </a:rPr>
                                <m:t>E</m:t>
                              </m:r>
                              <m:r>
                                <a:rPr lang="en-DE" sz="1600" b="0" i="0">
                                  <a:latin typeface="Cambria Math" panose="02040503050406030204" pitchFamily="18" charset="0"/>
                                </a:rPr>
                                <m:t> ∙</m:t>
                              </m:r>
                              <m:sSup>
                                <m:sSupPr>
                                  <m:ctrlPr>
                                    <a:rPr lang="en-DE" sz="1600" b="0" i="1">
                                      <a:solidFill>
                                        <a:srgbClr val="836967"/>
                                      </a:solidFill>
                                      <a:latin typeface="Cambria Math" panose="02040503050406030204" pitchFamily="18" charset="0"/>
                                    </a:rPr>
                                  </m:ctrlPr>
                                </m:sSupPr>
                                <m:e>
                                  <m:r>
                                    <a:rPr lang="en-DE" sz="1600" b="0" i="0">
                                      <a:latin typeface="Cambria Math" panose="02040503050406030204" pitchFamily="18" charset="0"/>
                                    </a:rPr>
                                    <m:t>10</m:t>
                                  </m:r>
                                </m:e>
                                <m:sup>
                                  <m:r>
                                    <a:rPr lang="en-DE" sz="1600" b="0" i="0">
                                      <a:latin typeface="Cambria Math" panose="02040503050406030204" pitchFamily="18" charset="0"/>
                                    </a:rPr>
                                    <m:t>−</m:t>
                                  </m:r>
                                  <m:r>
                                    <a:rPr lang="en-DE" sz="1600" b="0" i="0">
                                      <a:latin typeface="Cambria Math" panose="02040503050406030204" pitchFamily="18" charset="0"/>
                                    </a:rPr>
                                    <m:t>2</m:t>
                                  </m:r>
                                </m:sup>
                              </m:sSup>
                            </m:den>
                          </m:f>
                          <m:r>
                            <a:rPr lang="en-DE" sz="1600" b="0" i="0">
                              <a:latin typeface="Cambria Math" panose="02040503050406030204" pitchFamily="18" charset="0"/>
                            </a:rPr>
                            <m:t>, </m:t>
                          </m:r>
                          <m:f>
                            <m:fPr>
                              <m:ctrlPr>
                                <a:rPr lang="en-DE" sz="1600" b="0" i="1">
                                  <a:solidFill>
                                    <a:srgbClr val="836967"/>
                                  </a:solidFill>
                                  <a:latin typeface="Cambria Math" panose="02040503050406030204" pitchFamily="18" charset="0"/>
                                </a:rPr>
                              </m:ctrlPr>
                            </m:fPr>
                            <m:num>
                              <m:r>
                                <m:rPr>
                                  <m:sty m:val="p"/>
                                </m:rPr>
                                <a:rPr lang="en-DE" sz="1600" b="0" i="0">
                                  <a:latin typeface="Cambria Math" panose="02040503050406030204" pitchFamily="18" charset="0"/>
                                </a:rPr>
                                <m:t>i</m:t>
                              </m:r>
                            </m:num>
                            <m:den>
                              <m:r>
                                <a:rPr lang="en-DE" sz="1600" b="0" i="0">
                                  <a:latin typeface="Cambria Math" panose="02040503050406030204" pitchFamily="18" charset="0"/>
                                </a:rPr>
                                <m:t>10</m:t>
                              </m:r>
                            </m:den>
                          </m:f>
                        </m:e>
                      </m:d>
                    </m:oMath>
                  </m:oMathPara>
                </a14:m>
                <a:endParaRPr lang="en-DE" sz="1600" dirty="0">
                  <a:latin typeface="Times New Roman" panose="02020603050405020304" pitchFamily="18" charset="0"/>
                  <a:cs typeface="Times New Roman" panose="02020603050405020304" pitchFamily="18" charset="0"/>
                </a:endParaRPr>
              </a:p>
            </p:txBody>
          </p:sp>
        </mc:Choice>
        <mc:Fallback xmlns="">
          <p:sp>
            <p:nvSpPr>
              <p:cNvPr id="16" name="TextBox 15">
                <a:extLst>
                  <a:ext uri="{FF2B5EF4-FFF2-40B4-BE49-F238E27FC236}">
                    <a16:creationId xmlns:a16="http://schemas.microsoft.com/office/drawing/2014/main" id="{AA58CE7C-E334-5DDB-8B0E-CEEDB1659945}"/>
                  </a:ext>
                </a:extLst>
              </p:cNvPr>
              <p:cNvSpPr txBox="1">
                <a:spLocks noRot="1" noChangeAspect="1" noMove="1" noResize="1" noEditPoints="1" noAdjustHandles="1" noChangeArrowheads="1" noChangeShapeType="1" noTextEdit="1"/>
              </p:cNvSpPr>
              <p:nvPr/>
            </p:nvSpPr>
            <p:spPr>
              <a:xfrm>
                <a:off x="6020225" y="4471871"/>
                <a:ext cx="6096000" cy="651717"/>
              </a:xfrm>
              <a:prstGeom prst="rect">
                <a:avLst/>
              </a:prstGeom>
              <a:blipFill>
                <a:blip r:embed="rId4"/>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94C771A-AF6E-BE13-58DB-C8B46A3A34E3}"/>
                  </a:ext>
                </a:extLst>
              </p:cNvPr>
              <p:cNvSpPr txBox="1"/>
              <p:nvPr/>
            </p:nvSpPr>
            <p:spPr>
              <a:xfrm>
                <a:off x="4362475" y="5199254"/>
                <a:ext cx="7967133" cy="65370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DE" sz="1600" i="1" smtClean="0">
                              <a:solidFill>
                                <a:srgbClr val="836967"/>
                              </a:solidFill>
                              <a:latin typeface="Cambria Math" panose="02040503050406030204" pitchFamily="18" charset="0"/>
                            </a:rPr>
                          </m:ctrlPr>
                        </m:dPr>
                        <m:e>
                          <m:f>
                            <m:fPr>
                              <m:ctrlPr>
                                <a:rPr lang="en-DE" sz="1600" i="1">
                                  <a:solidFill>
                                    <a:srgbClr val="836967"/>
                                  </a:solidFill>
                                  <a:latin typeface="Cambria Math" panose="02040503050406030204" pitchFamily="18" charset="0"/>
                                </a:rPr>
                              </m:ctrlPr>
                            </m:fPr>
                            <m:num>
                              <m:sSub>
                                <m:sSubPr>
                                  <m:ctrlPr>
                                    <a:rPr lang="en-DE" sz="1600" i="1">
                                      <a:solidFill>
                                        <a:srgbClr val="836967"/>
                                      </a:solidFill>
                                      <a:latin typeface="Cambria Math" panose="02040503050406030204" pitchFamily="18" charset="0"/>
                                    </a:rPr>
                                  </m:ctrlPr>
                                </m:sSubPr>
                                <m:e>
                                  <m:r>
                                    <m:rPr>
                                      <m:sty m:val="p"/>
                                    </m:rPr>
                                    <a:rPr lang="en-DE" sz="1600">
                                      <a:latin typeface="Cambria Math" panose="02040503050406030204" pitchFamily="18" charset="0"/>
                                    </a:rPr>
                                    <m:t>σ</m:t>
                                  </m:r>
                                </m:e>
                                <m:sub>
                                  <m:r>
                                    <m:rPr>
                                      <m:sty m:val="p"/>
                                    </m:rPr>
                                    <a:rPr lang="en-DE" sz="1600" i="0">
                                      <a:latin typeface="Cambria Math" panose="02040503050406030204" pitchFamily="18" charset="0"/>
                                    </a:rPr>
                                    <m:t>IM</m:t>
                                  </m:r>
                                  <m:r>
                                    <a:rPr lang="en-DE" sz="1600" i="0">
                                      <a:latin typeface="Cambria Math" panose="02040503050406030204" pitchFamily="18" charset="0"/>
                                    </a:rPr>
                                    <m:t>,</m:t>
                                  </m:r>
                                  <m:r>
                                    <m:rPr>
                                      <m:sty m:val="p"/>
                                    </m:rPr>
                                    <a:rPr lang="en-DE" sz="1600" i="0">
                                      <a:latin typeface="Cambria Math" panose="02040503050406030204" pitchFamily="18" charset="0"/>
                                    </a:rPr>
                                    <m:t>i</m:t>
                                  </m:r>
                                </m:sub>
                              </m:sSub>
                              <m:r>
                                <a:rPr lang="en-DE" sz="1600" i="0">
                                  <a:latin typeface="Cambria Math" panose="02040503050406030204" pitchFamily="18" charset="0"/>
                                </a:rPr>
                                <m:t>+</m:t>
                              </m:r>
                              <m:sSub>
                                <m:sSubPr>
                                  <m:ctrlPr>
                                    <a:rPr lang="en-DE" sz="1600" i="1">
                                      <a:solidFill>
                                        <a:srgbClr val="836967"/>
                                      </a:solidFill>
                                      <a:latin typeface="Cambria Math" panose="02040503050406030204" pitchFamily="18" charset="0"/>
                                    </a:rPr>
                                  </m:ctrlPr>
                                </m:sSubPr>
                                <m:e>
                                  <m:r>
                                    <a:rPr lang="en-DE" sz="1600" i="0">
                                      <a:latin typeface="Cambria Math" panose="02040503050406030204" pitchFamily="18" charset="0"/>
                                    </a:rPr>
                                    <m:t>2</m:t>
                                  </m:r>
                                  <m:r>
                                    <a:rPr lang="en-DE" sz="1600" i="0">
                                      <a:latin typeface="Cambria Math" panose="02040503050406030204" pitchFamily="18" charset="0"/>
                                    </a:rPr>
                                    <m:t> </m:t>
                                  </m:r>
                                  <m:r>
                                    <m:rPr>
                                      <m:sty m:val="p"/>
                                    </m:rPr>
                                    <a:rPr lang="en-DE" sz="1600" i="0">
                                      <a:latin typeface="Cambria Math" panose="02040503050406030204" pitchFamily="18" charset="0"/>
                                    </a:rPr>
                                    <m:t>σ</m:t>
                                  </m:r>
                                </m:e>
                                <m:sub>
                                  <m:r>
                                    <m:rPr>
                                      <m:sty m:val="p"/>
                                    </m:rPr>
                                    <a:rPr lang="en-DE" sz="1600" i="0">
                                      <a:latin typeface="Cambria Math" panose="02040503050406030204" pitchFamily="18" charset="0"/>
                                    </a:rPr>
                                    <m:t>yield</m:t>
                                  </m:r>
                                </m:sub>
                              </m:sSub>
                            </m:num>
                            <m:den>
                              <m:sSub>
                                <m:sSubPr>
                                  <m:ctrlPr>
                                    <a:rPr lang="en-DE" sz="1600" i="1">
                                      <a:solidFill>
                                        <a:srgbClr val="836967"/>
                                      </a:solidFill>
                                      <a:latin typeface="Cambria Math" panose="02040503050406030204" pitchFamily="18" charset="0"/>
                                    </a:rPr>
                                  </m:ctrlPr>
                                </m:sSubPr>
                                <m:e>
                                  <m:r>
                                    <m:rPr>
                                      <m:sty m:val="p"/>
                                    </m:rPr>
                                    <a:rPr lang="en-DE" sz="1600" i="0">
                                      <a:latin typeface="Cambria Math" panose="02040503050406030204" pitchFamily="18" charset="0"/>
                                    </a:rPr>
                                    <m:t>σ</m:t>
                                  </m:r>
                                </m:e>
                                <m:sub>
                                  <m:r>
                                    <m:rPr>
                                      <m:sty m:val="p"/>
                                    </m:rPr>
                                    <a:rPr lang="en-DE" sz="1600" i="0">
                                      <a:latin typeface="Cambria Math" panose="02040503050406030204" pitchFamily="18" charset="0"/>
                                    </a:rPr>
                                    <m:t>PD</m:t>
                                  </m:r>
                                  <m:r>
                                    <a:rPr lang="en-DE" sz="1600" i="0">
                                      <a:latin typeface="Cambria Math" panose="02040503050406030204" pitchFamily="18" charset="0"/>
                                    </a:rPr>
                                    <m:t>,</m:t>
                                  </m:r>
                                  <m:r>
                                    <m:rPr>
                                      <m:sty m:val="p"/>
                                    </m:rPr>
                                    <a:rPr lang="en-DE" sz="1600" i="0">
                                      <a:latin typeface="Cambria Math" panose="02040503050406030204" pitchFamily="18" charset="0"/>
                                    </a:rPr>
                                    <m:t>i</m:t>
                                  </m:r>
                                </m:sub>
                              </m:sSub>
                              <m:r>
                                <a:rPr lang="en-DE" sz="1600" i="0">
                                  <a:latin typeface="Cambria Math" panose="02040503050406030204" pitchFamily="18" charset="0"/>
                                </a:rPr>
                                <m:t>+</m:t>
                              </m:r>
                              <m:r>
                                <a:rPr lang="en-DE" sz="1600" i="0">
                                  <a:latin typeface="Cambria Math" panose="02040503050406030204" pitchFamily="18" charset="0"/>
                                </a:rPr>
                                <m:t>2</m:t>
                              </m:r>
                              <m:r>
                                <a:rPr lang="en-DE" sz="1600" i="0">
                                  <a:latin typeface="Cambria Math" panose="02040503050406030204" pitchFamily="18" charset="0"/>
                                </a:rPr>
                                <m:t> </m:t>
                              </m:r>
                              <m:sSub>
                                <m:sSubPr>
                                  <m:ctrlPr>
                                    <a:rPr lang="en-DE" sz="1600" i="1">
                                      <a:solidFill>
                                        <a:srgbClr val="836967"/>
                                      </a:solidFill>
                                      <a:latin typeface="Cambria Math" panose="02040503050406030204" pitchFamily="18" charset="0"/>
                                    </a:rPr>
                                  </m:ctrlPr>
                                </m:sSubPr>
                                <m:e>
                                  <m:r>
                                    <m:rPr>
                                      <m:sty m:val="p"/>
                                    </m:rPr>
                                    <a:rPr lang="en-DE" sz="1600" i="0">
                                      <a:latin typeface="Cambria Math" panose="02040503050406030204" pitchFamily="18" charset="0"/>
                                    </a:rPr>
                                    <m:t>σ</m:t>
                                  </m:r>
                                </m:e>
                                <m:sub>
                                  <m:r>
                                    <m:rPr>
                                      <m:sty m:val="p"/>
                                    </m:rPr>
                                    <a:rPr lang="en-DE" sz="1600" i="0">
                                      <a:latin typeface="Cambria Math" panose="02040503050406030204" pitchFamily="18" charset="0"/>
                                    </a:rPr>
                                    <m:t>yield</m:t>
                                  </m:r>
                                </m:sub>
                              </m:sSub>
                            </m:den>
                          </m:f>
                        </m:e>
                      </m:d>
                      <m:r>
                        <a:rPr lang="en-DE" sz="1600" i="0">
                          <a:latin typeface="Cambria Math" panose="02040503050406030204" pitchFamily="18" charset="0"/>
                        </a:rPr>
                        <m:t>=</m:t>
                      </m:r>
                      <m:r>
                        <a:rPr lang="en-DE" sz="1600" b="1" i="1">
                          <a:latin typeface="Cambria Math" panose="02040503050406030204" pitchFamily="18" charset="0"/>
                        </a:rPr>
                        <m:t>𝒇</m:t>
                      </m:r>
                      <m:d>
                        <m:dPr>
                          <m:ctrlPr>
                            <a:rPr lang="en-DE" sz="1600" i="1">
                              <a:solidFill>
                                <a:srgbClr val="836967"/>
                              </a:solidFill>
                              <a:latin typeface="Cambria Math" panose="02040503050406030204" pitchFamily="18" charset="0"/>
                            </a:rPr>
                          </m:ctrlPr>
                        </m:dPr>
                        <m:e>
                          <m:sSubSup>
                            <m:sSubSupPr>
                              <m:ctrlPr>
                                <a:rPr lang="en-DE" sz="1600" i="1">
                                  <a:solidFill>
                                    <a:srgbClr val="836967"/>
                                  </a:solidFill>
                                  <a:latin typeface="Cambria Math" panose="02040503050406030204" pitchFamily="18" charset="0"/>
                                </a:rPr>
                              </m:ctrlPr>
                            </m:sSubSupPr>
                            <m:e>
                              <m:r>
                                <m:rPr>
                                  <m:sty m:val="p"/>
                                </m:rPr>
                                <a:rPr lang="en-DE" sz="1600" i="0">
                                  <a:latin typeface="Cambria Math" panose="02040503050406030204" pitchFamily="18" charset="0"/>
                                </a:rPr>
                                <m:t>σ</m:t>
                              </m:r>
                            </m:e>
                            <m:sub>
                              <m:r>
                                <m:rPr>
                                  <m:sty m:val="p"/>
                                </m:rPr>
                                <a:rPr lang="en-DE" sz="1600" i="0">
                                  <a:latin typeface="Cambria Math" panose="02040503050406030204" pitchFamily="18" charset="0"/>
                                </a:rPr>
                                <m:t>IM</m:t>
                              </m:r>
                              <m:r>
                                <a:rPr lang="en-DE" sz="1600" i="0">
                                  <a:latin typeface="Cambria Math" panose="02040503050406030204" pitchFamily="18" charset="0"/>
                                </a:rPr>
                                <m:t>,</m:t>
                              </m:r>
                              <m:r>
                                <a:rPr lang="en-DE" sz="1600" i="0">
                                  <a:latin typeface="Cambria Math" panose="02040503050406030204" pitchFamily="18" charset="0"/>
                                </a:rPr>
                                <m:t>1</m:t>
                              </m:r>
                            </m:sub>
                            <m:sup>
                              <m:r>
                                <a:rPr lang="en-DE" sz="1600" i="0">
                                  <a:latin typeface="Cambria Math" panose="02040503050406030204" pitchFamily="18" charset="0"/>
                                </a:rPr>
                                <m:t>∗</m:t>
                              </m:r>
                            </m:sup>
                          </m:sSubSup>
                          <m:r>
                            <a:rPr lang="en-DE" sz="1600" i="0">
                              <a:latin typeface="Cambria Math" panose="02040503050406030204" pitchFamily="18" charset="0"/>
                            </a:rPr>
                            <m:t>, </m:t>
                          </m:r>
                          <m:sSubSup>
                            <m:sSubSupPr>
                              <m:ctrlPr>
                                <a:rPr lang="en-DE" sz="1600" i="1">
                                  <a:solidFill>
                                    <a:srgbClr val="836967"/>
                                  </a:solidFill>
                                  <a:latin typeface="Cambria Math" panose="02040503050406030204" pitchFamily="18" charset="0"/>
                                </a:rPr>
                              </m:ctrlPr>
                            </m:sSubSupPr>
                            <m:e>
                              <m:r>
                                <m:rPr>
                                  <m:sty m:val="p"/>
                                </m:rPr>
                                <a:rPr lang="en-DE" sz="1600" i="0">
                                  <a:latin typeface="Cambria Math" panose="02040503050406030204" pitchFamily="18" charset="0"/>
                                </a:rPr>
                                <m:t>σ</m:t>
                              </m:r>
                            </m:e>
                            <m:sub>
                              <m:r>
                                <m:rPr>
                                  <m:sty m:val="p"/>
                                </m:rPr>
                                <a:rPr lang="en-DE" sz="1600" i="0">
                                  <a:latin typeface="Cambria Math" panose="02040503050406030204" pitchFamily="18" charset="0"/>
                                </a:rPr>
                                <m:t>IM</m:t>
                              </m:r>
                              <m:r>
                                <a:rPr lang="en-DE" sz="1600" i="0">
                                  <a:latin typeface="Cambria Math" panose="02040503050406030204" pitchFamily="18" charset="0"/>
                                </a:rPr>
                                <m:t>,</m:t>
                              </m:r>
                              <m:r>
                                <a:rPr lang="en-DE" sz="1600" i="0">
                                  <a:latin typeface="Cambria Math" panose="02040503050406030204" pitchFamily="18" charset="0"/>
                                </a:rPr>
                                <m:t>2</m:t>
                              </m:r>
                            </m:sub>
                            <m:sup>
                              <m:r>
                                <a:rPr lang="en-DE" sz="1600" i="0">
                                  <a:latin typeface="Cambria Math" panose="02040503050406030204" pitchFamily="18" charset="0"/>
                                </a:rPr>
                                <m:t>∗</m:t>
                              </m:r>
                            </m:sup>
                          </m:sSubSup>
                          <m:r>
                            <a:rPr lang="en-DE" sz="1600" i="0">
                              <a:latin typeface="Cambria Math" panose="02040503050406030204" pitchFamily="18" charset="0"/>
                            </a:rPr>
                            <m:t>,…,</m:t>
                          </m:r>
                          <m:sSubSup>
                            <m:sSubSupPr>
                              <m:ctrlPr>
                                <a:rPr lang="en-DE" sz="1600" i="1">
                                  <a:solidFill>
                                    <a:srgbClr val="836967"/>
                                  </a:solidFill>
                                  <a:latin typeface="Cambria Math" panose="02040503050406030204" pitchFamily="18" charset="0"/>
                                </a:rPr>
                              </m:ctrlPr>
                            </m:sSubSupPr>
                            <m:e>
                              <m:r>
                                <m:rPr>
                                  <m:sty m:val="p"/>
                                </m:rPr>
                                <a:rPr lang="en-DE" sz="1600" i="0">
                                  <a:latin typeface="Cambria Math" panose="02040503050406030204" pitchFamily="18" charset="0"/>
                                </a:rPr>
                                <m:t>σ</m:t>
                              </m:r>
                            </m:e>
                            <m:sub>
                              <m:r>
                                <m:rPr>
                                  <m:sty m:val="p"/>
                                </m:rPr>
                                <a:rPr lang="en-DE" sz="1600" i="0">
                                  <a:latin typeface="Cambria Math" panose="02040503050406030204" pitchFamily="18" charset="0"/>
                                </a:rPr>
                                <m:t>IM</m:t>
                              </m:r>
                              <m:r>
                                <a:rPr lang="en-DE" sz="1600" i="0">
                                  <a:latin typeface="Cambria Math" panose="02040503050406030204" pitchFamily="18" charset="0"/>
                                </a:rPr>
                                <m:t>,</m:t>
                              </m:r>
                              <m:r>
                                <a:rPr lang="en-DE" sz="1600" i="0">
                                  <a:latin typeface="Cambria Math" panose="02040503050406030204" pitchFamily="18" charset="0"/>
                                </a:rPr>
                                <m:t>9</m:t>
                              </m:r>
                            </m:sub>
                            <m:sup>
                              <m:r>
                                <a:rPr lang="en-DE" sz="1600" i="0">
                                  <a:latin typeface="Cambria Math" panose="02040503050406030204" pitchFamily="18" charset="0"/>
                                </a:rPr>
                                <m:t>∗</m:t>
                              </m:r>
                            </m:sup>
                          </m:sSubSup>
                          <m:r>
                            <a:rPr lang="en-DE" sz="1600" i="0">
                              <a:latin typeface="Cambria Math" panose="02040503050406030204" pitchFamily="18" charset="0"/>
                            </a:rPr>
                            <m:t>, </m:t>
                          </m:r>
                          <m:f>
                            <m:fPr>
                              <m:ctrlPr>
                                <a:rPr lang="en-DE" sz="1600" i="1">
                                  <a:solidFill>
                                    <a:srgbClr val="836967"/>
                                  </a:solidFill>
                                  <a:latin typeface="Cambria Math" panose="02040503050406030204" pitchFamily="18" charset="0"/>
                                </a:rPr>
                              </m:ctrlPr>
                            </m:fPr>
                            <m:num>
                              <m:sSub>
                                <m:sSubPr>
                                  <m:ctrlPr>
                                    <a:rPr lang="en-DE" sz="1600" i="1">
                                      <a:solidFill>
                                        <a:srgbClr val="836967"/>
                                      </a:solidFill>
                                      <a:latin typeface="Cambria Math" panose="02040503050406030204" pitchFamily="18" charset="0"/>
                                    </a:rPr>
                                  </m:ctrlPr>
                                </m:sSubPr>
                                <m:e>
                                  <m:r>
                                    <m:rPr>
                                      <m:sty m:val="p"/>
                                    </m:rPr>
                                    <a:rPr lang="en-DE" sz="1600" i="0">
                                      <a:latin typeface="Cambria Math" panose="02040503050406030204" pitchFamily="18" charset="0"/>
                                    </a:rPr>
                                    <m:t>σ</m:t>
                                  </m:r>
                                </m:e>
                                <m:sub>
                                  <m:r>
                                    <m:rPr>
                                      <m:sty m:val="p"/>
                                    </m:rPr>
                                    <a:rPr lang="en-DE" sz="1600" i="0">
                                      <a:latin typeface="Cambria Math" panose="02040503050406030204" pitchFamily="18" charset="0"/>
                                    </a:rPr>
                                    <m:t>IM</m:t>
                                  </m:r>
                                  <m:r>
                                    <a:rPr lang="en-DE" sz="1600" i="0">
                                      <a:latin typeface="Cambria Math" panose="02040503050406030204" pitchFamily="18" charset="0"/>
                                    </a:rPr>
                                    <m:t>,</m:t>
                                  </m:r>
                                  <m:r>
                                    <a:rPr lang="en-DE" sz="1600" i="0">
                                      <a:latin typeface="Cambria Math" panose="02040503050406030204" pitchFamily="18" charset="0"/>
                                    </a:rPr>
                                    <m:t>10</m:t>
                                  </m:r>
                                </m:sub>
                              </m:sSub>
                              <m:r>
                                <a:rPr lang="en-DE" sz="1600" i="0">
                                  <a:latin typeface="Cambria Math" panose="02040503050406030204" pitchFamily="18" charset="0"/>
                                </a:rPr>
                                <m:t>+</m:t>
                              </m:r>
                              <m:sSub>
                                <m:sSubPr>
                                  <m:ctrlPr>
                                    <a:rPr lang="en-DE" sz="1600" i="1">
                                      <a:solidFill>
                                        <a:srgbClr val="836967"/>
                                      </a:solidFill>
                                      <a:latin typeface="Cambria Math" panose="02040503050406030204" pitchFamily="18" charset="0"/>
                                    </a:rPr>
                                  </m:ctrlPr>
                                </m:sSubPr>
                                <m:e>
                                  <m:r>
                                    <a:rPr lang="en-DE" sz="1600" i="0">
                                      <a:latin typeface="Cambria Math" panose="02040503050406030204" pitchFamily="18" charset="0"/>
                                    </a:rPr>
                                    <m:t>2</m:t>
                                  </m:r>
                                  <m:r>
                                    <a:rPr lang="en-DE" sz="1600" i="0">
                                      <a:latin typeface="Cambria Math" panose="02040503050406030204" pitchFamily="18" charset="0"/>
                                    </a:rPr>
                                    <m:t> </m:t>
                                  </m:r>
                                  <m:r>
                                    <m:rPr>
                                      <m:sty m:val="p"/>
                                    </m:rPr>
                                    <a:rPr lang="en-DE" sz="1600" i="0">
                                      <a:latin typeface="Cambria Math" panose="02040503050406030204" pitchFamily="18" charset="0"/>
                                    </a:rPr>
                                    <m:t>σ</m:t>
                                  </m:r>
                                </m:e>
                                <m:sub>
                                  <m:r>
                                    <m:rPr>
                                      <m:sty m:val="p"/>
                                    </m:rPr>
                                    <a:rPr lang="en-DE" sz="1600" i="0">
                                      <a:latin typeface="Cambria Math" panose="02040503050406030204" pitchFamily="18" charset="0"/>
                                    </a:rPr>
                                    <m:t>yield</m:t>
                                  </m:r>
                                </m:sub>
                              </m:sSub>
                            </m:num>
                            <m:den>
                              <m:r>
                                <a:rPr lang="en-DE" sz="1600" i="0">
                                  <a:latin typeface="Cambria Math" panose="02040503050406030204" pitchFamily="18" charset="0"/>
                                </a:rPr>
                                <m:t>2</m:t>
                              </m:r>
                              <m:r>
                                <a:rPr lang="en-DE" sz="1600" i="0">
                                  <a:latin typeface="Cambria Math" panose="02040503050406030204" pitchFamily="18" charset="0"/>
                                </a:rPr>
                                <m:t>.</m:t>
                              </m:r>
                              <m:r>
                                <a:rPr lang="en-DE" sz="1600" i="0">
                                  <a:latin typeface="Cambria Math" panose="02040503050406030204" pitchFamily="18" charset="0"/>
                                </a:rPr>
                                <m:t>2</m:t>
                              </m:r>
                              <m:r>
                                <a:rPr lang="en-DE" sz="1600" i="0">
                                  <a:latin typeface="Cambria Math" panose="02040503050406030204" pitchFamily="18" charset="0"/>
                                </a:rPr>
                                <m:t> </m:t>
                              </m:r>
                              <m:sSub>
                                <m:sSubPr>
                                  <m:ctrlPr>
                                    <a:rPr lang="en-DE" sz="1600" i="1">
                                      <a:solidFill>
                                        <a:srgbClr val="836967"/>
                                      </a:solidFill>
                                      <a:latin typeface="Cambria Math" panose="02040503050406030204" pitchFamily="18" charset="0"/>
                                    </a:rPr>
                                  </m:ctrlPr>
                                </m:sSubPr>
                                <m:e>
                                  <m:r>
                                    <m:rPr>
                                      <m:sty m:val="p"/>
                                    </m:rPr>
                                    <a:rPr lang="en-DE" sz="1600" i="0">
                                      <a:latin typeface="Cambria Math" panose="02040503050406030204" pitchFamily="18" charset="0"/>
                                    </a:rPr>
                                    <m:t>σ</m:t>
                                  </m:r>
                                </m:e>
                                <m:sub>
                                  <m:r>
                                    <m:rPr>
                                      <m:sty m:val="p"/>
                                    </m:rPr>
                                    <a:rPr lang="en-DE" sz="1600" i="0">
                                      <a:latin typeface="Cambria Math" panose="02040503050406030204" pitchFamily="18" charset="0"/>
                                    </a:rPr>
                                    <m:t>yield</m:t>
                                  </m:r>
                                </m:sub>
                              </m:sSub>
                            </m:den>
                          </m:f>
                          <m:r>
                            <a:rPr lang="en-DE" sz="1600" i="0">
                              <a:latin typeface="Cambria Math" panose="02040503050406030204" pitchFamily="18" charset="0"/>
                            </a:rPr>
                            <m:t>, </m:t>
                          </m:r>
                          <m:f>
                            <m:fPr>
                              <m:ctrlPr>
                                <a:rPr lang="en-DE" sz="1600" i="1">
                                  <a:solidFill>
                                    <a:srgbClr val="836967"/>
                                  </a:solidFill>
                                  <a:latin typeface="Cambria Math" panose="02040503050406030204" pitchFamily="18" charset="0"/>
                                </a:rPr>
                              </m:ctrlPr>
                            </m:fPr>
                            <m:num>
                              <m:sSub>
                                <m:sSubPr>
                                  <m:ctrlPr>
                                    <a:rPr lang="en-DE" sz="1600" i="1">
                                      <a:solidFill>
                                        <a:srgbClr val="836967"/>
                                      </a:solidFill>
                                      <a:latin typeface="Cambria Math" panose="02040503050406030204" pitchFamily="18" charset="0"/>
                                    </a:rPr>
                                  </m:ctrlPr>
                                </m:sSubPr>
                                <m:e>
                                  <m:r>
                                    <m:rPr>
                                      <m:sty m:val="p"/>
                                    </m:rPr>
                                    <a:rPr lang="en-DE" sz="1600" i="0">
                                      <a:latin typeface="Cambria Math" panose="02040503050406030204" pitchFamily="18" charset="0"/>
                                    </a:rPr>
                                    <m:t>σ</m:t>
                                  </m:r>
                                </m:e>
                                <m:sub>
                                  <m:r>
                                    <m:rPr>
                                      <m:sty m:val="p"/>
                                    </m:rPr>
                                    <a:rPr lang="en-DE" sz="1600" i="0">
                                      <a:latin typeface="Cambria Math" panose="02040503050406030204" pitchFamily="18" charset="0"/>
                                    </a:rPr>
                                    <m:t>yield</m:t>
                                  </m:r>
                                </m:sub>
                              </m:sSub>
                            </m:num>
                            <m:den>
                              <m:r>
                                <m:rPr>
                                  <m:sty m:val="p"/>
                                </m:rPr>
                                <a:rPr lang="en-DE" sz="1600" i="0">
                                  <a:latin typeface="Cambria Math" panose="02040503050406030204" pitchFamily="18" charset="0"/>
                                </a:rPr>
                                <m:t>E</m:t>
                              </m:r>
                              <m:r>
                                <a:rPr lang="en-DE" sz="1600" i="0">
                                  <a:latin typeface="Cambria Math" panose="02040503050406030204" pitchFamily="18" charset="0"/>
                                </a:rPr>
                                <m:t>∙</m:t>
                              </m:r>
                              <m:sSup>
                                <m:sSupPr>
                                  <m:ctrlPr>
                                    <a:rPr lang="en-DE" sz="1600" i="1">
                                      <a:solidFill>
                                        <a:srgbClr val="836967"/>
                                      </a:solidFill>
                                      <a:latin typeface="Cambria Math" panose="02040503050406030204" pitchFamily="18" charset="0"/>
                                    </a:rPr>
                                  </m:ctrlPr>
                                </m:sSupPr>
                                <m:e>
                                  <m:r>
                                    <a:rPr lang="en-DE" sz="1600" i="0">
                                      <a:latin typeface="Cambria Math" panose="02040503050406030204" pitchFamily="18" charset="0"/>
                                    </a:rPr>
                                    <m:t>10</m:t>
                                  </m:r>
                                </m:e>
                                <m:sup>
                                  <m:r>
                                    <a:rPr lang="en-DE" sz="1600" i="0">
                                      <a:latin typeface="Cambria Math" panose="02040503050406030204" pitchFamily="18" charset="0"/>
                                    </a:rPr>
                                    <m:t>−</m:t>
                                  </m:r>
                                  <m:r>
                                    <a:rPr lang="en-DE" sz="1600" i="0">
                                      <a:latin typeface="Cambria Math" panose="02040503050406030204" pitchFamily="18" charset="0"/>
                                    </a:rPr>
                                    <m:t>2</m:t>
                                  </m:r>
                                </m:sup>
                              </m:sSup>
                            </m:den>
                          </m:f>
                          <m:r>
                            <a:rPr lang="en-DE" sz="1600" i="0">
                              <a:latin typeface="Cambria Math" panose="02040503050406030204" pitchFamily="18" charset="0"/>
                            </a:rPr>
                            <m:t>, </m:t>
                          </m:r>
                          <m:f>
                            <m:fPr>
                              <m:ctrlPr>
                                <a:rPr lang="en-DE" sz="1600" i="1">
                                  <a:solidFill>
                                    <a:srgbClr val="836967"/>
                                  </a:solidFill>
                                  <a:latin typeface="Cambria Math" panose="02040503050406030204" pitchFamily="18" charset="0"/>
                                </a:rPr>
                              </m:ctrlPr>
                            </m:fPr>
                            <m:num>
                              <m:r>
                                <m:rPr>
                                  <m:sty m:val="p"/>
                                </m:rPr>
                                <a:rPr lang="en-DE" sz="1600" i="0">
                                  <a:latin typeface="Cambria Math" panose="02040503050406030204" pitchFamily="18" charset="0"/>
                                </a:rPr>
                                <m:t>i</m:t>
                              </m:r>
                            </m:num>
                            <m:den>
                              <m:r>
                                <a:rPr lang="en-DE" sz="1600" i="0">
                                  <a:latin typeface="Cambria Math" panose="02040503050406030204" pitchFamily="18" charset="0"/>
                                </a:rPr>
                                <m:t>10</m:t>
                              </m:r>
                            </m:den>
                          </m:f>
                        </m:e>
                      </m:d>
                      <m:r>
                        <a:rPr lang="en-DE" sz="1600" i="0">
                          <a:latin typeface="Cambria Math" panose="02040503050406030204" pitchFamily="18" charset="0"/>
                        </a:rPr>
                        <m:t> </m:t>
                      </m:r>
                    </m:oMath>
                  </m:oMathPara>
                </a14:m>
                <a:endParaRPr lang="en-DE" sz="1600" dirty="0"/>
              </a:p>
            </p:txBody>
          </p:sp>
        </mc:Choice>
        <mc:Fallback xmlns="">
          <p:sp>
            <p:nvSpPr>
              <p:cNvPr id="18" name="TextBox 17">
                <a:extLst>
                  <a:ext uri="{FF2B5EF4-FFF2-40B4-BE49-F238E27FC236}">
                    <a16:creationId xmlns:a16="http://schemas.microsoft.com/office/drawing/2014/main" id="{F94C771A-AF6E-BE13-58DB-C8B46A3A34E3}"/>
                  </a:ext>
                </a:extLst>
              </p:cNvPr>
              <p:cNvSpPr txBox="1">
                <a:spLocks noRot="1" noChangeAspect="1" noMove="1" noResize="1" noEditPoints="1" noAdjustHandles="1" noChangeArrowheads="1" noChangeShapeType="1" noTextEdit="1"/>
              </p:cNvSpPr>
              <p:nvPr/>
            </p:nvSpPr>
            <p:spPr>
              <a:xfrm>
                <a:off x="4362475" y="5199254"/>
                <a:ext cx="7967133" cy="653705"/>
              </a:xfrm>
              <a:prstGeom prst="rect">
                <a:avLst/>
              </a:prstGeom>
              <a:blipFill>
                <a:blip r:embed="rId5"/>
                <a:stretch>
                  <a:fillRect/>
                </a:stretch>
              </a:blipFill>
            </p:spPr>
            <p:txBody>
              <a:bodyPr/>
              <a:lstStyle/>
              <a:p>
                <a:r>
                  <a:rPr lang="en-DE">
                    <a:noFill/>
                  </a:rPr>
                  <a:t> </a:t>
                </a:r>
              </a:p>
            </p:txBody>
          </p:sp>
        </mc:Fallback>
      </mc:AlternateContent>
      <p:cxnSp>
        <p:nvCxnSpPr>
          <p:cNvPr id="19" name="Connector: Elbow 18">
            <a:extLst>
              <a:ext uri="{FF2B5EF4-FFF2-40B4-BE49-F238E27FC236}">
                <a16:creationId xmlns:a16="http://schemas.microsoft.com/office/drawing/2014/main" id="{4112F06D-B33D-EB7A-FA22-37370505DD00}"/>
              </a:ext>
            </a:extLst>
          </p:cNvPr>
          <p:cNvCxnSpPr>
            <a:cxnSpLocks/>
            <a:endCxn id="24" idx="1"/>
          </p:cNvCxnSpPr>
          <p:nvPr/>
        </p:nvCxnSpPr>
        <p:spPr bwMode="auto">
          <a:xfrm>
            <a:off x="6893117" y="5775196"/>
            <a:ext cx="874840" cy="443411"/>
          </a:xfrm>
          <a:prstGeom prst="bentConnector3">
            <a:avLst>
              <a:gd name="adj1" fmla="val -809"/>
            </a:avLst>
          </a:prstGeom>
          <a:noFill/>
          <a:ln w="12700" cap="flat" cmpd="sng" algn="ctr">
            <a:solidFill>
              <a:schemeClr val="tx1"/>
            </a:solidFill>
            <a:prstDash val="solid"/>
            <a:round/>
            <a:headEnd type="triangle" w="med" len="med"/>
            <a:tailEnd type="none" w="med" len="med"/>
          </a:ln>
          <a:effectLst/>
        </p:spPr>
      </p:cxnSp>
      <p:sp>
        <p:nvSpPr>
          <p:cNvPr id="24" name="TextBox 23">
            <a:extLst>
              <a:ext uri="{FF2B5EF4-FFF2-40B4-BE49-F238E27FC236}">
                <a16:creationId xmlns:a16="http://schemas.microsoft.com/office/drawing/2014/main" id="{110C991C-F7EB-19C1-E15C-95F797135DCA}"/>
              </a:ext>
            </a:extLst>
          </p:cNvPr>
          <p:cNvSpPr txBox="1"/>
          <p:nvPr/>
        </p:nvSpPr>
        <p:spPr>
          <a:xfrm>
            <a:off x="7767957" y="6049330"/>
            <a:ext cx="1659467" cy="338554"/>
          </a:xfrm>
          <a:prstGeom prst="rect">
            <a:avLst/>
          </a:prstGeom>
          <a:solidFill>
            <a:schemeClr val="bg1"/>
          </a:solidFill>
        </p:spPr>
        <p:txBody>
          <a:bodyPr wrap="square">
            <a:spAutoFit/>
          </a:bodyPr>
          <a:lstStyle/>
          <a:p>
            <a:r>
              <a:rPr lang="en-DE" sz="1600" dirty="0">
                <a:latin typeface="Times New Roman" panose="02020603050405020304" pitchFamily="18" charset="0"/>
                <a:cs typeface="Times New Roman" panose="02020603050405020304" pitchFamily="18" charset="0"/>
              </a:rPr>
              <a:t>DANN model</a:t>
            </a:r>
            <a:endParaRPr lang="en-DE" sz="1600" dirty="0"/>
          </a:p>
        </p:txBody>
      </p:sp>
      <p:cxnSp>
        <p:nvCxnSpPr>
          <p:cNvPr id="27" name="Straight Arrow Connector 57">
            <a:extLst>
              <a:ext uri="{FF2B5EF4-FFF2-40B4-BE49-F238E27FC236}">
                <a16:creationId xmlns:a16="http://schemas.microsoft.com/office/drawing/2014/main" id="{E559B808-E79A-8508-B82F-B71EFCA9BB51}"/>
              </a:ext>
            </a:extLst>
          </p:cNvPr>
          <p:cNvCxnSpPr>
            <a:cxnSpLocks/>
          </p:cNvCxnSpPr>
          <p:nvPr/>
        </p:nvCxnSpPr>
        <p:spPr>
          <a:xfrm>
            <a:off x="4648739" y="2780901"/>
            <a:ext cx="47300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D89B6047-55D2-518A-47AD-14A5CF7A4942}"/>
              </a:ext>
            </a:extLst>
          </p:cNvPr>
          <p:cNvGrpSpPr/>
          <p:nvPr/>
        </p:nvGrpSpPr>
        <p:grpSpPr>
          <a:xfrm>
            <a:off x="1927874" y="1600431"/>
            <a:ext cx="2297708" cy="1381200"/>
            <a:chOff x="4375786" y="2421773"/>
            <a:chExt cx="2297708" cy="1381200"/>
          </a:xfrm>
        </p:grpSpPr>
        <p:grpSp>
          <p:nvGrpSpPr>
            <p:cNvPr id="29" name="Group 28">
              <a:extLst>
                <a:ext uri="{FF2B5EF4-FFF2-40B4-BE49-F238E27FC236}">
                  <a16:creationId xmlns:a16="http://schemas.microsoft.com/office/drawing/2014/main" id="{A54E3378-DEF1-8162-FC54-B1E437AA2EA8}"/>
                </a:ext>
              </a:extLst>
            </p:cNvPr>
            <p:cNvGrpSpPr/>
            <p:nvPr/>
          </p:nvGrpSpPr>
          <p:grpSpPr>
            <a:xfrm>
              <a:off x="4375786" y="2421773"/>
              <a:ext cx="1925658" cy="1381200"/>
              <a:chOff x="4610721" y="2700066"/>
              <a:chExt cx="1925658" cy="1381200"/>
            </a:xfrm>
          </p:grpSpPr>
          <p:pic>
            <p:nvPicPr>
              <p:cNvPr id="33" name="Picture 32" descr="Graphical user interface, application, table, Excel&#10;&#10;Description automatically generated">
                <a:extLst>
                  <a:ext uri="{FF2B5EF4-FFF2-40B4-BE49-F238E27FC236}">
                    <a16:creationId xmlns:a16="http://schemas.microsoft.com/office/drawing/2014/main" id="{DF19C2C4-3AED-ABD2-4B55-6072BDB0187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402"/>
              <a:stretch/>
            </p:blipFill>
            <p:spPr>
              <a:xfrm>
                <a:off x="4610721" y="2700066"/>
                <a:ext cx="1163658" cy="619200"/>
              </a:xfrm>
              <a:prstGeom prst="rect">
                <a:avLst/>
              </a:prstGeom>
            </p:spPr>
          </p:pic>
          <p:pic>
            <p:nvPicPr>
              <p:cNvPr id="34" name="Picture 33" descr="Graphical user interface, application, table, Excel&#10;&#10;Description automatically generated">
                <a:extLst>
                  <a:ext uri="{FF2B5EF4-FFF2-40B4-BE49-F238E27FC236}">
                    <a16:creationId xmlns:a16="http://schemas.microsoft.com/office/drawing/2014/main" id="{E060831F-E30C-EC68-6181-B036163215B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402"/>
              <a:stretch/>
            </p:blipFill>
            <p:spPr>
              <a:xfrm>
                <a:off x="4763121" y="2852466"/>
                <a:ext cx="1163658" cy="619200"/>
              </a:xfrm>
              <a:prstGeom prst="rect">
                <a:avLst/>
              </a:prstGeom>
            </p:spPr>
          </p:pic>
          <p:pic>
            <p:nvPicPr>
              <p:cNvPr id="35" name="Picture 34" descr="Graphical user interface, application, table, Excel&#10;&#10;Description automatically generated">
                <a:extLst>
                  <a:ext uri="{FF2B5EF4-FFF2-40B4-BE49-F238E27FC236}">
                    <a16:creationId xmlns:a16="http://schemas.microsoft.com/office/drawing/2014/main" id="{6D6B9324-2192-6059-2A84-AE38BF7F84A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402"/>
              <a:stretch/>
            </p:blipFill>
            <p:spPr>
              <a:xfrm>
                <a:off x="4915521" y="3004866"/>
                <a:ext cx="1163658" cy="619200"/>
              </a:xfrm>
              <a:prstGeom prst="rect">
                <a:avLst/>
              </a:prstGeom>
            </p:spPr>
          </p:pic>
          <p:pic>
            <p:nvPicPr>
              <p:cNvPr id="36" name="Picture 35" descr="Graphical user interface, application, table, Excel&#10;&#10;Description automatically generated">
                <a:extLst>
                  <a:ext uri="{FF2B5EF4-FFF2-40B4-BE49-F238E27FC236}">
                    <a16:creationId xmlns:a16="http://schemas.microsoft.com/office/drawing/2014/main" id="{CF653DF6-1CE8-D4FC-3CED-3782041C61B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402"/>
              <a:stretch/>
            </p:blipFill>
            <p:spPr>
              <a:xfrm>
                <a:off x="5067921" y="3157266"/>
                <a:ext cx="1163658" cy="619200"/>
              </a:xfrm>
              <a:prstGeom prst="rect">
                <a:avLst/>
              </a:prstGeom>
            </p:spPr>
          </p:pic>
          <p:pic>
            <p:nvPicPr>
              <p:cNvPr id="37" name="Picture 36" descr="Graphical user interface, application, table, Excel&#10;&#10;Description automatically generated">
                <a:extLst>
                  <a:ext uri="{FF2B5EF4-FFF2-40B4-BE49-F238E27FC236}">
                    <a16:creationId xmlns:a16="http://schemas.microsoft.com/office/drawing/2014/main" id="{1B82E34E-18EF-1C65-7580-DBAD082516D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402"/>
              <a:stretch/>
            </p:blipFill>
            <p:spPr>
              <a:xfrm>
                <a:off x="5220321" y="3309666"/>
                <a:ext cx="1163658" cy="619200"/>
              </a:xfrm>
              <a:prstGeom prst="rect">
                <a:avLst/>
              </a:prstGeom>
            </p:spPr>
          </p:pic>
          <p:pic>
            <p:nvPicPr>
              <p:cNvPr id="38" name="Picture 37" descr="Graphical user interface, application, table, Excel&#10;&#10;Description automatically generated">
                <a:extLst>
                  <a:ext uri="{FF2B5EF4-FFF2-40B4-BE49-F238E27FC236}">
                    <a16:creationId xmlns:a16="http://schemas.microsoft.com/office/drawing/2014/main" id="{7E9B3953-7797-319D-8E22-E502D57F04A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b="5402"/>
              <a:stretch/>
            </p:blipFill>
            <p:spPr>
              <a:xfrm>
                <a:off x="5372721" y="3462066"/>
                <a:ext cx="1163658" cy="619200"/>
              </a:xfrm>
              <a:prstGeom prst="rect">
                <a:avLst/>
              </a:prstGeom>
            </p:spPr>
          </p:pic>
        </p:grpSp>
        <p:grpSp>
          <p:nvGrpSpPr>
            <p:cNvPr id="30" name="Group 29">
              <a:extLst>
                <a:ext uri="{FF2B5EF4-FFF2-40B4-BE49-F238E27FC236}">
                  <a16:creationId xmlns:a16="http://schemas.microsoft.com/office/drawing/2014/main" id="{DA66D754-5B85-96CD-D3B0-3D7AF11DCE46}"/>
                </a:ext>
              </a:extLst>
            </p:cNvPr>
            <p:cNvGrpSpPr/>
            <p:nvPr/>
          </p:nvGrpSpPr>
          <p:grpSpPr>
            <a:xfrm>
              <a:off x="6133494" y="2951884"/>
              <a:ext cx="540000" cy="540000"/>
              <a:chOff x="6169155" y="2867187"/>
              <a:chExt cx="540000" cy="540000"/>
            </a:xfrm>
          </p:grpSpPr>
          <p:sp>
            <p:nvSpPr>
              <p:cNvPr id="31" name="Rectangle 30">
                <a:extLst>
                  <a:ext uri="{FF2B5EF4-FFF2-40B4-BE49-F238E27FC236}">
                    <a16:creationId xmlns:a16="http://schemas.microsoft.com/office/drawing/2014/main" id="{26214388-4959-783A-2C85-7911CC3A0028}"/>
                  </a:ext>
                </a:extLst>
              </p:cNvPr>
              <p:cNvSpPr/>
              <p:nvPr/>
            </p:nvSpPr>
            <p:spPr>
              <a:xfrm>
                <a:off x="6241765" y="2931014"/>
                <a:ext cx="426455" cy="41327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DE"/>
              </a:p>
            </p:txBody>
          </p:sp>
          <p:pic>
            <p:nvPicPr>
              <p:cNvPr id="32" name="Picture 4" descr="Microsoft, office, excel Symbol in Microsoft Office Icons">
                <a:extLst>
                  <a:ext uri="{FF2B5EF4-FFF2-40B4-BE49-F238E27FC236}">
                    <a16:creationId xmlns:a16="http://schemas.microsoft.com/office/drawing/2014/main" id="{3E1F6B02-E83C-0287-FF34-31130489D63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69155" y="2867187"/>
                <a:ext cx="540000" cy="54000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9" name="Group 38">
            <a:extLst>
              <a:ext uri="{FF2B5EF4-FFF2-40B4-BE49-F238E27FC236}">
                <a16:creationId xmlns:a16="http://schemas.microsoft.com/office/drawing/2014/main" id="{C719BFD3-A7F7-20BA-2E78-C1CA13A81148}"/>
              </a:ext>
            </a:extLst>
          </p:cNvPr>
          <p:cNvGrpSpPr/>
          <p:nvPr/>
        </p:nvGrpSpPr>
        <p:grpSpPr>
          <a:xfrm>
            <a:off x="5510541" y="2076203"/>
            <a:ext cx="1708833" cy="795912"/>
            <a:chOff x="4154635" y="494645"/>
            <a:chExt cx="1708833" cy="795912"/>
          </a:xfrm>
        </p:grpSpPr>
        <p:pic>
          <p:nvPicPr>
            <p:cNvPr id="40" name="Picture 39" descr="A screenshot of a computer&#10;&#10;Description automatically generated with medium confidence">
              <a:extLst>
                <a:ext uri="{FF2B5EF4-FFF2-40B4-BE49-F238E27FC236}">
                  <a16:creationId xmlns:a16="http://schemas.microsoft.com/office/drawing/2014/main" id="{F9CAC9A4-99A2-296C-BDF0-DC8C8EAF22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62459" y="671357"/>
              <a:ext cx="1170142" cy="619200"/>
            </a:xfrm>
            <a:prstGeom prst="rect">
              <a:avLst/>
            </a:prstGeom>
          </p:spPr>
        </p:pic>
        <p:pic>
          <p:nvPicPr>
            <p:cNvPr id="41" name="Picture 6" descr="How to Code in Python using Spyder | i2tutorials">
              <a:extLst>
                <a:ext uri="{FF2B5EF4-FFF2-40B4-BE49-F238E27FC236}">
                  <a16:creationId xmlns:a16="http://schemas.microsoft.com/office/drawing/2014/main" id="{CC27F53B-82D7-978B-D407-A625DFC1FEFE}"/>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23253"/>
            <a:stretch/>
          </p:blipFill>
          <p:spPr bwMode="auto">
            <a:xfrm>
              <a:off x="4154635" y="560860"/>
              <a:ext cx="515969" cy="39600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8" descr="Python, vertikale, logo Symbol in Vector Logo">
              <a:extLst>
                <a:ext uri="{FF2B5EF4-FFF2-40B4-BE49-F238E27FC236}">
                  <a16:creationId xmlns:a16="http://schemas.microsoft.com/office/drawing/2014/main" id="{0571EE7E-72D9-D11B-C292-3D8FEBBA2F78}"/>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b="31683"/>
            <a:stretch/>
          </p:blipFill>
          <p:spPr bwMode="auto">
            <a:xfrm>
              <a:off x="5156487" y="494645"/>
              <a:ext cx="706981" cy="540000"/>
            </a:xfrm>
            <a:prstGeom prst="rect">
              <a:avLst/>
            </a:prstGeom>
            <a:noFill/>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2C53086B-11D3-F49F-C2CE-FB83763CD3E4}"/>
              </a:ext>
            </a:extLst>
          </p:cNvPr>
          <p:cNvSpPr txBox="1"/>
          <p:nvPr/>
        </p:nvSpPr>
        <p:spPr>
          <a:xfrm>
            <a:off x="1611892" y="3000725"/>
            <a:ext cx="3210131" cy="646331"/>
          </a:xfrm>
          <a:prstGeom prst="rect">
            <a:avLst/>
          </a:prstGeom>
          <a:noFill/>
        </p:spPr>
        <p:txBody>
          <a:bodyPr wrap="square" rtlCol="0">
            <a:spAutoFit/>
          </a:bodyPr>
          <a:lstStyle/>
          <a:p>
            <a:pPr algn="ctr"/>
            <a:r>
              <a:rPr lang="en-DE" dirty="0">
                <a:latin typeface="Times New Roman" panose="02020603050405020304" pitchFamily="18" charset="0"/>
                <a:cs typeface="Times New Roman" panose="02020603050405020304" pitchFamily="18" charset="0"/>
              </a:rPr>
              <a:t>Stress Data files for diff. </a:t>
            </a:r>
          </a:p>
          <a:p>
            <a:pPr algn="ctr"/>
            <a:r>
              <a:rPr lang="en-DE" i="1" dirty="0">
                <a:latin typeface="Times New Roman" panose="02020603050405020304" pitchFamily="18" charset="0"/>
                <a:cs typeface="Times New Roman" panose="02020603050405020304" pitchFamily="18" charset="0"/>
              </a:rPr>
              <a:t>f</a:t>
            </a:r>
            <a:r>
              <a:rPr lang="en-DE" dirty="0">
                <a:latin typeface="Times New Roman" panose="02020603050405020304" pitchFamily="18" charset="0"/>
                <a:cs typeface="Times New Roman" panose="02020603050405020304" pitchFamily="18" charset="0"/>
              </a:rPr>
              <a:t> values</a:t>
            </a:r>
          </a:p>
        </p:txBody>
      </p:sp>
      <p:sp>
        <p:nvSpPr>
          <p:cNvPr id="44" name="TextBox 43">
            <a:extLst>
              <a:ext uri="{FF2B5EF4-FFF2-40B4-BE49-F238E27FC236}">
                <a16:creationId xmlns:a16="http://schemas.microsoft.com/office/drawing/2014/main" id="{6E55D9F2-E515-4967-FB74-39207240274A}"/>
              </a:ext>
            </a:extLst>
          </p:cNvPr>
          <p:cNvSpPr txBox="1"/>
          <p:nvPr/>
        </p:nvSpPr>
        <p:spPr>
          <a:xfrm>
            <a:off x="5300113" y="2940098"/>
            <a:ext cx="2035071" cy="646331"/>
          </a:xfrm>
          <a:prstGeom prst="rect">
            <a:avLst/>
          </a:prstGeom>
          <a:noFill/>
        </p:spPr>
        <p:txBody>
          <a:bodyPr wrap="square" rtlCol="0">
            <a:spAutoFit/>
          </a:bodyPr>
          <a:lstStyle/>
          <a:p>
            <a:pPr algn="ctr"/>
            <a:r>
              <a:rPr lang="fr-FR" dirty="0">
                <a:latin typeface="Times New Roman" panose="02020603050405020304" pitchFamily="18" charset="0"/>
                <a:cs typeface="Times New Roman" panose="02020603050405020304" pitchFamily="18" charset="0"/>
              </a:rPr>
              <a:t>P</a:t>
            </a:r>
            <a:r>
              <a:rPr lang="en-DE" dirty="0">
                <a:latin typeface="Times New Roman" panose="02020603050405020304" pitchFamily="18" charset="0"/>
                <a:cs typeface="Times New Roman" panose="02020603050405020304" pitchFamily="18" charset="0"/>
              </a:rPr>
              <a:t>reprocessing Data Python Script </a:t>
            </a:r>
          </a:p>
        </p:txBody>
      </p:sp>
      <p:pic>
        <p:nvPicPr>
          <p:cNvPr id="45" name="Picture 44">
            <a:extLst>
              <a:ext uri="{FF2B5EF4-FFF2-40B4-BE49-F238E27FC236}">
                <a16:creationId xmlns:a16="http://schemas.microsoft.com/office/drawing/2014/main" id="{E8F5661F-BB41-DF16-EB32-4392FAF00802}"/>
              </a:ext>
            </a:extLst>
          </p:cNvPr>
          <p:cNvPicPr>
            <a:picLocks noChangeAspect="1"/>
          </p:cNvPicPr>
          <p:nvPr/>
        </p:nvPicPr>
        <p:blipFill>
          <a:blip r:embed="rId11"/>
          <a:stretch>
            <a:fillRect/>
          </a:stretch>
        </p:blipFill>
        <p:spPr>
          <a:xfrm>
            <a:off x="8638033" y="1600431"/>
            <a:ext cx="2096207" cy="1035545"/>
          </a:xfrm>
          <a:prstGeom prst="rect">
            <a:avLst/>
          </a:prstGeom>
          <a:ln>
            <a:solidFill>
              <a:schemeClr val="bg1"/>
            </a:solidFill>
          </a:ln>
        </p:spPr>
      </p:pic>
      <p:pic>
        <p:nvPicPr>
          <p:cNvPr id="47" name="Picture 46">
            <a:extLst>
              <a:ext uri="{FF2B5EF4-FFF2-40B4-BE49-F238E27FC236}">
                <a16:creationId xmlns:a16="http://schemas.microsoft.com/office/drawing/2014/main" id="{7039EDDC-A96E-A97D-F52A-15DA83BBC8FC}"/>
              </a:ext>
            </a:extLst>
          </p:cNvPr>
          <p:cNvPicPr>
            <a:picLocks noChangeAspect="1"/>
          </p:cNvPicPr>
          <p:nvPr/>
        </p:nvPicPr>
        <p:blipFill>
          <a:blip r:embed="rId12"/>
          <a:stretch>
            <a:fillRect/>
          </a:stretch>
        </p:blipFill>
        <p:spPr>
          <a:xfrm>
            <a:off x="8663777" y="2855379"/>
            <a:ext cx="2086028" cy="1080000"/>
          </a:xfrm>
          <a:prstGeom prst="rect">
            <a:avLst/>
          </a:prstGeom>
          <a:ln>
            <a:solidFill>
              <a:schemeClr val="bg1"/>
            </a:solidFill>
          </a:ln>
        </p:spPr>
      </p:pic>
      <p:pic>
        <p:nvPicPr>
          <p:cNvPr id="48" name="Imagem 7">
            <a:extLst>
              <a:ext uri="{FF2B5EF4-FFF2-40B4-BE49-F238E27FC236}">
                <a16:creationId xmlns:a16="http://schemas.microsoft.com/office/drawing/2014/main" id="{28E08D4C-FE83-B711-6416-753413A2FB9A}"/>
              </a:ext>
            </a:extLst>
          </p:cNvPr>
          <p:cNvPicPr>
            <a:picLocks noChangeAspect="1"/>
          </p:cNvPicPr>
          <p:nvPr/>
        </p:nvPicPr>
        <p:blipFill rotWithShape="1">
          <a:blip r:embed="rId13"/>
          <a:srcRect l="34316" t="10943" r="34976" b="11321"/>
          <a:stretch/>
        </p:blipFill>
        <p:spPr>
          <a:xfrm>
            <a:off x="7755145" y="988814"/>
            <a:ext cx="518970" cy="738995"/>
          </a:xfrm>
          <a:prstGeom prst="rect">
            <a:avLst/>
          </a:prstGeom>
          <a:ln>
            <a:noFill/>
          </a:ln>
          <a:effectLst>
            <a:outerShdw blurRad="292100" dist="139700" dir="2700000" algn="tl" rotWithShape="0">
              <a:srgbClr val="333333">
                <a:alpha val="65000"/>
              </a:srgbClr>
            </a:outerShdw>
          </a:effectLst>
        </p:spPr>
      </p:pic>
      <p:sp>
        <p:nvSpPr>
          <p:cNvPr id="49" name="TextBox 48">
            <a:extLst>
              <a:ext uri="{FF2B5EF4-FFF2-40B4-BE49-F238E27FC236}">
                <a16:creationId xmlns:a16="http://schemas.microsoft.com/office/drawing/2014/main" id="{EFAFE839-57FF-8111-941B-D71A871FDA08}"/>
              </a:ext>
            </a:extLst>
          </p:cNvPr>
          <p:cNvSpPr txBox="1"/>
          <p:nvPr/>
        </p:nvSpPr>
        <p:spPr>
          <a:xfrm>
            <a:off x="8205093" y="1173646"/>
            <a:ext cx="3420533" cy="369332"/>
          </a:xfrm>
          <a:prstGeom prst="rect">
            <a:avLst/>
          </a:prstGeom>
          <a:noFill/>
        </p:spPr>
        <p:txBody>
          <a:bodyPr wrap="square" rtlCol="0">
            <a:spAutoFit/>
          </a:bodyPr>
          <a:lstStyle/>
          <a:p>
            <a:pPr algn="ctr"/>
            <a:r>
              <a:rPr lang="en-DE" dirty="0">
                <a:latin typeface="Times New Roman" panose="02020603050405020304" pitchFamily="18" charset="0"/>
                <a:cs typeface="Times New Roman" panose="02020603050405020304" pitchFamily="18" charset="0"/>
              </a:rPr>
              <a:t>Datasets based in </a:t>
            </a:r>
            <a:r>
              <a:rPr lang="en-DE" dirty="0" err="1">
                <a:latin typeface="Times New Roman" panose="02020603050405020304" pitchFamily="18" charset="0"/>
                <a:cs typeface="Times New Roman" panose="02020603050405020304" pitchFamily="18" charset="0"/>
              </a:rPr>
              <a:t>Chupakhin</a:t>
            </a:r>
            <a:r>
              <a:rPr lang="en-DE" dirty="0">
                <a:latin typeface="Times New Roman" panose="02020603050405020304" pitchFamily="18" charset="0"/>
                <a:cs typeface="Times New Roman" panose="02020603050405020304" pitchFamily="18" charset="0"/>
              </a:rPr>
              <a:t> [7]</a:t>
            </a:r>
          </a:p>
        </p:txBody>
      </p:sp>
      <p:cxnSp>
        <p:nvCxnSpPr>
          <p:cNvPr id="50" name="Straight Arrow Connector 57">
            <a:extLst>
              <a:ext uri="{FF2B5EF4-FFF2-40B4-BE49-F238E27FC236}">
                <a16:creationId xmlns:a16="http://schemas.microsoft.com/office/drawing/2014/main" id="{81B41681-C077-E226-27A5-B0A187E95DBD}"/>
              </a:ext>
            </a:extLst>
          </p:cNvPr>
          <p:cNvCxnSpPr>
            <a:cxnSpLocks/>
          </p:cNvCxnSpPr>
          <p:nvPr/>
        </p:nvCxnSpPr>
        <p:spPr>
          <a:xfrm flipV="1">
            <a:off x="7690664" y="2225146"/>
            <a:ext cx="403981" cy="29459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7">
            <a:extLst>
              <a:ext uri="{FF2B5EF4-FFF2-40B4-BE49-F238E27FC236}">
                <a16:creationId xmlns:a16="http://schemas.microsoft.com/office/drawing/2014/main" id="{7F816775-BA3C-DC6B-196C-5223EABA0870}"/>
              </a:ext>
            </a:extLst>
          </p:cNvPr>
          <p:cNvCxnSpPr>
            <a:cxnSpLocks/>
          </p:cNvCxnSpPr>
          <p:nvPr/>
        </p:nvCxnSpPr>
        <p:spPr>
          <a:xfrm>
            <a:off x="7671675" y="3166077"/>
            <a:ext cx="403981" cy="294595"/>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2" name="Rechteck 2">
            <a:extLst>
              <a:ext uri="{FF2B5EF4-FFF2-40B4-BE49-F238E27FC236}">
                <a16:creationId xmlns:a16="http://schemas.microsoft.com/office/drawing/2014/main" id="{B9F6CD9E-A24F-B7FB-5D23-B428D0EDBF3B}"/>
              </a:ext>
            </a:extLst>
          </p:cNvPr>
          <p:cNvSpPr/>
          <p:nvPr/>
        </p:nvSpPr>
        <p:spPr>
          <a:xfrm>
            <a:off x="10953037" y="1933537"/>
            <a:ext cx="796949" cy="369332"/>
          </a:xfrm>
          <a:prstGeom prst="rect">
            <a:avLst/>
          </a:prstGeom>
        </p:spPr>
        <p:txBody>
          <a:bodyPr wrap="none">
            <a:spAutoFit/>
          </a:bodyPr>
          <a:lstStyle/>
          <a:p>
            <a:r>
              <a:rPr lang="en-DE" dirty="0">
                <a:latin typeface="Times New Roman" panose="02020603050405020304" pitchFamily="18" charset="0"/>
                <a:cs typeface="Times New Roman" panose="02020603050405020304" pitchFamily="18" charset="0"/>
              </a:rPr>
              <a:t>Test 1 </a:t>
            </a:r>
            <a:endParaRPr lang="de-DE" dirty="0"/>
          </a:p>
        </p:txBody>
      </p:sp>
      <p:sp>
        <p:nvSpPr>
          <p:cNvPr id="53" name="Rechteck 161">
            <a:extLst>
              <a:ext uri="{FF2B5EF4-FFF2-40B4-BE49-F238E27FC236}">
                <a16:creationId xmlns:a16="http://schemas.microsoft.com/office/drawing/2014/main" id="{43359C93-3348-175E-CF23-45573A60F48B}"/>
              </a:ext>
            </a:extLst>
          </p:cNvPr>
          <p:cNvSpPr/>
          <p:nvPr/>
        </p:nvSpPr>
        <p:spPr>
          <a:xfrm>
            <a:off x="10968602" y="3186462"/>
            <a:ext cx="796949" cy="369332"/>
          </a:xfrm>
          <a:prstGeom prst="rect">
            <a:avLst/>
          </a:prstGeom>
        </p:spPr>
        <p:txBody>
          <a:bodyPr wrap="none">
            <a:spAutoFit/>
          </a:bodyPr>
          <a:lstStyle/>
          <a:p>
            <a:r>
              <a:rPr lang="en-DE" dirty="0">
                <a:latin typeface="Times New Roman" panose="02020603050405020304" pitchFamily="18" charset="0"/>
                <a:cs typeface="Times New Roman" panose="02020603050405020304" pitchFamily="18" charset="0"/>
              </a:rPr>
              <a:t>Test </a:t>
            </a:r>
            <a:r>
              <a:rPr lang="de-DE" dirty="0">
                <a:latin typeface="Times New Roman" panose="02020603050405020304" pitchFamily="18" charset="0"/>
                <a:cs typeface="Times New Roman" panose="02020603050405020304" pitchFamily="18" charset="0"/>
              </a:rPr>
              <a:t>2</a:t>
            </a:r>
            <a:r>
              <a:rPr lang="en-DE" dirty="0">
                <a:latin typeface="Times New Roman" panose="02020603050405020304" pitchFamily="18" charset="0"/>
                <a:cs typeface="Times New Roman" panose="02020603050405020304" pitchFamily="18" charset="0"/>
              </a:rPr>
              <a:t> </a:t>
            </a:r>
            <a:endParaRPr lang="de-DE" dirty="0"/>
          </a:p>
        </p:txBody>
      </p:sp>
      <p:grpSp>
        <p:nvGrpSpPr>
          <p:cNvPr id="68" name="Group 67">
            <a:extLst>
              <a:ext uri="{FF2B5EF4-FFF2-40B4-BE49-F238E27FC236}">
                <a16:creationId xmlns:a16="http://schemas.microsoft.com/office/drawing/2014/main" id="{BE5607B4-C969-62D6-86DA-4E4FFAE31780}"/>
              </a:ext>
            </a:extLst>
          </p:cNvPr>
          <p:cNvGrpSpPr/>
          <p:nvPr/>
        </p:nvGrpSpPr>
        <p:grpSpPr>
          <a:xfrm rot="1361756">
            <a:off x="1579500" y="3638550"/>
            <a:ext cx="185910" cy="360000"/>
            <a:chOff x="5599282" y="3887767"/>
            <a:chExt cx="185910" cy="360000"/>
          </a:xfrm>
        </p:grpSpPr>
        <p:cxnSp>
          <p:nvCxnSpPr>
            <p:cNvPr id="69" name="Straight Arrow Connector 57">
              <a:extLst>
                <a:ext uri="{FF2B5EF4-FFF2-40B4-BE49-F238E27FC236}">
                  <a16:creationId xmlns:a16="http://schemas.microsoft.com/office/drawing/2014/main" id="{399A99BE-23AE-2540-8323-A5303338BC65}"/>
                </a:ext>
              </a:extLst>
            </p:cNvPr>
            <p:cNvCxnSpPr>
              <a:cxnSpLocks/>
            </p:cNvCxnSpPr>
            <p:nvPr/>
          </p:nvCxnSpPr>
          <p:spPr>
            <a:xfrm rot="5400000" flipV="1">
              <a:off x="5419282" y="4067767"/>
              <a:ext cx="36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57">
              <a:extLst>
                <a:ext uri="{FF2B5EF4-FFF2-40B4-BE49-F238E27FC236}">
                  <a16:creationId xmlns:a16="http://schemas.microsoft.com/office/drawing/2014/main" id="{CC57A1B4-5C47-E84D-D366-074343B2A4E2}"/>
                </a:ext>
              </a:extLst>
            </p:cNvPr>
            <p:cNvCxnSpPr>
              <a:cxnSpLocks/>
            </p:cNvCxnSpPr>
            <p:nvPr/>
          </p:nvCxnSpPr>
          <p:spPr>
            <a:xfrm rot="16200000">
              <a:off x="5605192" y="4067767"/>
              <a:ext cx="36000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74" name="Straight Arrow Connector 57">
            <a:extLst>
              <a:ext uri="{FF2B5EF4-FFF2-40B4-BE49-F238E27FC236}">
                <a16:creationId xmlns:a16="http://schemas.microsoft.com/office/drawing/2014/main" id="{336DDC3C-D33B-89FC-C4AE-B607CC3C6B73}"/>
              </a:ext>
            </a:extLst>
          </p:cNvPr>
          <p:cNvCxnSpPr>
            <a:cxnSpLocks/>
          </p:cNvCxnSpPr>
          <p:nvPr/>
        </p:nvCxnSpPr>
        <p:spPr>
          <a:xfrm rot="16200000">
            <a:off x="6055058" y="3936786"/>
            <a:ext cx="47300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57">
            <a:extLst>
              <a:ext uri="{FF2B5EF4-FFF2-40B4-BE49-F238E27FC236}">
                <a16:creationId xmlns:a16="http://schemas.microsoft.com/office/drawing/2014/main" id="{A0E8CA9F-57C3-23D1-420D-5A2CD9E31E49}"/>
              </a:ext>
            </a:extLst>
          </p:cNvPr>
          <p:cNvCxnSpPr>
            <a:cxnSpLocks/>
          </p:cNvCxnSpPr>
          <p:nvPr/>
        </p:nvCxnSpPr>
        <p:spPr>
          <a:xfrm>
            <a:off x="3007430" y="4471871"/>
            <a:ext cx="473003"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595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fade">
                                      <p:cBhvr>
                                        <p:cTn id="15" dur="500"/>
                                        <p:tgtEl>
                                          <p:spTgt spid="2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9"/>
                                        </p:tgtEl>
                                        <p:attrNameLst>
                                          <p:attrName>style.visibility</p:attrName>
                                        </p:attrNameLst>
                                      </p:cBhvr>
                                      <p:to>
                                        <p:strVal val="visible"/>
                                      </p:to>
                                    </p:set>
                                    <p:animEffect transition="in" filter="fade">
                                      <p:cBhvr>
                                        <p:cTn id="20" dur="500"/>
                                        <p:tgtEl>
                                          <p:spTgt spid="39"/>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500"/>
                                        <p:tgtEl>
                                          <p:spTgt spid="68"/>
                                        </p:tgtEl>
                                      </p:cBhvr>
                                    </p:animEffect>
                                  </p:childTnLst>
                                </p:cTn>
                              </p:par>
                              <p:par>
                                <p:cTn id="29" presetID="10" presetClass="entr" presetSubtype="0" fill="hold" nodeType="with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fade">
                                      <p:cBhvr>
                                        <p:cTn id="31" dur="500"/>
                                        <p:tgtEl>
                                          <p:spTgt spid="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45"/>
                                        </p:tgtEl>
                                        <p:attrNameLst>
                                          <p:attrName>style.visibility</p:attrName>
                                        </p:attrNameLst>
                                      </p:cBhvr>
                                      <p:to>
                                        <p:strVal val="visible"/>
                                      </p:to>
                                    </p:set>
                                    <p:animEffect transition="in" filter="fade">
                                      <p:cBhvr>
                                        <p:cTn id="41" dur="500"/>
                                        <p:tgtEl>
                                          <p:spTgt spid="45"/>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75"/>
                                        </p:tgtEl>
                                        <p:attrNameLst>
                                          <p:attrName>style.visibility</p:attrName>
                                        </p:attrNameLst>
                                      </p:cBhvr>
                                      <p:to>
                                        <p:strVal val="visible"/>
                                      </p:to>
                                    </p:set>
                                    <p:animEffect transition="in" filter="fade">
                                      <p:cBhvr>
                                        <p:cTn id="46" dur="500"/>
                                        <p:tgtEl>
                                          <p:spTgt spid="75"/>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50"/>
                                        </p:tgtEl>
                                        <p:attrNameLst>
                                          <p:attrName>style.visibility</p:attrName>
                                        </p:attrNameLst>
                                      </p:cBhvr>
                                      <p:to>
                                        <p:strVal val="visible"/>
                                      </p:to>
                                    </p:set>
                                    <p:animEffect transition="in" filter="fade">
                                      <p:cBhvr>
                                        <p:cTn id="51" dur="500"/>
                                        <p:tgtEl>
                                          <p:spTgt spid="50"/>
                                        </p:tgtEl>
                                      </p:cBhvr>
                                    </p:animEffect>
                                  </p:childTnLst>
                                </p:cTn>
                              </p:par>
                              <p:par>
                                <p:cTn id="52" presetID="10" presetClass="entr" presetSubtype="0" fill="hold"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500"/>
                                        <p:tgtEl>
                                          <p:spTgt spid="51"/>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52"/>
                                        </p:tgtEl>
                                        <p:attrNameLst>
                                          <p:attrName>style.visibility</p:attrName>
                                        </p:attrNameLst>
                                      </p:cBhvr>
                                      <p:to>
                                        <p:strVal val="visible"/>
                                      </p:to>
                                    </p:set>
                                    <p:animEffect transition="in" filter="fade">
                                      <p:cBhvr>
                                        <p:cTn id="64" dur="500"/>
                                        <p:tgtEl>
                                          <p:spTgt spid="52"/>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fade">
                                      <p:cBhvr>
                                        <p:cTn id="67" dur="500"/>
                                        <p:tgtEl>
                                          <p:spTgt spid="53"/>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grpId="0" nodeType="clickEffect">
                                  <p:stCondLst>
                                    <p:cond delay="0"/>
                                  </p:stCondLst>
                                  <p:childTnLst>
                                    <p:set>
                                      <p:cBhvr>
                                        <p:cTn id="71" dur="1" fill="hold">
                                          <p:stCondLst>
                                            <p:cond delay="0"/>
                                          </p:stCondLst>
                                        </p:cTn>
                                        <p:tgtEl>
                                          <p:spTgt spid="49"/>
                                        </p:tgtEl>
                                        <p:attrNameLst>
                                          <p:attrName>style.visibility</p:attrName>
                                        </p:attrNameLst>
                                      </p:cBhvr>
                                      <p:to>
                                        <p:strVal val="visible"/>
                                      </p:to>
                                    </p:set>
                                    <p:animEffect transition="in" filter="fade">
                                      <p:cBhvr>
                                        <p:cTn id="72" dur="500"/>
                                        <p:tgtEl>
                                          <p:spTgt spid="49"/>
                                        </p:tgtEl>
                                      </p:cBhvr>
                                    </p:animEffect>
                                  </p:childTnLst>
                                </p:cTn>
                              </p:par>
                              <p:par>
                                <p:cTn id="73" presetID="10" presetClass="entr" presetSubtype="0" fill="hold" nodeType="withEffect">
                                  <p:stCondLst>
                                    <p:cond delay="0"/>
                                  </p:stCondLst>
                                  <p:childTnLst>
                                    <p:set>
                                      <p:cBhvr>
                                        <p:cTn id="74" dur="1" fill="hold">
                                          <p:stCondLst>
                                            <p:cond delay="0"/>
                                          </p:stCondLst>
                                        </p:cTn>
                                        <p:tgtEl>
                                          <p:spTgt spid="48"/>
                                        </p:tgtEl>
                                        <p:attrNameLst>
                                          <p:attrName>style.visibility</p:attrName>
                                        </p:attrNameLst>
                                      </p:cBhvr>
                                      <p:to>
                                        <p:strVal val="visible"/>
                                      </p:to>
                                    </p:set>
                                    <p:animEffect transition="in" filter="fade">
                                      <p:cBhvr>
                                        <p:cTn id="75" dur="500"/>
                                        <p:tgtEl>
                                          <p:spTgt spid="4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4"/>
                                        </p:tgtEl>
                                        <p:attrNameLst>
                                          <p:attrName>style.visibility</p:attrName>
                                        </p:attrNameLst>
                                      </p:cBhvr>
                                      <p:to>
                                        <p:strVal val="visible"/>
                                      </p:to>
                                    </p:set>
                                    <p:animEffect transition="in" filter="fade">
                                      <p:cBhvr>
                                        <p:cTn id="78" dur="500"/>
                                        <p:tgtEl>
                                          <p:spTgt spid="14"/>
                                        </p:tgtEl>
                                      </p:cBhvr>
                                    </p:animEffect>
                                  </p:childTnLst>
                                </p:cTn>
                              </p:par>
                            </p:childTnLst>
                          </p:cTn>
                        </p:par>
                      </p:childTnLst>
                    </p:cTn>
                  </p:par>
                  <p:par>
                    <p:cTn id="79" fill="hold">
                      <p:stCondLst>
                        <p:cond delay="indefinite"/>
                      </p:stCondLst>
                      <p:childTnLst>
                        <p:par>
                          <p:cTn id="80" fill="hold">
                            <p:stCondLst>
                              <p:cond delay="0"/>
                            </p:stCondLst>
                            <p:childTnLst>
                              <p:par>
                                <p:cTn id="81" presetID="10" presetClass="entr" presetSubtype="0" fill="hold" grpId="0" nodeType="click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fade">
                                      <p:cBhvr>
                                        <p:cTn id="83" dur="500"/>
                                        <p:tgtEl>
                                          <p:spTgt spid="16"/>
                                        </p:tgtEl>
                                      </p:cBhvr>
                                    </p:animEffect>
                                  </p:childTnLst>
                                </p:cTn>
                              </p:par>
                            </p:childTnLst>
                          </p:cTn>
                        </p:par>
                      </p:childTnLst>
                    </p:cTn>
                  </p:par>
                  <p:par>
                    <p:cTn id="84" fill="hold">
                      <p:stCondLst>
                        <p:cond delay="indefinite"/>
                      </p:stCondLst>
                      <p:childTnLst>
                        <p:par>
                          <p:cTn id="85" fill="hold">
                            <p:stCondLst>
                              <p:cond delay="0"/>
                            </p:stCondLst>
                            <p:childTnLst>
                              <p:par>
                                <p:cTn id="86" presetID="10" presetClass="entr" presetSubtype="0" fill="hold" grpId="0" nodeType="click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fade">
                                      <p:cBhvr>
                                        <p:cTn id="88" dur="500"/>
                                        <p:tgtEl>
                                          <p:spTgt spid="18"/>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nodeType="click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fade">
                                      <p:cBhvr>
                                        <p:cTn id="93" dur="500"/>
                                        <p:tgtEl>
                                          <p:spTgt spid="19"/>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24"/>
                                        </p:tgtEl>
                                        <p:attrNameLst>
                                          <p:attrName>style.visibility</p:attrName>
                                        </p:attrNameLst>
                                      </p:cBhvr>
                                      <p:to>
                                        <p:strVal val="visible"/>
                                      </p:to>
                                    </p:set>
                                    <p:animEffect transition="in" filter="fade">
                                      <p:cBhvr>
                                        <p:cTn id="96" dur="500"/>
                                        <p:tgtEl>
                                          <p:spTgt spid="24"/>
                                        </p:tgtEl>
                                      </p:cBhvr>
                                    </p:animEffect>
                                  </p:childTnLst>
                                </p:cTn>
                              </p:par>
                            </p:childTnLst>
                          </p:cTn>
                        </p:par>
                      </p:childTnLst>
                    </p:cTn>
                  </p:par>
                  <p:par>
                    <p:cTn id="97" fill="hold">
                      <p:stCondLst>
                        <p:cond delay="indefinite"/>
                      </p:stCondLst>
                      <p:childTnLst>
                        <p:par>
                          <p:cTn id="98" fill="hold">
                            <p:stCondLst>
                              <p:cond delay="0"/>
                            </p:stCondLst>
                            <p:childTnLst>
                              <p:par>
                                <p:cTn id="99" presetID="10" presetClass="entr" presetSubtype="0" fill="hold" nodeType="clickEffect">
                                  <p:stCondLst>
                                    <p:cond delay="0"/>
                                  </p:stCondLst>
                                  <p:childTnLst>
                                    <p:set>
                                      <p:cBhvr>
                                        <p:cTn id="100" dur="1" fill="hold">
                                          <p:stCondLst>
                                            <p:cond delay="0"/>
                                          </p:stCondLst>
                                        </p:cTn>
                                        <p:tgtEl>
                                          <p:spTgt spid="74"/>
                                        </p:tgtEl>
                                        <p:attrNameLst>
                                          <p:attrName>style.visibility</p:attrName>
                                        </p:attrNameLst>
                                      </p:cBhvr>
                                      <p:to>
                                        <p:strVal val="visible"/>
                                      </p:to>
                                    </p:set>
                                    <p:animEffect transition="in" filter="fade">
                                      <p:cBhvr>
                                        <p:cTn id="101"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P spid="16" grpId="0"/>
      <p:bldP spid="18" grpId="0"/>
      <p:bldP spid="24" grpId="0" animBg="1"/>
      <p:bldP spid="43" grpId="0"/>
      <p:bldP spid="44" grpId="0"/>
      <p:bldP spid="49" grpId="0"/>
      <p:bldP spid="52" grpId="0"/>
      <p:bldP spid="5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CaixaDeTexto 5">
            <a:extLst>
              <a:ext uri="{FF2B5EF4-FFF2-40B4-BE49-F238E27FC236}">
                <a16:creationId xmlns:a16="http://schemas.microsoft.com/office/drawing/2014/main" id="{FFBE15D6-65F4-1EC5-87EB-1963D182C301}"/>
              </a:ext>
            </a:extLst>
          </p:cNvPr>
          <p:cNvSpPr txBox="1"/>
          <p:nvPr/>
        </p:nvSpPr>
        <p:spPr>
          <a:xfrm>
            <a:off x="316359" y="835277"/>
            <a:ext cx="8903841" cy="430887"/>
          </a:xfrm>
          <a:prstGeom prst="rect">
            <a:avLst/>
          </a:prstGeom>
          <a:noFill/>
        </p:spPr>
        <p:txBody>
          <a:bodyPr wrap="square" rtlCol="0">
            <a:spAutoFit/>
          </a:bodyPr>
          <a:lstStyle/>
          <a:p>
            <a:pPr rtl="0" eaLnBrk="0" fontAlgn="base" hangingPunct="0">
              <a:spcBef>
                <a:spcPct val="0"/>
              </a:spcBef>
              <a:spcAft>
                <a:spcPct val="0"/>
              </a:spcAft>
            </a:pPr>
            <a:r>
              <a:rPr lang="en-US" sz="2200" b="1" kern="1200" dirty="0">
                <a:solidFill>
                  <a:srgbClr val="1C1C1C"/>
                </a:solidFill>
                <a:effectLst/>
                <a:latin typeface="Times New Roman" panose="02020603050405020304" pitchFamily="18" charset="0"/>
                <a:cs typeface="Times New Roman" panose="02020603050405020304" pitchFamily="18" charset="0"/>
              </a:rPr>
              <a:t>Establishment </a:t>
            </a:r>
            <a:r>
              <a:rPr lang="en-DE" sz="2200" b="1" dirty="0">
                <a:solidFill>
                  <a:srgbClr val="1C1C1C"/>
                </a:solidFill>
                <a:latin typeface="Times New Roman" panose="02020603050405020304" pitchFamily="18" charset="0"/>
                <a:cs typeface="Times New Roman" panose="02020603050405020304" pitchFamily="18" charset="0"/>
              </a:rPr>
              <a:t>o</a:t>
            </a:r>
            <a:r>
              <a:rPr lang="en-US" sz="2200" b="1" kern="1200" dirty="0">
                <a:solidFill>
                  <a:srgbClr val="1C1C1C"/>
                </a:solidFill>
                <a:effectLst/>
                <a:latin typeface="Times New Roman" panose="02020603050405020304" pitchFamily="18" charset="0"/>
                <a:cs typeface="Times New Roman" panose="02020603050405020304" pitchFamily="18" charset="0"/>
              </a:rPr>
              <a:t>f </a:t>
            </a:r>
            <a:r>
              <a:rPr lang="en-DE" sz="2200" b="1" dirty="0">
                <a:solidFill>
                  <a:srgbClr val="1C1C1C"/>
                </a:solidFill>
                <a:latin typeface="Times New Roman" panose="02020603050405020304" pitchFamily="18" charset="0"/>
                <a:cs typeface="Times New Roman" panose="02020603050405020304" pitchFamily="18" charset="0"/>
              </a:rPr>
              <a:t>t</a:t>
            </a:r>
            <a:r>
              <a:rPr lang="en-US" sz="2200" b="1" kern="1200" dirty="0">
                <a:solidFill>
                  <a:srgbClr val="1C1C1C"/>
                </a:solidFill>
                <a:effectLst/>
                <a:latin typeface="Times New Roman" panose="02020603050405020304" pitchFamily="18" charset="0"/>
                <a:cs typeface="Times New Roman" panose="02020603050405020304" pitchFamily="18" charset="0"/>
              </a:rPr>
              <a:t>he A</a:t>
            </a:r>
            <a:r>
              <a:rPr lang="en-DE" sz="2200" b="1" kern="1200" dirty="0">
                <a:solidFill>
                  <a:srgbClr val="1C1C1C"/>
                </a:solidFill>
                <a:effectLst/>
                <a:latin typeface="Times New Roman" panose="02020603050405020304" pitchFamily="18" charset="0"/>
                <a:cs typeface="Times New Roman" panose="02020603050405020304" pitchFamily="18" charset="0"/>
              </a:rPr>
              <a:t>NN</a:t>
            </a:r>
            <a:r>
              <a:rPr lang="en-US" sz="2200" b="1" kern="1200" dirty="0">
                <a:solidFill>
                  <a:srgbClr val="1C1C1C"/>
                </a:solidFill>
                <a:effectLst/>
                <a:latin typeface="Times New Roman" panose="02020603050405020304" pitchFamily="18" charset="0"/>
                <a:cs typeface="Times New Roman" panose="02020603050405020304" pitchFamily="18" charset="0"/>
              </a:rPr>
              <a:t> Database</a:t>
            </a:r>
            <a:endParaRPr lang="pt-BR" sz="2200" b="1" kern="1200" dirty="0">
              <a:solidFill>
                <a:srgbClr val="1C1C1C"/>
              </a:solidFill>
              <a:effectLst/>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21FBAC97-F65D-1B3A-9397-AA8714A607C9}"/>
              </a:ext>
            </a:extLst>
          </p:cNvPr>
          <p:cNvSpPr txBox="1"/>
          <p:nvPr/>
        </p:nvSpPr>
        <p:spPr>
          <a:xfrm>
            <a:off x="-125128" y="1511339"/>
            <a:ext cx="5993002" cy="458074"/>
          </a:xfrm>
          <a:prstGeom prst="rect">
            <a:avLst/>
          </a:prstGeom>
          <a:noFill/>
        </p:spPr>
        <p:txBody>
          <a:bodyPr wrap="square">
            <a:spAutoFit/>
          </a:bodyPr>
          <a:lstStyle/>
          <a:p>
            <a:pPr marL="1143000" lvl="2" indent="-228600" algn="ctr">
              <a:lnSpc>
                <a:spcPct val="150000"/>
              </a:lnSpc>
              <a:buFont typeface="+mj-lt"/>
              <a:buAutoNum type="arabicPeriod"/>
              <a:tabLst>
                <a:tab pos="107950" algn="l"/>
              </a:tabLst>
            </a:pPr>
            <a:r>
              <a:rPr lang="en-US" sz="1800" dirty="0">
                <a:effectLst/>
                <a:latin typeface="Times New Roman" panose="02020603050405020304" pitchFamily="18" charset="0"/>
                <a:ea typeface="Times New Roman" panose="02020603050405020304" pitchFamily="18" charset="0"/>
              </a:rPr>
              <a:t>Database with </a:t>
            </a:r>
            <a:r>
              <a:rPr lang="en-US" sz="1800" b="1" dirty="0">
                <a:effectLst/>
                <a:latin typeface="Times New Roman" panose="02020603050405020304" pitchFamily="18" charset="0"/>
                <a:ea typeface="Times New Roman" panose="02020603050405020304" pitchFamily="18" charset="0"/>
              </a:rPr>
              <a:t>uniform</a:t>
            </a:r>
            <a:r>
              <a:rPr lang="en-US" sz="1800" dirty="0">
                <a:effectLst/>
                <a:latin typeface="Times New Roman" panose="02020603050405020304" pitchFamily="18" charset="0"/>
                <a:ea typeface="Times New Roman" panose="02020603050405020304" pitchFamily="18" charset="0"/>
              </a:rPr>
              <a:t> stress values - Test 1 </a:t>
            </a:r>
            <a:endParaRPr lang="en-DE" sz="1800" dirty="0">
              <a:effectLst/>
              <a:latin typeface="Times New Roman" panose="02020603050405020304" pitchFamily="18" charset="0"/>
              <a:ea typeface="Times New Roman" panose="02020603050405020304" pitchFamily="18" charset="0"/>
            </a:endParaRPr>
          </a:p>
        </p:txBody>
      </p:sp>
      <p:pic>
        <p:nvPicPr>
          <p:cNvPr id="5" name="Grafik 47">
            <a:extLst>
              <a:ext uri="{FF2B5EF4-FFF2-40B4-BE49-F238E27FC236}">
                <a16:creationId xmlns:a16="http://schemas.microsoft.com/office/drawing/2014/main" id="{6C1DE94E-0540-E896-FE51-9395244634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380" y="2041246"/>
            <a:ext cx="5462622" cy="2700000"/>
          </a:xfrm>
          <a:prstGeom prst="rect">
            <a:avLst/>
          </a:prstGeom>
        </p:spPr>
      </p:pic>
      <p:sp>
        <p:nvSpPr>
          <p:cNvPr id="7" name="TextBox 6">
            <a:extLst>
              <a:ext uri="{FF2B5EF4-FFF2-40B4-BE49-F238E27FC236}">
                <a16:creationId xmlns:a16="http://schemas.microsoft.com/office/drawing/2014/main" id="{63B57064-F5D5-15F4-7B7D-A0592579B061}"/>
              </a:ext>
            </a:extLst>
          </p:cNvPr>
          <p:cNvSpPr txBox="1"/>
          <p:nvPr/>
        </p:nvSpPr>
        <p:spPr>
          <a:xfrm>
            <a:off x="6584214" y="1600081"/>
            <a:ext cx="6096000" cy="369332"/>
          </a:xfrm>
          <a:prstGeom prst="rect">
            <a:avLst/>
          </a:prstGeom>
          <a:noFill/>
        </p:spPr>
        <p:txBody>
          <a:bodyPr wrap="square">
            <a:spAutoFit/>
          </a:bodyPr>
          <a:lstStyle/>
          <a:p>
            <a:r>
              <a:rPr lang="en-DE" sz="1800" dirty="0">
                <a:effectLst/>
                <a:latin typeface="Times New Roman" panose="02020603050405020304" pitchFamily="18" charset="0"/>
                <a:ea typeface="Calibri" panose="020F0502020204030204" pitchFamily="34" charset="0"/>
              </a:rPr>
              <a:t>2. </a:t>
            </a:r>
            <a:r>
              <a:rPr lang="en-US" sz="1800" dirty="0">
                <a:effectLst/>
                <a:latin typeface="Times New Roman" panose="02020603050405020304" pitchFamily="18" charset="0"/>
                <a:ea typeface="Calibri" panose="020F0502020204030204" pitchFamily="34" charset="0"/>
              </a:rPr>
              <a:t>Database with </a:t>
            </a:r>
            <a:r>
              <a:rPr lang="en-US" sz="1800" b="1" dirty="0">
                <a:effectLst/>
                <a:latin typeface="Times New Roman" panose="02020603050405020304" pitchFamily="18" charset="0"/>
                <a:ea typeface="Calibri" panose="020F0502020204030204" pitchFamily="34" charset="0"/>
              </a:rPr>
              <a:t>non-uniform</a:t>
            </a:r>
            <a:r>
              <a:rPr lang="en-US" sz="1800" dirty="0">
                <a:effectLst/>
                <a:latin typeface="Times New Roman" panose="02020603050405020304" pitchFamily="18" charset="0"/>
                <a:ea typeface="Calibri" panose="020F0502020204030204" pitchFamily="34" charset="0"/>
              </a:rPr>
              <a:t> stress values - Test 2</a:t>
            </a:r>
            <a:endParaRPr lang="en-DE" dirty="0"/>
          </a:p>
        </p:txBody>
      </p:sp>
      <p:pic>
        <p:nvPicPr>
          <p:cNvPr id="8" name="Grafik 48">
            <a:extLst>
              <a:ext uri="{FF2B5EF4-FFF2-40B4-BE49-F238E27FC236}">
                <a16:creationId xmlns:a16="http://schemas.microsoft.com/office/drawing/2014/main" id="{E3ACDD59-310C-4AB4-AA8E-B440733F2543}"/>
              </a:ext>
            </a:extLst>
          </p:cNvPr>
          <p:cNvPicPr>
            <a:picLocks noChangeAspect="1"/>
          </p:cNvPicPr>
          <p:nvPr/>
        </p:nvPicPr>
        <p:blipFill rotWithShape="1">
          <a:blip r:embed="rId4">
            <a:extLst>
              <a:ext uri="{28A0092B-C50C-407E-A947-70E740481C1C}">
                <a14:useLocalDpi xmlns:a14="http://schemas.microsoft.com/office/drawing/2010/main" val="0"/>
              </a:ext>
            </a:extLst>
          </a:blip>
          <a:srcRect b="1670"/>
          <a:stretch/>
        </p:blipFill>
        <p:spPr bwMode="auto">
          <a:xfrm>
            <a:off x="6467205" y="2041246"/>
            <a:ext cx="5302966" cy="2700000"/>
          </a:xfrm>
          <a:prstGeom prst="rect">
            <a:avLst/>
          </a:prstGeom>
          <a:ln>
            <a:noFill/>
          </a:ln>
          <a:extLst>
            <a:ext uri="{53640926-AAD7-44D8-BBD7-CCE9431645EC}">
              <a14:shadowObscured xmlns:a14="http://schemas.microsoft.com/office/drawing/2010/main"/>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906BBD93-50C9-898A-9962-4657B92F8A0D}"/>
                  </a:ext>
                </a:extLst>
              </p:cNvPr>
              <p:cNvSpPr txBox="1"/>
              <p:nvPr/>
            </p:nvSpPr>
            <p:spPr>
              <a:xfrm>
                <a:off x="3492500" y="5003329"/>
                <a:ext cx="5065902" cy="72385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DE" i="1" smtClean="0">
                              <a:solidFill>
                                <a:srgbClr val="836967"/>
                              </a:solidFill>
                              <a:latin typeface="Cambria Math" panose="02040503050406030204" pitchFamily="18" charset="0"/>
                            </a:rPr>
                          </m:ctrlPr>
                        </m:sSubSupPr>
                        <m:e>
                          <m:r>
                            <m:rPr>
                              <m:sty m:val="p"/>
                            </m:rPr>
                            <a:rPr lang="en-DE">
                              <a:latin typeface="Cambria Math" panose="02040503050406030204" pitchFamily="18" charset="0"/>
                            </a:rPr>
                            <m:t>σ</m:t>
                          </m:r>
                        </m:e>
                        <m:sub>
                          <m:r>
                            <m:rPr>
                              <m:sty m:val="p"/>
                            </m:rPr>
                            <a:rPr lang="en-DE" i="0">
                              <a:latin typeface="Cambria Math" panose="02040503050406030204" pitchFamily="18" charset="0"/>
                            </a:rPr>
                            <m:t>IM</m:t>
                          </m:r>
                          <m:r>
                            <a:rPr lang="en-DE" i="0">
                              <a:latin typeface="Cambria Math" panose="02040503050406030204" pitchFamily="18" charset="0"/>
                            </a:rPr>
                            <m:t>,1</m:t>
                          </m:r>
                        </m:sub>
                        <m:sup>
                          <m:r>
                            <a:rPr lang="en-DE" i="0">
                              <a:latin typeface="Cambria Math" panose="02040503050406030204" pitchFamily="18" charset="0"/>
                            </a:rPr>
                            <m:t>∗</m:t>
                          </m:r>
                        </m:sup>
                      </m:sSubSup>
                      <m:r>
                        <a:rPr lang="en-DE" i="0">
                          <a:latin typeface="Cambria Math" panose="02040503050406030204" pitchFamily="18" charset="0"/>
                        </a:rPr>
                        <m:t>, </m:t>
                      </m:r>
                      <m:sSubSup>
                        <m:sSubSupPr>
                          <m:ctrlPr>
                            <a:rPr lang="en-DE" i="1">
                              <a:solidFill>
                                <a:srgbClr val="836967"/>
                              </a:solidFill>
                              <a:latin typeface="Cambria Math" panose="02040503050406030204" pitchFamily="18" charset="0"/>
                            </a:rPr>
                          </m:ctrlPr>
                        </m:sSubSupPr>
                        <m:e>
                          <m:r>
                            <m:rPr>
                              <m:sty m:val="p"/>
                            </m:rPr>
                            <a:rPr lang="en-DE" i="0">
                              <a:latin typeface="Cambria Math" panose="02040503050406030204" pitchFamily="18" charset="0"/>
                            </a:rPr>
                            <m:t>σ</m:t>
                          </m:r>
                        </m:e>
                        <m:sub>
                          <m:r>
                            <m:rPr>
                              <m:sty m:val="p"/>
                            </m:rPr>
                            <a:rPr lang="en-DE" i="0">
                              <a:latin typeface="Cambria Math" panose="02040503050406030204" pitchFamily="18" charset="0"/>
                            </a:rPr>
                            <m:t>IM</m:t>
                          </m:r>
                          <m:r>
                            <a:rPr lang="en-DE" i="0">
                              <a:latin typeface="Cambria Math" panose="02040503050406030204" pitchFamily="18" charset="0"/>
                            </a:rPr>
                            <m:t>,2</m:t>
                          </m:r>
                        </m:sub>
                        <m:sup>
                          <m:r>
                            <a:rPr lang="en-DE" i="0">
                              <a:latin typeface="Cambria Math" panose="02040503050406030204" pitchFamily="18" charset="0"/>
                            </a:rPr>
                            <m:t>∗</m:t>
                          </m:r>
                        </m:sup>
                      </m:sSubSup>
                      <m:r>
                        <a:rPr lang="en-DE" i="0">
                          <a:latin typeface="Cambria Math" panose="02040503050406030204" pitchFamily="18" charset="0"/>
                        </a:rPr>
                        <m:t>,…,</m:t>
                      </m:r>
                      <m:sSubSup>
                        <m:sSubSupPr>
                          <m:ctrlPr>
                            <a:rPr lang="en-DE" i="1">
                              <a:solidFill>
                                <a:srgbClr val="836967"/>
                              </a:solidFill>
                              <a:latin typeface="Cambria Math" panose="02040503050406030204" pitchFamily="18" charset="0"/>
                            </a:rPr>
                          </m:ctrlPr>
                        </m:sSubSupPr>
                        <m:e>
                          <m:r>
                            <m:rPr>
                              <m:sty m:val="p"/>
                            </m:rPr>
                            <a:rPr lang="en-DE" i="0">
                              <a:latin typeface="Cambria Math" panose="02040503050406030204" pitchFamily="18" charset="0"/>
                            </a:rPr>
                            <m:t>σ</m:t>
                          </m:r>
                        </m:e>
                        <m:sub>
                          <m:r>
                            <m:rPr>
                              <m:sty m:val="p"/>
                            </m:rPr>
                            <a:rPr lang="en-DE" i="0">
                              <a:latin typeface="Cambria Math" panose="02040503050406030204" pitchFamily="18" charset="0"/>
                            </a:rPr>
                            <m:t>IM</m:t>
                          </m:r>
                          <m:r>
                            <a:rPr lang="en-DE" i="0">
                              <a:latin typeface="Cambria Math" panose="02040503050406030204" pitchFamily="18" charset="0"/>
                            </a:rPr>
                            <m:t>,9</m:t>
                          </m:r>
                        </m:sub>
                        <m:sup>
                          <m:r>
                            <a:rPr lang="en-DE" i="0">
                              <a:latin typeface="Cambria Math" panose="02040503050406030204" pitchFamily="18" charset="0"/>
                            </a:rPr>
                            <m:t>∗</m:t>
                          </m:r>
                        </m:sup>
                      </m:sSubSup>
                      <m:r>
                        <a:rPr lang="en-DE" i="0">
                          <a:latin typeface="Cambria Math" panose="02040503050406030204" pitchFamily="18" charset="0"/>
                        </a:rPr>
                        <m:t>  </m:t>
                      </m:r>
                      <m:r>
                        <m:rPr>
                          <m:sty m:val="p"/>
                        </m:rPr>
                        <a:rPr lang="en-DE" i="0">
                          <a:latin typeface="Cambria Math" panose="02040503050406030204" pitchFamily="18" charset="0"/>
                        </a:rPr>
                        <m:t>and</m:t>
                      </m:r>
                      <m:r>
                        <a:rPr lang="en-DE" i="0">
                          <a:latin typeface="Cambria Math" panose="02040503050406030204" pitchFamily="18" charset="0"/>
                        </a:rPr>
                        <m:t> </m:t>
                      </m:r>
                      <m:d>
                        <m:dPr>
                          <m:ctrlPr>
                            <a:rPr lang="en-DE" i="1">
                              <a:solidFill>
                                <a:srgbClr val="836967"/>
                              </a:solidFill>
                              <a:latin typeface="Cambria Math" panose="02040503050406030204" pitchFamily="18" charset="0"/>
                            </a:rPr>
                          </m:ctrlPr>
                        </m:dPr>
                        <m:e>
                          <m:f>
                            <m:fPr>
                              <m:ctrlPr>
                                <a:rPr lang="en-DE" i="1">
                                  <a:solidFill>
                                    <a:srgbClr val="836967"/>
                                  </a:solidFill>
                                  <a:latin typeface="Cambria Math" panose="02040503050406030204" pitchFamily="18" charset="0"/>
                                </a:rPr>
                              </m:ctrlPr>
                            </m:fPr>
                            <m:num>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σ</m:t>
                                  </m:r>
                                </m:e>
                                <m:sub>
                                  <m:r>
                                    <m:rPr>
                                      <m:sty m:val="p"/>
                                    </m:rPr>
                                    <a:rPr lang="en-DE" i="0">
                                      <a:latin typeface="Cambria Math" panose="02040503050406030204" pitchFamily="18" charset="0"/>
                                    </a:rPr>
                                    <m:t>IM</m:t>
                                  </m:r>
                                  <m:r>
                                    <a:rPr lang="en-DE" i="0">
                                      <a:latin typeface="Cambria Math" panose="02040503050406030204" pitchFamily="18" charset="0"/>
                                    </a:rPr>
                                    <m:t>,10</m:t>
                                  </m:r>
                                </m:sub>
                              </m:sSub>
                              <m:r>
                                <a:rPr lang="en-DE" i="0">
                                  <a:latin typeface="Cambria Math" panose="02040503050406030204" pitchFamily="18" charset="0"/>
                                </a:rPr>
                                <m:t>+</m:t>
                              </m:r>
                              <m:sSub>
                                <m:sSubPr>
                                  <m:ctrlPr>
                                    <a:rPr lang="en-DE" i="1">
                                      <a:solidFill>
                                        <a:srgbClr val="836967"/>
                                      </a:solidFill>
                                      <a:latin typeface="Cambria Math" panose="02040503050406030204" pitchFamily="18" charset="0"/>
                                    </a:rPr>
                                  </m:ctrlPr>
                                </m:sSubPr>
                                <m:e>
                                  <m:r>
                                    <a:rPr lang="en-DE" i="0">
                                      <a:latin typeface="Cambria Math" panose="02040503050406030204" pitchFamily="18" charset="0"/>
                                    </a:rPr>
                                    <m:t>2 </m:t>
                                  </m:r>
                                  <m:r>
                                    <m:rPr>
                                      <m:sty m:val="p"/>
                                    </m:rPr>
                                    <a:rPr lang="en-DE" i="0">
                                      <a:latin typeface="Cambria Math" panose="02040503050406030204" pitchFamily="18" charset="0"/>
                                    </a:rPr>
                                    <m:t>σ</m:t>
                                  </m:r>
                                </m:e>
                                <m:sub>
                                  <m:r>
                                    <m:rPr>
                                      <m:sty m:val="p"/>
                                    </m:rPr>
                                    <a:rPr lang="en-DE" i="0">
                                      <a:latin typeface="Cambria Math" panose="02040503050406030204" pitchFamily="18" charset="0"/>
                                    </a:rPr>
                                    <m:t>yield</m:t>
                                  </m:r>
                                </m:sub>
                              </m:sSub>
                            </m:num>
                            <m:den>
                              <m:r>
                                <a:rPr lang="en-DE" i="0">
                                  <a:latin typeface="Cambria Math" panose="02040503050406030204" pitchFamily="18" charset="0"/>
                                </a:rPr>
                                <m:t>2.2 </m:t>
                              </m:r>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σ</m:t>
                                  </m:r>
                                </m:e>
                                <m:sub>
                                  <m:r>
                                    <m:rPr>
                                      <m:sty m:val="p"/>
                                    </m:rPr>
                                    <a:rPr lang="en-DE" i="0">
                                      <a:latin typeface="Cambria Math" panose="02040503050406030204" pitchFamily="18" charset="0"/>
                                    </a:rPr>
                                    <m:t>yield</m:t>
                                  </m:r>
                                </m:sub>
                              </m:sSub>
                            </m:den>
                          </m:f>
                        </m:e>
                      </m:d>
                    </m:oMath>
                  </m:oMathPara>
                </a14:m>
                <a:endParaRPr lang="en-DE" dirty="0"/>
              </a:p>
            </p:txBody>
          </p:sp>
        </mc:Choice>
        <mc:Fallback xmlns="">
          <p:sp>
            <p:nvSpPr>
              <p:cNvPr id="10" name="TextBox 9">
                <a:extLst>
                  <a:ext uri="{FF2B5EF4-FFF2-40B4-BE49-F238E27FC236}">
                    <a16:creationId xmlns:a16="http://schemas.microsoft.com/office/drawing/2014/main" id="{906BBD93-50C9-898A-9962-4657B92F8A0D}"/>
                  </a:ext>
                </a:extLst>
              </p:cNvPr>
              <p:cNvSpPr txBox="1">
                <a:spLocks noRot="1" noChangeAspect="1" noMove="1" noResize="1" noEditPoints="1" noAdjustHandles="1" noChangeArrowheads="1" noChangeShapeType="1" noTextEdit="1"/>
              </p:cNvSpPr>
              <p:nvPr/>
            </p:nvSpPr>
            <p:spPr>
              <a:xfrm>
                <a:off x="3492500" y="5003329"/>
                <a:ext cx="5065902" cy="723853"/>
              </a:xfrm>
              <a:prstGeom prst="rect">
                <a:avLst/>
              </a:prstGeom>
              <a:blipFill>
                <a:blip r:embed="rId5"/>
                <a:stretch>
                  <a:fillRect/>
                </a:stretch>
              </a:blipFill>
            </p:spPr>
            <p:txBody>
              <a:bodyPr/>
              <a:lstStyle/>
              <a:p>
                <a:r>
                  <a:rPr lang="en-DE">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FCD2B39E-73FA-1038-B208-D64B6DFCD82C}"/>
                  </a:ext>
                </a:extLst>
              </p:cNvPr>
              <p:cNvSpPr txBox="1"/>
              <p:nvPr/>
            </p:nvSpPr>
            <p:spPr>
              <a:xfrm>
                <a:off x="416891" y="5003329"/>
                <a:ext cx="2732709" cy="70525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DE" i="1" smtClean="0">
                              <a:solidFill>
                                <a:srgbClr val="836967"/>
                              </a:solidFill>
                              <a:latin typeface="Cambria Math" panose="02040503050406030204" pitchFamily="18" charset="0"/>
                            </a:rPr>
                          </m:ctrlPr>
                        </m:sSubSupPr>
                        <m:e>
                          <m:r>
                            <m:rPr>
                              <m:sty m:val="p"/>
                            </m:rPr>
                            <a:rPr lang="en-DE">
                              <a:latin typeface="Cambria Math" panose="02040503050406030204" pitchFamily="18" charset="0"/>
                            </a:rPr>
                            <m:t>σ</m:t>
                          </m:r>
                        </m:e>
                        <m:sub>
                          <m:r>
                            <m:rPr>
                              <m:sty m:val="p"/>
                            </m:rPr>
                            <a:rPr lang="en-DE" i="0">
                              <a:latin typeface="Cambria Math" panose="02040503050406030204" pitchFamily="18" charset="0"/>
                            </a:rPr>
                            <m:t>IM</m:t>
                          </m:r>
                          <m:r>
                            <a:rPr lang="en-DE" i="0">
                              <a:latin typeface="Cambria Math" panose="02040503050406030204" pitchFamily="18" charset="0"/>
                            </a:rPr>
                            <m:t>,</m:t>
                          </m:r>
                          <m:r>
                            <m:rPr>
                              <m:sty m:val="p"/>
                            </m:rPr>
                            <a:rPr lang="en-DE" i="0">
                              <a:latin typeface="Cambria Math" panose="02040503050406030204" pitchFamily="18" charset="0"/>
                            </a:rPr>
                            <m:t>i</m:t>
                          </m:r>
                        </m:sub>
                        <m:sup>
                          <m:r>
                            <a:rPr lang="en-DE" i="0">
                              <a:latin typeface="Cambria Math" panose="02040503050406030204" pitchFamily="18" charset="0"/>
                            </a:rPr>
                            <m:t>∗</m:t>
                          </m:r>
                        </m:sup>
                      </m:sSubSup>
                      <m:r>
                        <a:rPr lang="en-DE" i="0">
                          <a:latin typeface="Cambria Math" panose="02040503050406030204" pitchFamily="18" charset="0"/>
                        </a:rPr>
                        <m:t> :=</m:t>
                      </m:r>
                      <m:f>
                        <m:fPr>
                          <m:ctrlPr>
                            <a:rPr lang="en-DE" i="1">
                              <a:solidFill>
                                <a:srgbClr val="836967"/>
                              </a:solidFill>
                              <a:latin typeface="Cambria Math" panose="02040503050406030204" pitchFamily="18" charset="0"/>
                            </a:rPr>
                          </m:ctrlPr>
                        </m:fPr>
                        <m:num>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σ</m:t>
                              </m:r>
                            </m:e>
                            <m:sub>
                              <m:r>
                                <m:rPr>
                                  <m:sty m:val="p"/>
                                </m:rPr>
                                <a:rPr lang="en-DE" i="0">
                                  <a:latin typeface="Cambria Math" panose="02040503050406030204" pitchFamily="18" charset="0"/>
                                </a:rPr>
                                <m:t>IM</m:t>
                              </m:r>
                              <m:r>
                                <a:rPr lang="en-DE" i="0">
                                  <a:latin typeface="Cambria Math" panose="02040503050406030204" pitchFamily="18" charset="0"/>
                                </a:rPr>
                                <m:t>,</m:t>
                              </m:r>
                              <m:r>
                                <m:rPr>
                                  <m:sty m:val="p"/>
                                </m:rPr>
                                <a:rPr lang="en-DE" i="0">
                                  <a:latin typeface="Cambria Math" panose="02040503050406030204" pitchFamily="18" charset="0"/>
                                </a:rPr>
                                <m:t>i</m:t>
                              </m:r>
                            </m:sub>
                          </m:sSub>
                          <m:r>
                            <a:rPr lang="en-DE" i="0">
                              <a:latin typeface="Cambria Math" panose="02040503050406030204" pitchFamily="18" charset="0"/>
                            </a:rPr>
                            <m:t>+</m:t>
                          </m:r>
                          <m:sSub>
                            <m:sSubPr>
                              <m:ctrlPr>
                                <a:rPr lang="en-DE" i="1">
                                  <a:solidFill>
                                    <a:srgbClr val="836967"/>
                                  </a:solidFill>
                                  <a:latin typeface="Cambria Math" panose="02040503050406030204" pitchFamily="18" charset="0"/>
                                </a:rPr>
                              </m:ctrlPr>
                            </m:sSubPr>
                            <m:e>
                              <m:r>
                                <a:rPr lang="en-DE" i="0">
                                  <a:latin typeface="Cambria Math" panose="02040503050406030204" pitchFamily="18" charset="0"/>
                                </a:rPr>
                                <m:t>2 </m:t>
                              </m:r>
                              <m:r>
                                <m:rPr>
                                  <m:sty m:val="p"/>
                                </m:rPr>
                                <a:rPr lang="en-DE" i="0">
                                  <a:latin typeface="Cambria Math" panose="02040503050406030204" pitchFamily="18" charset="0"/>
                                </a:rPr>
                                <m:t>σ</m:t>
                              </m:r>
                            </m:e>
                            <m:sub>
                              <m:r>
                                <m:rPr>
                                  <m:sty m:val="p"/>
                                </m:rPr>
                                <a:rPr lang="en-DE" i="0">
                                  <a:latin typeface="Cambria Math" panose="02040503050406030204" pitchFamily="18" charset="0"/>
                                </a:rPr>
                                <m:t>yield</m:t>
                              </m:r>
                            </m:sub>
                          </m:sSub>
                        </m:num>
                        <m:den>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σ</m:t>
                              </m:r>
                            </m:e>
                            <m:sub>
                              <m:r>
                                <m:rPr>
                                  <m:sty m:val="p"/>
                                </m:rPr>
                                <a:rPr lang="en-DE" i="0">
                                  <a:latin typeface="Cambria Math" panose="02040503050406030204" pitchFamily="18" charset="0"/>
                                </a:rPr>
                                <m:t>IM</m:t>
                              </m:r>
                              <m:r>
                                <a:rPr lang="en-DE" i="0">
                                  <a:latin typeface="Cambria Math" panose="02040503050406030204" pitchFamily="18" charset="0"/>
                                </a:rPr>
                                <m:t>,10</m:t>
                              </m:r>
                            </m:sub>
                          </m:sSub>
                          <m:r>
                            <a:rPr lang="en-DE" i="0">
                              <a:latin typeface="Cambria Math" panose="02040503050406030204" pitchFamily="18" charset="0"/>
                            </a:rPr>
                            <m:t>+2 </m:t>
                          </m:r>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σ</m:t>
                              </m:r>
                            </m:e>
                            <m:sub>
                              <m:r>
                                <m:rPr>
                                  <m:sty m:val="p"/>
                                </m:rPr>
                                <a:rPr lang="en-DE" i="0">
                                  <a:latin typeface="Cambria Math" panose="02040503050406030204" pitchFamily="18" charset="0"/>
                                </a:rPr>
                                <m:t>yield</m:t>
                              </m:r>
                            </m:sub>
                          </m:sSub>
                        </m:den>
                      </m:f>
                    </m:oMath>
                  </m:oMathPara>
                </a14:m>
                <a:endParaRPr lang="en-DE" dirty="0"/>
              </a:p>
            </p:txBody>
          </p:sp>
        </mc:Choice>
        <mc:Fallback xmlns="">
          <p:sp>
            <p:nvSpPr>
              <p:cNvPr id="12" name="TextBox 11">
                <a:extLst>
                  <a:ext uri="{FF2B5EF4-FFF2-40B4-BE49-F238E27FC236}">
                    <a16:creationId xmlns:a16="http://schemas.microsoft.com/office/drawing/2014/main" id="{FCD2B39E-73FA-1038-B208-D64B6DFCD82C}"/>
                  </a:ext>
                </a:extLst>
              </p:cNvPr>
              <p:cNvSpPr txBox="1">
                <a:spLocks noRot="1" noChangeAspect="1" noMove="1" noResize="1" noEditPoints="1" noAdjustHandles="1" noChangeArrowheads="1" noChangeShapeType="1" noTextEdit="1"/>
              </p:cNvSpPr>
              <p:nvPr/>
            </p:nvSpPr>
            <p:spPr>
              <a:xfrm>
                <a:off x="416891" y="5003329"/>
                <a:ext cx="2732709" cy="705258"/>
              </a:xfrm>
              <a:prstGeom prst="rect">
                <a:avLst/>
              </a:prstGeom>
              <a:blipFill>
                <a:blip r:embed="rId6"/>
                <a:stretch>
                  <a:fillRect/>
                </a:stretch>
              </a:blipFill>
            </p:spPr>
            <p:txBody>
              <a:bodyPr/>
              <a:lstStyle/>
              <a:p>
                <a:r>
                  <a:rPr lang="en-DE">
                    <a:noFill/>
                  </a:rPr>
                  <a:t> </a:t>
                </a:r>
              </a:p>
            </p:txBody>
          </p:sp>
        </mc:Fallback>
      </mc:AlternateContent>
    </p:spTree>
    <p:extLst>
      <p:ext uri="{BB962C8B-B14F-4D97-AF65-F5344CB8AC3E}">
        <p14:creationId xmlns:p14="http://schemas.microsoft.com/office/powerpoint/2010/main" val="146027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P spid="10" grpId="0"/>
      <p:bldP spid="1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E5D3084-5874-B53B-ED20-7938B8C9B82B}"/>
              </a:ext>
            </a:extLst>
          </p:cNvPr>
          <p:cNvSpPr/>
          <p:nvPr/>
        </p:nvSpPr>
        <p:spPr bwMode="auto">
          <a:xfrm>
            <a:off x="0" y="6056318"/>
            <a:ext cx="12192000" cy="795867"/>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46" name="CaixaDeTexto 5">
            <a:extLst>
              <a:ext uri="{FF2B5EF4-FFF2-40B4-BE49-F238E27FC236}">
                <a16:creationId xmlns:a16="http://schemas.microsoft.com/office/drawing/2014/main" id="{FFBE15D6-65F4-1EC5-87EB-1963D182C301}"/>
              </a:ext>
            </a:extLst>
          </p:cNvPr>
          <p:cNvSpPr txBox="1"/>
          <p:nvPr/>
        </p:nvSpPr>
        <p:spPr>
          <a:xfrm>
            <a:off x="316359" y="835277"/>
            <a:ext cx="8903841" cy="430887"/>
          </a:xfrm>
          <a:prstGeom prst="rect">
            <a:avLst/>
          </a:prstGeom>
          <a:noFill/>
        </p:spPr>
        <p:txBody>
          <a:bodyPr wrap="square" rtlCol="0">
            <a:spAutoFit/>
          </a:bodyPr>
          <a:lstStyle/>
          <a:p>
            <a:pPr rtl="0" eaLnBrk="0" fontAlgn="base" hangingPunct="0">
              <a:spcBef>
                <a:spcPct val="0"/>
              </a:spcBef>
              <a:spcAft>
                <a:spcPct val="0"/>
              </a:spcAft>
            </a:pPr>
            <a:r>
              <a:rPr lang="en-US" sz="2200" b="1" kern="1200" dirty="0">
                <a:solidFill>
                  <a:srgbClr val="1C1C1C"/>
                </a:solidFill>
                <a:effectLst/>
                <a:latin typeface="Times New Roman" panose="02020603050405020304" pitchFamily="18" charset="0"/>
                <a:cs typeface="Times New Roman" panose="02020603050405020304" pitchFamily="18" charset="0"/>
              </a:rPr>
              <a:t>Building and Implementing </a:t>
            </a:r>
            <a:r>
              <a:rPr lang="en-DE" sz="2200" b="1" kern="1200" dirty="0">
                <a:solidFill>
                  <a:srgbClr val="1C1C1C"/>
                </a:solidFill>
                <a:effectLst/>
                <a:latin typeface="Times New Roman" panose="02020603050405020304" pitchFamily="18" charset="0"/>
                <a:cs typeface="Times New Roman" panose="02020603050405020304" pitchFamily="18" charset="0"/>
              </a:rPr>
              <a:t>t</a:t>
            </a:r>
            <a:r>
              <a:rPr lang="en-US" sz="2200" b="1" kern="1200" dirty="0">
                <a:solidFill>
                  <a:srgbClr val="1C1C1C"/>
                </a:solidFill>
                <a:effectLst/>
                <a:latin typeface="Times New Roman" panose="02020603050405020304" pitchFamily="18" charset="0"/>
                <a:cs typeface="Times New Roman" panose="02020603050405020304" pitchFamily="18" charset="0"/>
              </a:rPr>
              <a:t>he A</a:t>
            </a:r>
            <a:r>
              <a:rPr lang="en-DE" sz="2200" b="1" kern="1200" dirty="0">
                <a:solidFill>
                  <a:srgbClr val="1C1C1C"/>
                </a:solidFill>
                <a:effectLst/>
                <a:latin typeface="Times New Roman" panose="02020603050405020304" pitchFamily="18" charset="0"/>
                <a:cs typeface="Times New Roman" panose="02020603050405020304" pitchFamily="18" charset="0"/>
              </a:rPr>
              <a:t>NN</a:t>
            </a:r>
            <a:r>
              <a:rPr lang="en-US" sz="2200" b="1" kern="1200" dirty="0">
                <a:solidFill>
                  <a:srgbClr val="1C1C1C"/>
                </a:solidFill>
                <a:effectLst/>
                <a:latin typeface="Times New Roman" panose="02020603050405020304" pitchFamily="18" charset="0"/>
                <a:cs typeface="Times New Roman" panose="02020603050405020304" pitchFamily="18" charset="0"/>
              </a:rPr>
              <a:t> Model</a:t>
            </a:r>
            <a:endParaRPr lang="pt-BR" sz="2200" b="1" kern="1200" dirty="0">
              <a:solidFill>
                <a:srgbClr val="1C1C1C"/>
              </a:solidFill>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755D9866-560C-52F4-AB37-A0405A20DFAD}"/>
              </a:ext>
            </a:extLst>
          </p:cNvPr>
          <p:cNvPicPr>
            <a:picLocks noChangeAspect="1"/>
          </p:cNvPicPr>
          <p:nvPr/>
        </p:nvPicPr>
        <p:blipFill>
          <a:blip r:embed="rId3"/>
          <a:stretch>
            <a:fillRect/>
          </a:stretch>
        </p:blipFill>
        <p:spPr>
          <a:xfrm>
            <a:off x="7862395" y="1616190"/>
            <a:ext cx="3687921" cy="5200661"/>
          </a:xfrm>
          <a:prstGeom prst="rect">
            <a:avLst/>
          </a:prstGeom>
        </p:spPr>
      </p:pic>
      <p:sp>
        <p:nvSpPr>
          <p:cNvPr id="13" name="TextBox 12">
            <a:extLst>
              <a:ext uri="{FF2B5EF4-FFF2-40B4-BE49-F238E27FC236}">
                <a16:creationId xmlns:a16="http://schemas.microsoft.com/office/drawing/2014/main" id="{809B8CAA-A0B4-13D5-C155-7D4A48A91E1A}"/>
              </a:ext>
            </a:extLst>
          </p:cNvPr>
          <p:cNvSpPr txBox="1"/>
          <p:nvPr/>
        </p:nvSpPr>
        <p:spPr>
          <a:xfrm>
            <a:off x="7392202" y="835277"/>
            <a:ext cx="4483439" cy="703911"/>
          </a:xfrm>
          <a:prstGeom prst="rect">
            <a:avLst/>
          </a:prstGeom>
          <a:noFill/>
        </p:spPr>
        <p:txBody>
          <a:bodyPr wrap="square">
            <a:spAutoFit/>
          </a:bodyPr>
          <a:lstStyle/>
          <a:p>
            <a:pPr marL="2540" algn="ctr">
              <a:lnSpc>
                <a:spcPct val="115000"/>
              </a:lnSpc>
              <a:tabLst>
                <a:tab pos="4368165" algn="l"/>
              </a:tabLst>
            </a:pPr>
            <a:r>
              <a:rPr lang="en-US" sz="1800" dirty="0">
                <a:effectLst/>
                <a:latin typeface="Times New Roman" panose="02020603050405020304" pitchFamily="18" charset="0"/>
                <a:ea typeface="Calibri" panose="020F0502020204030204" pitchFamily="34" charset="0"/>
              </a:rPr>
              <a:t>Parameters of the training of the DNN model. </a:t>
            </a:r>
            <a:endParaRPr lang="en-DE" sz="1800" dirty="0">
              <a:effectLst/>
              <a:latin typeface="Times New Roman" panose="02020603050405020304" pitchFamily="18" charset="0"/>
              <a:ea typeface="Calibri" panose="020F0502020204030204" pitchFamily="34" charset="0"/>
            </a:endParaRPr>
          </a:p>
          <a:p>
            <a:pPr marL="2540" algn="ctr">
              <a:lnSpc>
                <a:spcPct val="115000"/>
              </a:lnSpc>
              <a:tabLst>
                <a:tab pos="4368165" algn="l"/>
              </a:tabLst>
            </a:pPr>
            <a:r>
              <a:rPr lang="en-US" sz="1800" dirty="0">
                <a:effectLst/>
                <a:latin typeface="Times New Roman" panose="02020603050405020304" pitchFamily="18" charset="0"/>
                <a:ea typeface="Calibri" panose="020F0502020204030204" pitchFamily="34" charset="0"/>
              </a:rPr>
              <a:t>Values based on Chupakhin's model.</a:t>
            </a:r>
            <a:endParaRPr lang="en-DE" sz="1800" dirty="0">
              <a:effectLst/>
              <a:latin typeface="Times New Roman" panose="02020603050405020304" pitchFamily="18" charset="0"/>
              <a:ea typeface="Calibri" panose="020F0502020204030204" pitchFamily="34" charset="0"/>
            </a:endParaRPr>
          </a:p>
        </p:txBody>
      </p:sp>
      <p:pic>
        <p:nvPicPr>
          <p:cNvPr id="15" name="Picture 14">
            <a:extLst>
              <a:ext uri="{FF2B5EF4-FFF2-40B4-BE49-F238E27FC236}">
                <a16:creationId xmlns:a16="http://schemas.microsoft.com/office/drawing/2014/main" id="{C27FAED8-CDD4-5350-4DC3-94F5ECCEF58F}"/>
              </a:ext>
            </a:extLst>
          </p:cNvPr>
          <p:cNvPicPr>
            <a:picLocks noChangeAspect="1"/>
          </p:cNvPicPr>
          <p:nvPr/>
        </p:nvPicPr>
        <p:blipFill>
          <a:blip r:embed="rId4"/>
          <a:stretch>
            <a:fillRect/>
          </a:stretch>
        </p:blipFill>
        <p:spPr>
          <a:xfrm>
            <a:off x="365975" y="1628452"/>
            <a:ext cx="1457463" cy="720000"/>
          </a:xfrm>
          <a:prstGeom prst="rect">
            <a:avLst/>
          </a:prstGeom>
          <a:ln>
            <a:solidFill>
              <a:schemeClr val="bg1"/>
            </a:solidFill>
          </a:ln>
        </p:spPr>
      </p:pic>
      <p:pic>
        <p:nvPicPr>
          <p:cNvPr id="16" name="Picture 15">
            <a:extLst>
              <a:ext uri="{FF2B5EF4-FFF2-40B4-BE49-F238E27FC236}">
                <a16:creationId xmlns:a16="http://schemas.microsoft.com/office/drawing/2014/main" id="{C4795CC9-1012-C3A8-4957-CA1B6DDC5F79}"/>
              </a:ext>
            </a:extLst>
          </p:cNvPr>
          <p:cNvPicPr>
            <a:picLocks noChangeAspect="1"/>
          </p:cNvPicPr>
          <p:nvPr/>
        </p:nvPicPr>
        <p:blipFill>
          <a:blip r:embed="rId5"/>
          <a:stretch>
            <a:fillRect/>
          </a:stretch>
        </p:blipFill>
        <p:spPr>
          <a:xfrm>
            <a:off x="2122033" y="1616190"/>
            <a:ext cx="1390685" cy="720000"/>
          </a:xfrm>
          <a:prstGeom prst="rect">
            <a:avLst/>
          </a:prstGeom>
          <a:ln>
            <a:solidFill>
              <a:schemeClr val="bg1"/>
            </a:solidFill>
          </a:ln>
        </p:spPr>
      </p:pic>
      <p:pic>
        <p:nvPicPr>
          <p:cNvPr id="17" name="Imagem 7">
            <a:extLst>
              <a:ext uri="{FF2B5EF4-FFF2-40B4-BE49-F238E27FC236}">
                <a16:creationId xmlns:a16="http://schemas.microsoft.com/office/drawing/2014/main" id="{5B755D4A-BE39-6AE7-7109-F21F59FCA2AD}"/>
              </a:ext>
            </a:extLst>
          </p:cNvPr>
          <p:cNvPicPr>
            <a:picLocks noChangeAspect="1"/>
          </p:cNvPicPr>
          <p:nvPr/>
        </p:nvPicPr>
        <p:blipFill rotWithShape="1">
          <a:blip r:embed="rId6"/>
          <a:srcRect l="34316" t="10943" r="34976" b="11321"/>
          <a:stretch/>
        </p:blipFill>
        <p:spPr>
          <a:xfrm>
            <a:off x="3657967" y="1311364"/>
            <a:ext cx="518970" cy="738995"/>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67846CD6-84DD-006F-69E2-4201B3EC1244}"/>
              </a:ext>
            </a:extLst>
          </p:cNvPr>
          <p:cNvSpPr txBox="1"/>
          <p:nvPr/>
        </p:nvSpPr>
        <p:spPr>
          <a:xfrm>
            <a:off x="316359" y="1220092"/>
            <a:ext cx="3420533" cy="369332"/>
          </a:xfrm>
          <a:prstGeom prst="rect">
            <a:avLst/>
          </a:prstGeom>
          <a:noFill/>
        </p:spPr>
        <p:txBody>
          <a:bodyPr wrap="square" rtlCol="0">
            <a:spAutoFit/>
          </a:bodyPr>
          <a:lstStyle/>
          <a:p>
            <a:pPr algn="ctr"/>
            <a:r>
              <a:rPr lang="en-DE" dirty="0">
                <a:latin typeface="Times New Roman" panose="02020603050405020304" pitchFamily="18" charset="0"/>
                <a:cs typeface="Times New Roman" panose="02020603050405020304" pitchFamily="18" charset="0"/>
              </a:rPr>
              <a:t>Datasets based in </a:t>
            </a:r>
            <a:r>
              <a:rPr lang="en-DE" dirty="0" err="1">
                <a:latin typeface="Times New Roman" panose="02020603050405020304" pitchFamily="18" charset="0"/>
                <a:cs typeface="Times New Roman" panose="02020603050405020304" pitchFamily="18" charset="0"/>
              </a:rPr>
              <a:t>Chupakhin</a:t>
            </a:r>
            <a:r>
              <a:rPr lang="en-DE" dirty="0">
                <a:latin typeface="Times New Roman" panose="02020603050405020304" pitchFamily="18" charset="0"/>
                <a:cs typeface="Times New Roman" panose="02020603050405020304" pitchFamily="18" charset="0"/>
              </a:rPr>
              <a:t> [7]</a:t>
            </a:r>
          </a:p>
        </p:txBody>
      </p:sp>
      <p:sp>
        <p:nvSpPr>
          <p:cNvPr id="19" name="Rechteck 2">
            <a:extLst>
              <a:ext uri="{FF2B5EF4-FFF2-40B4-BE49-F238E27FC236}">
                <a16:creationId xmlns:a16="http://schemas.microsoft.com/office/drawing/2014/main" id="{12EA6CCF-E955-F18B-606F-637F1E04973A}"/>
              </a:ext>
            </a:extLst>
          </p:cNvPr>
          <p:cNvSpPr/>
          <p:nvPr/>
        </p:nvSpPr>
        <p:spPr>
          <a:xfrm>
            <a:off x="710423" y="2290122"/>
            <a:ext cx="729815" cy="338554"/>
          </a:xfrm>
          <a:prstGeom prst="rect">
            <a:avLst/>
          </a:prstGeom>
        </p:spPr>
        <p:txBody>
          <a:bodyPr wrap="none">
            <a:spAutoFit/>
          </a:bodyPr>
          <a:lstStyle/>
          <a:p>
            <a:r>
              <a:rPr lang="en-DE" sz="1600" dirty="0">
                <a:latin typeface="Times New Roman" panose="02020603050405020304" pitchFamily="18" charset="0"/>
                <a:cs typeface="Times New Roman" panose="02020603050405020304" pitchFamily="18" charset="0"/>
              </a:rPr>
              <a:t>Test 1 </a:t>
            </a:r>
            <a:endParaRPr lang="de-DE" sz="1600" dirty="0"/>
          </a:p>
        </p:txBody>
      </p:sp>
      <p:sp>
        <p:nvSpPr>
          <p:cNvPr id="20" name="Rechteck 161">
            <a:extLst>
              <a:ext uri="{FF2B5EF4-FFF2-40B4-BE49-F238E27FC236}">
                <a16:creationId xmlns:a16="http://schemas.microsoft.com/office/drawing/2014/main" id="{79DB08EB-5CC3-36B0-14DD-C7700D0A3185}"/>
              </a:ext>
            </a:extLst>
          </p:cNvPr>
          <p:cNvSpPr/>
          <p:nvPr/>
        </p:nvSpPr>
        <p:spPr>
          <a:xfrm>
            <a:off x="2448996" y="2305159"/>
            <a:ext cx="729815" cy="338554"/>
          </a:xfrm>
          <a:prstGeom prst="rect">
            <a:avLst/>
          </a:prstGeom>
        </p:spPr>
        <p:txBody>
          <a:bodyPr wrap="none">
            <a:spAutoFit/>
          </a:bodyPr>
          <a:lstStyle/>
          <a:p>
            <a:r>
              <a:rPr lang="en-DE" sz="1600" dirty="0">
                <a:latin typeface="Times New Roman" panose="02020603050405020304" pitchFamily="18" charset="0"/>
                <a:cs typeface="Times New Roman" panose="02020603050405020304" pitchFamily="18" charset="0"/>
              </a:rPr>
              <a:t>Test </a:t>
            </a:r>
            <a:r>
              <a:rPr lang="de-DE" sz="1600" dirty="0">
                <a:latin typeface="Times New Roman" panose="02020603050405020304" pitchFamily="18" charset="0"/>
                <a:cs typeface="Times New Roman" panose="02020603050405020304" pitchFamily="18" charset="0"/>
              </a:rPr>
              <a:t>2</a:t>
            </a:r>
            <a:r>
              <a:rPr lang="en-DE" sz="1600" dirty="0">
                <a:latin typeface="Times New Roman" panose="02020603050405020304" pitchFamily="18" charset="0"/>
                <a:cs typeface="Times New Roman" panose="02020603050405020304" pitchFamily="18" charset="0"/>
              </a:rPr>
              <a:t> </a:t>
            </a:r>
            <a:endParaRPr lang="de-DE" sz="1600" dirty="0"/>
          </a:p>
        </p:txBody>
      </p:sp>
      <p:pic>
        <p:nvPicPr>
          <p:cNvPr id="21" name="Picture 20">
            <a:extLst>
              <a:ext uri="{FF2B5EF4-FFF2-40B4-BE49-F238E27FC236}">
                <a16:creationId xmlns:a16="http://schemas.microsoft.com/office/drawing/2014/main" id="{33781595-41DB-E8F0-5C70-7D6694B7A061}"/>
              </a:ext>
            </a:extLst>
          </p:cNvPr>
          <p:cNvPicPr>
            <a:picLocks noChangeAspect="1"/>
          </p:cNvPicPr>
          <p:nvPr/>
        </p:nvPicPr>
        <p:blipFill>
          <a:blip r:embed="rId5"/>
          <a:stretch>
            <a:fillRect/>
          </a:stretch>
        </p:blipFill>
        <p:spPr>
          <a:xfrm>
            <a:off x="2431914" y="3338509"/>
            <a:ext cx="1548000" cy="801448"/>
          </a:xfrm>
          <a:prstGeom prst="rect">
            <a:avLst/>
          </a:prstGeom>
          <a:ln>
            <a:solidFill>
              <a:schemeClr val="bg1"/>
            </a:solidFill>
          </a:ln>
        </p:spPr>
      </p:pic>
      <p:grpSp>
        <p:nvGrpSpPr>
          <p:cNvPr id="22" name="Group 21">
            <a:extLst>
              <a:ext uri="{FF2B5EF4-FFF2-40B4-BE49-F238E27FC236}">
                <a16:creationId xmlns:a16="http://schemas.microsoft.com/office/drawing/2014/main" id="{FB63445E-8A20-8935-A433-5F7C25D03F81}"/>
              </a:ext>
            </a:extLst>
          </p:cNvPr>
          <p:cNvGrpSpPr/>
          <p:nvPr/>
        </p:nvGrpSpPr>
        <p:grpSpPr>
          <a:xfrm>
            <a:off x="4853129" y="3077583"/>
            <a:ext cx="2499718" cy="1395395"/>
            <a:chOff x="8586806" y="2659116"/>
            <a:chExt cx="2499718" cy="1395395"/>
          </a:xfrm>
        </p:grpSpPr>
        <p:sp>
          <p:nvSpPr>
            <p:cNvPr id="23" name="Ellipse 123">
              <a:extLst>
                <a:ext uri="{FF2B5EF4-FFF2-40B4-BE49-F238E27FC236}">
                  <a16:creationId xmlns:a16="http://schemas.microsoft.com/office/drawing/2014/main" id="{C91B0EB6-F664-11D8-2879-651464027B39}"/>
                </a:ext>
              </a:extLst>
            </p:cNvPr>
            <p:cNvSpPr/>
            <p:nvPr/>
          </p:nvSpPr>
          <p:spPr bwMode="auto">
            <a:xfrm>
              <a:off x="9127734" y="2849180"/>
              <a:ext cx="144000" cy="144000"/>
            </a:xfrm>
            <a:prstGeom prst="ellipse">
              <a:avLst/>
            </a:prstGeom>
            <a:solidFill>
              <a:srgbClr val="FF0000"/>
            </a:solidFill>
            <a:ln w="6350"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24" name="Ellipse 124">
              <a:extLst>
                <a:ext uri="{FF2B5EF4-FFF2-40B4-BE49-F238E27FC236}">
                  <a16:creationId xmlns:a16="http://schemas.microsoft.com/office/drawing/2014/main" id="{20E3C7D2-A60B-26EE-F155-C718361D0652}"/>
                </a:ext>
              </a:extLst>
            </p:cNvPr>
            <p:cNvSpPr/>
            <p:nvPr/>
          </p:nvSpPr>
          <p:spPr bwMode="auto">
            <a:xfrm>
              <a:off x="9127734" y="3107516"/>
              <a:ext cx="144000" cy="144000"/>
            </a:xfrm>
            <a:prstGeom prst="ellipse">
              <a:avLst/>
            </a:prstGeom>
            <a:solidFill>
              <a:srgbClr val="FF0000"/>
            </a:solidFill>
            <a:ln w="317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25" name="Ellipse 125">
              <a:extLst>
                <a:ext uri="{FF2B5EF4-FFF2-40B4-BE49-F238E27FC236}">
                  <a16:creationId xmlns:a16="http://schemas.microsoft.com/office/drawing/2014/main" id="{8E04E692-024A-6F55-AF67-4EF3C6418EF0}"/>
                </a:ext>
              </a:extLst>
            </p:cNvPr>
            <p:cNvSpPr/>
            <p:nvPr/>
          </p:nvSpPr>
          <p:spPr bwMode="auto">
            <a:xfrm>
              <a:off x="9127734" y="3367326"/>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26" name="Rechteck 127">
              <a:extLst>
                <a:ext uri="{FF2B5EF4-FFF2-40B4-BE49-F238E27FC236}">
                  <a16:creationId xmlns:a16="http://schemas.microsoft.com/office/drawing/2014/main" id="{4D64CF8B-99F7-E3AC-9AC1-E02C4D60FC3A}"/>
                </a:ext>
              </a:extLst>
            </p:cNvPr>
            <p:cNvSpPr/>
            <p:nvPr/>
          </p:nvSpPr>
          <p:spPr>
            <a:xfrm>
              <a:off x="9141769" y="3522271"/>
              <a:ext cx="115102" cy="369332"/>
            </a:xfrm>
            <a:prstGeom prst="rect">
              <a:avLst/>
            </a:prstGeom>
          </p:spPr>
          <p:txBody>
            <a:bodyPr wrap="square">
              <a:spAutoFit/>
            </a:bodyPr>
            <a:lstStyle/>
            <a:p>
              <a:pPr algn="ctr"/>
              <a:r>
                <a:rPr lang="en-US" sz="600" b="1" dirty="0">
                  <a:solidFill>
                    <a:schemeClr val="accent1">
                      <a:lumMod val="75000"/>
                    </a:schemeClr>
                  </a:solidFill>
                </a:rPr>
                <a:t>.</a:t>
              </a:r>
            </a:p>
            <a:p>
              <a:pPr algn="ctr"/>
              <a:r>
                <a:rPr lang="en-US" sz="600" b="1" dirty="0">
                  <a:solidFill>
                    <a:schemeClr val="accent1">
                      <a:lumMod val="75000"/>
                    </a:schemeClr>
                  </a:solidFill>
                </a:rPr>
                <a:t>.</a:t>
              </a:r>
            </a:p>
            <a:p>
              <a:pPr algn="ctr"/>
              <a:r>
                <a:rPr lang="en-US" sz="600" b="1" dirty="0">
                  <a:solidFill>
                    <a:schemeClr val="accent1">
                      <a:lumMod val="75000"/>
                    </a:schemeClr>
                  </a:solidFill>
                </a:rPr>
                <a:t>.</a:t>
              </a:r>
            </a:p>
          </p:txBody>
        </p:sp>
        <p:cxnSp>
          <p:nvCxnSpPr>
            <p:cNvPr id="27" name="Gerade Verbindung mit Pfeil 128">
              <a:extLst>
                <a:ext uri="{FF2B5EF4-FFF2-40B4-BE49-F238E27FC236}">
                  <a16:creationId xmlns:a16="http://schemas.microsoft.com/office/drawing/2014/main" id="{8D4A51F0-2B80-BB65-DC14-E86746006BD4}"/>
                </a:ext>
              </a:extLst>
            </p:cNvPr>
            <p:cNvCxnSpPr>
              <a:cxnSpLocks/>
              <a:stCxn id="23" idx="2"/>
              <a:endCxn id="54" idx="6"/>
            </p:cNvCxnSpPr>
            <p:nvPr/>
          </p:nvCxnSpPr>
          <p:spPr>
            <a:xfrm flipH="1">
              <a:off x="8730806" y="2921180"/>
              <a:ext cx="396928" cy="271646"/>
            </a:xfrm>
            <a:prstGeom prst="straightConnector1">
              <a:avLst/>
            </a:prstGeom>
            <a:ln w="6350" cap="flat">
              <a:solidFill>
                <a:schemeClr val="accent1">
                  <a:lumMod val="75000"/>
                </a:schemeClr>
              </a:solidFill>
              <a:miter lim="800000"/>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Gerade Verbindung mit Pfeil 129">
              <a:extLst>
                <a:ext uri="{FF2B5EF4-FFF2-40B4-BE49-F238E27FC236}">
                  <a16:creationId xmlns:a16="http://schemas.microsoft.com/office/drawing/2014/main" id="{D106D96E-FE38-B80D-E870-6A65E3C7EDF1}"/>
                </a:ext>
              </a:extLst>
            </p:cNvPr>
            <p:cNvCxnSpPr>
              <a:cxnSpLocks/>
              <a:stCxn id="24" idx="2"/>
              <a:endCxn id="54" idx="6"/>
            </p:cNvCxnSpPr>
            <p:nvPr/>
          </p:nvCxnSpPr>
          <p:spPr>
            <a:xfrm flipH="1">
              <a:off x="8730806" y="3179516"/>
              <a:ext cx="396928" cy="13310"/>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Gerade Verbindung mit Pfeil 130">
              <a:extLst>
                <a:ext uri="{FF2B5EF4-FFF2-40B4-BE49-F238E27FC236}">
                  <a16:creationId xmlns:a16="http://schemas.microsoft.com/office/drawing/2014/main" id="{AFC593B5-3B7A-02FE-C01E-D37F9B5CFF71}"/>
                </a:ext>
              </a:extLst>
            </p:cNvPr>
            <p:cNvCxnSpPr>
              <a:cxnSpLocks/>
              <a:stCxn id="25" idx="2"/>
              <a:endCxn id="54" idx="6"/>
            </p:cNvCxnSpPr>
            <p:nvPr/>
          </p:nvCxnSpPr>
          <p:spPr>
            <a:xfrm flipH="1" flipV="1">
              <a:off x="8730806" y="3192826"/>
              <a:ext cx="396928" cy="246500"/>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0" name="Gerade Verbindung mit Pfeil 131">
              <a:extLst>
                <a:ext uri="{FF2B5EF4-FFF2-40B4-BE49-F238E27FC236}">
                  <a16:creationId xmlns:a16="http://schemas.microsoft.com/office/drawing/2014/main" id="{CEDCE257-BC8B-306D-5554-D6CBBFC3EFD2}"/>
                </a:ext>
              </a:extLst>
            </p:cNvPr>
            <p:cNvCxnSpPr>
              <a:cxnSpLocks/>
              <a:endCxn id="54" idx="6"/>
            </p:cNvCxnSpPr>
            <p:nvPr/>
          </p:nvCxnSpPr>
          <p:spPr>
            <a:xfrm flipH="1" flipV="1">
              <a:off x="8730806" y="3192826"/>
              <a:ext cx="413860" cy="541078"/>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Gerade Verbindung mit Pfeil 133">
              <a:extLst>
                <a:ext uri="{FF2B5EF4-FFF2-40B4-BE49-F238E27FC236}">
                  <a16:creationId xmlns:a16="http://schemas.microsoft.com/office/drawing/2014/main" id="{498A4FD8-E9C7-CCEA-1862-257CB00E7B79}"/>
                </a:ext>
              </a:extLst>
            </p:cNvPr>
            <p:cNvCxnSpPr>
              <a:cxnSpLocks/>
              <a:stCxn id="36" idx="6"/>
              <a:endCxn id="62" idx="2"/>
            </p:cNvCxnSpPr>
            <p:nvPr/>
          </p:nvCxnSpPr>
          <p:spPr>
            <a:xfrm flipV="1">
              <a:off x="9935168" y="2872726"/>
              <a:ext cx="209514" cy="210181"/>
            </a:xfrm>
            <a:prstGeom prst="straightConnector1">
              <a:avLst/>
            </a:prstGeom>
            <a:ln>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Gerade Verbindung mit Pfeil 134">
              <a:extLst>
                <a:ext uri="{FF2B5EF4-FFF2-40B4-BE49-F238E27FC236}">
                  <a16:creationId xmlns:a16="http://schemas.microsoft.com/office/drawing/2014/main" id="{1037A481-A878-CD0E-BE0B-A430B33CADF0}"/>
                </a:ext>
              </a:extLst>
            </p:cNvPr>
            <p:cNvCxnSpPr>
              <a:cxnSpLocks/>
              <a:stCxn id="35" idx="6"/>
              <a:endCxn id="62" idx="2"/>
            </p:cNvCxnSpPr>
            <p:nvPr/>
          </p:nvCxnSpPr>
          <p:spPr>
            <a:xfrm>
              <a:off x="9936682" y="2862490"/>
              <a:ext cx="208000" cy="10236"/>
            </a:xfrm>
            <a:prstGeom prst="straightConnector1">
              <a:avLst/>
            </a:prstGeom>
            <a:ln>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3" name="Gerade Verbindung mit Pfeil 135">
              <a:extLst>
                <a:ext uri="{FF2B5EF4-FFF2-40B4-BE49-F238E27FC236}">
                  <a16:creationId xmlns:a16="http://schemas.microsoft.com/office/drawing/2014/main" id="{A037AED0-9EFF-0B36-A427-CC5B90319135}"/>
                </a:ext>
              </a:extLst>
            </p:cNvPr>
            <p:cNvCxnSpPr>
              <a:cxnSpLocks/>
              <a:stCxn id="37" idx="6"/>
              <a:endCxn id="65" idx="2"/>
            </p:cNvCxnSpPr>
            <p:nvPr/>
          </p:nvCxnSpPr>
          <p:spPr>
            <a:xfrm>
              <a:off x="9931612" y="3584170"/>
              <a:ext cx="210197" cy="255501"/>
            </a:xfrm>
            <a:prstGeom prst="straightConnector1">
              <a:avLst/>
            </a:prstGeom>
            <a:ln>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 name="Gerade Verbindung mit Pfeil 136">
              <a:extLst>
                <a:ext uri="{FF2B5EF4-FFF2-40B4-BE49-F238E27FC236}">
                  <a16:creationId xmlns:a16="http://schemas.microsoft.com/office/drawing/2014/main" id="{089FD407-39AF-7824-4880-40B4E591B37C}"/>
                </a:ext>
              </a:extLst>
            </p:cNvPr>
            <p:cNvCxnSpPr>
              <a:cxnSpLocks/>
              <a:stCxn id="38" idx="6"/>
              <a:endCxn id="65" idx="2"/>
            </p:cNvCxnSpPr>
            <p:nvPr/>
          </p:nvCxnSpPr>
          <p:spPr>
            <a:xfrm>
              <a:off x="9931612" y="3812593"/>
              <a:ext cx="210197" cy="27078"/>
            </a:xfrm>
            <a:prstGeom prst="straightConnector1">
              <a:avLst/>
            </a:prstGeom>
            <a:ln>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 name="Ellipse 137">
              <a:extLst>
                <a:ext uri="{FF2B5EF4-FFF2-40B4-BE49-F238E27FC236}">
                  <a16:creationId xmlns:a16="http://schemas.microsoft.com/office/drawing/2014/main" id="{51AFCAFC-41FA-A78C-06F2-F471918E7651}"/>
                </a:ext>
              </a:extLst>
            </p:cNvPr>
            <p:cNvSpPr/>
            <p:nvPr/>
          </p:nvSpPr>
          <p:spPr bwMode="auto">
            <a:xfrm>
              <a:off x="9792682" y="2790490"/>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36" name="Ellipse 138">
              <a:extLst>
                <a:ext uri="{FF2B5EF4-FFF2-40B4-BE49-F238E27FC236}">
                  <a16:creationId xmlns:a16="http://schemas.microsoft.com/office/drawing/2014/main" id="{78F75D41-EB7C-7B2A-DF89-19C286210603}"/>
                </a:ext>
              </a:extLst>
            </p:cNvPr>
            <p:cNvSpPr/>
            <p:nvPr/>
          </p:nvSpPr>
          <p:spPr bwMode="auto">
            <a:xfrm>
              <a:off x="9791168" y="3010907"/>
              <a:ext cx="144000" cy="144000"/>
            </a:xfrm>
            <a:prstGeom prst="ellipse">
              <a:avLst/>
            </a:prstGeom>
            <a:solidFill>
              <a:srgbClr val="FF0000"/>
            </a:solidFill>
            <a:ln w="317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37" name="Ellipse 139">
              <a:extLst>
                <a:ext uri="{FF2B5EF4-FFF2-40B4-BE49-F238E27FC236}">
                  <a16:creationId xmlns:a16="http://schemas.microsoft.com/office/drawing/2014/main" id="{F69867B1-2256-0DCE-E25A-3150BC59A12B}"/>
                </a:ext>
              </a:extLst>
            </p:cNvPr>
            <p:cNvSpPr/>
            <p:nvPr/>
          </p:nvSpPr>
          <p:spPr bwMode="auto">
            <a:xfrm>
              <a:off x="9787612" y="3512170"/>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38" name="Ellipse 140">
              <a:extLst>
                <a:ext uri="{FF2B5EF4-FFF2-40B4-BE49-F238E27FC236}">
                  <a16:creationId xmlns:a16="http://schemas.microsoft.com/office/drawing/2014/main" id="{D0317BD5-B943-410B-8E67-D01DB3D5CE47}"/>
                </a:ext>
              </a:extLst>
            </p:cNvPr>
            <p:cNvSpPr/>
            <p:nvPr/>
          </p:nvSpPr>
          <p:spPr bwMode="auto">
            <a:xfrm>
              <a:off x="9787612" y="3740593"/>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39" name="Rechteck 141">
              <a:extLst>
                <a:ext uri="{FF2B5EF4-FFF2-40B4-BE49-F238E27FC236}">
                  <a16:creationId xmlns:a16="http://schemas.microsoft.com/office/drawing/2014/main" id="{1D4E5CC5-8DD3-0483-3528-FCC744955C69}"/>
                </a:ext>
              </a:extLst>
            </p:cNvPr>
            <p:cNvSpPr/>
            <p:nvPr/>
          </p:nvSpPr>
          <p:spPr>
            <a:xfrm>
              <a:off x="9798319" y="3124697"/>
              <a:ext cx="133293" cy="369332"/>
            </a:xfrm>
            <a:prstGeom prst="rect">
              <a:avLst/>
            </a:prstGeom>
          </p:spPr>
          <p:txBody>
            <a:bodyPr wrap="square">
              <a:spAutoFit/>
            </a:bodyPr>
            <a:lstStyle/>
            <a:p>
              <a:pPr algn="ctr"/>
              <a:r>
                <a:rPr lang="en-US" sz="600" b="1" dirty="0">
                  <a:solidFill>
                    <a:schemeClr val="accent1">
                      <a:lumMod val="75000"/>
                    </a:schemeClr>
                  </a:solidFill>
                </a:rPr>
                <a:t>.</a:t>
              </a:r>
            </a:p>
            <a:p>
              <a:pPr algn="ctr"/>
              <a:r>
                <a:rPr lang="en-US" sz="600" b="1" dirty="0">
                  <a:solidFill>
                    <a:schemeClr val="accent1">
                      <a:lumMod val="75000"/>
                    </a:schemeClr>
                  </a:solidFill>
                </a:rPr>
                <a:t>.</a:t>
              </a:r>
            </a:p>
            <a:p>
              <a:pPr algn="ctr"/>
              <a:r>
                <a:rPr lang="en-US" sz="600" b="1" dirty="0">
                  <a:solidFill>
                    <a:schemeClr val="accent1">
                      <a:lumMod val="75000"/>
                    </a:schemeClr>
                  </a:solidFill>
                </a:rPr>
                <a:t>.</a:t>
              </a:r>
            </a:p>
          </p:txBody>
        </p:sp>
        <p:cxnSp>
          <p:nvCxnSpPr>
            <p:cNvPr id="40" name="Gerade Verbindung mit Pfeil 142">
              <a:extLst>
                <a:ext uri="{FF2B5EF4-FFF2-40B4-BE49-F238E27FC236}">
                  <a16:creationId xmlns:a16="http://schemas.microsoft.com/office/drawing/2014/main" id="{D9DDC040-2BEB-2052-9D22-E4B7AD3FE727}"/>
                </a:ext>
              </a:extLst>
            </p:cNvPr>
            <p:cNvCxnSpPr>
              <a:stCxn id="35" idx="2"/>
              <a:endCxn id="23" idx="6"/>
            </p:cNvCxnSpPr>
            <p:nvPr/>
          </p:nvCxnSpPr>
          <p:spPr>
            <a:xfrm flipH="1">
              <a:off x="9271734" y="2862490"/>
              <a:ext cx="520948" cy="58690"/>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Gerade Verbindung mit Pfeil 143">
              <a:extLst>
                <a:ext uri="{FF2B5EF4-FFF2-40B4-BE49-F238E27FC236}">
                  <a16:creationId xmlns:a16="http://schemas.microsoft.com/office/drawing/2014/main" id="{FC295A97-3F21-EC32-43E9-985E7181DF09}"/>
                </a:ext>
              </a:extLst>
            </p:cNvPr>
            <p:cNvCxnSpPr>
              <a:stCxn id="36" idx="2"/>
              <a:endCxn id="23" idx="6"/>
            </p:cNvCxnSpPr>
            <p:nvPr/>
          </p:nvCxnSpPr>
          <p:spPr>
            <a:xfrm flipH="1" flipV="1">
              <a:off x="9271734" y="2921180"/>
              <a:ext cx="519434" cy="161727"/>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Gerade Verbindung mit Pfeil 144">
              <a:extLst>
                <a:ext uri="{FF2B5EF4-FFF2-40B4-BE49-F238E27FC236}">
                  <a16:creationId xmlns:a16="http://schemas.microsoft.com/office/drawing/2014/main" id="{7EAC42EE-6579-F600-B863-F83144CFCE5F}"/>
                </a:ext>
              </a:extLst>
            </p:cNvPr>
            <p:cNvCxnSpPr>
              <a:stCxn id="37" idx="2"/>
              <a:endCxn id="23" idx="6"/>
            </p:cNvCxnSpPr>
            <p:nvPr/>
          </p:nvCxnSpPr>
          <p:spPr>
            <a:xfrm flipH="1" flipV="1">
              <a:off x="9271734" y="2921180"/>
              <a:ext cx="515878" cy="662990"/>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3" name="Gerade Verbindung mit Pfeil 145">
              <a:extLst>
                <a:ext uri="{FF2B5EF4-FFF2-40B4-BE49-F238E27FC236}">
                  <a16:creationId xmlns:a16="http://schemas.microsoft.com/office/drawing/2014/main" id="{AF257A05-C9A9-F1D3-45AB-4646A3D408A1}"/>
                </a:ext>
              </a:extLst>
            </p:cNvPr>
            <p:cNvCxnSpPr>
              <a:stCxn id="38" idx="2"/>
              <a:endCxn id="23" idx="6"/>
            </p:cNvCxnSpPr>
            <p:nvPr/>
          </p:nvCxnSpPr>
          <p:spPr>
            <a:xfrm flipH="1" flipV="1">
              <a:off x="9271734" y="2921180"/>
              <a:ext cx="515878" cy="891413"/>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Gerade Verbindung mit Pfeil 146">
              <a:extLst>
                <a:ext uri="{FF2B5EF4-FFF2-40B4-BE49-F238E27FC236}">
                  <a16:creationId xmlns:a16="http://schemas.microsoft.com/office/drawing/2014/main" id="{56B04C0E-8DAC-8F3E-ECCE-C00675AA3869}"/>
                </a:ext>
              </a:extLst>
            </p:cNvPr>
            <p:cNvCxnSpPr>
              <a:stCxn id="35" idx="2"/>
              <a:endCxn id="24" idx="6"/>
            </p:cNvCxnSpPr>
            <p:nvPr/>
          </p:nvCxnSpPr>
          <p:spPr>
            <a:xfrm flipH="1">
              <a:off x="9271734" y="2862490"/>
              <a:ext cx="520948" cy="317026"/>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Gerade Verbindung mit Pfeil 147">
              <a:extLst>
                <a:ext uri="{FF2B5EF4-FFF2-40B4-BE49-F238E27FC236}">
                  <a16:creationId xmlns:a16="http://schemas.microsoft.com/office/drawing/2014/main" id="{82E09C06-7172-8171-3348-5E655963C2BD}"/>
                </a:ext>
              </a:extLst>
            </p:cNvPr>
            <p:cNvCxnSpPr>
              <a:stCxn id="36" idx="2"/>
              <a:endCxn id="24" idx="6"/>
            </p:cNvCxnSpPr>
            <p:nvPr/>
          </p:nvCxnSpPr>
          <p:spPr>
            <a:xfrm flipH="1">
              <a:off x="9271734" y="3082907"/>
              <a:ext cx="519434" cy="96609"/>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Gerade Verbindung mit Pfeil 148">
              <a:extLst>
                <a:ext uri="{FF2B5EF4-FFF2-40B4-BE49-F238E27FC236}">
                  <a16:creationId xmlns:a16="http://schemas.microsoft.com/office/drawing/2014/main" id="{CE6337B7-100C-5658-6675-83A357569506}"/>
                </a:ext>
              </a:extLst>
            </p:cNvPr>
            <p:cNvCxnSpPr>
              <a:stCxn id="37" idx="2"/>
              <a:endCxn id="24" idx="6"/>
            </p:cNvCxnSpPr>
            <p:nvPr/>
          </p:nvCxnSpPr>
          <p:spPr>
            <a:xfrm flipH="1" flipV="1">
              <a:off x="9271734" y="3179516"/>
              <a:ext cx="515878" cy="404654"/>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Gerade Verbindung mit Pfeil 149">
              <a:extLst>
                <a:ext uri="{FF2B5EF4-FFF2-40B4-BE49-F238E27FC236}">
                  <a16:creationId xmlns:a16="http://schemas.microsoft.com/office/drawing/2014/main" id="{4C325A31-A611-9AF6-73C4-5E66BB16CF15}"/>
                </a:ext>
              </a:extLst>
            </p:cNvPr>
            <p:cNvCxnSpPr>
              <a:stCxn id="38" idx="2"/>
              <a:endCxn id="24" idx="6"/>
            </p:cNvCxnSpPr>
            <p:nvPr/>
          </p:nvCxnSpPr>
          <p:spPr>
            <a:xfrm flipH="1" flipV="1">
              <a:off x="9271734" y="3179516"/>
              <a:ext cx="515878" cy="633077"/>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9" name="Gerade Verbindung mit Pfeil 150">
              <a:extLst>
                <a:ext uri="{FF2B5EF4-FFF2-40B4-BE49-F238E27FC236}">
                  <a16:creationId xmlns:a16="http://schemas.microsoft.com/office/drawing/2014/main" id="{586010F5-2E8E-6A41-67FF-813C026FD4A4}"/>
                </a:ext>
              </a:extLst>
            </p:cNvPr>
            <p:cNvCxnSpPr>
              <a:stCxn id="35" idx="2"/>
              <a:endCxn id="25" idx="6"/>
            </p:cNvCxnSpPr>
            <p:nvPr/>
          </p:nvCxnSpPr>
          <p:spPr>
            <a:xfrm flipH="1">
              <a:off x="9271734" y="2862490"/>
              <a:ext cx="520948" cy="576836"/>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0" name="Gerade Verbindung mit Pfeil 151">
              <a:extLst>
                <a:ext uri="{FF2B5EF4-FFF2-40B4-BE49-F238E27FC236}">
                  <a16:creationId xmlns:a16="http://schemas.microsoft.com/office/drawing/2014/main" id="{B71EE03D-50EB-7CB5-96E1-19359607B6AC}"/>
                </a:ext>
              </a:extLst>
            </p:cNvPr>
            <p:cNvCxnSpPr>
              <a:stCxn id="36" idx="2"/>
              <a:endCxn id="25" idx="6"/>
            </p:cNvCxnSpPr>
            <p:nvPr/>
          </p:nvCxnSpPr>
          <p:spPr>
            <a:xfrm flipH="1">
              <a:off x="9271734" y="3082907"/>
              <a:ext cx="519434" cy="356419"/>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1" name="Gerade Verbindung mit Pfeil 153">
              <a:extLst>
                <a:ext uri="{FF2B5EF4-FFF2-40B4-BE49-F238E27FC236}">
                  <a16:creationId xmlns:a16="http://schemas.microsoft.com/office/drawing/2014/main" id="{FE51F4C9-07D7-4874-85AA-D41059D8DD8D}"/>
                </a:ext>
              </a:extLst>
            </p:cNvPr>
            <p:cNvCxnSpPr>
              <a:stCxn id="38" idx="2"/>
              <a:endCxn id="25" idx="6"/>
            </p:cNvCxnSpPr>
            <p:nvPr/>
          </p:nvCxnSpPr>
          <p:spPr>
            <a:xfrm flipH="1" flipV="1">
              <a:off x="9271734" y="3439326"/>
              <a:ext cx="515878" cy="373267"/>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Gerade Verbindung mit Pfeil 154">
              <a:extLst>
                <a:ext uri="{FF2B5EF4-FFF2-40B4-BE49-F238E27FC236}">
                  <a16:creationId xmlns:a16="http://schemas.microsoft.com/office/drawing/2014/main" id="{A03115AC-C93D-E0ED-34FC-F2E87FFC1F3E}"/>
                </a:ext>
              </a:extLst>
            </p:cNvPr>
            <p:cNvCxnSpPr>
              <a:stCxn id="37" idx="2"/>
              <a:endCxn id="25" idx="6"/>
            </p:cNvCxnSpPr>
            <p:nvPr/>
          </p:nvCxnSpPr>
          <p:spPr>
            <a:xfrm flipH="1" flipV="1">
              <a:off x="9271734" y="3439326"/>
              <a:ext cx="515878" cy="144844"/>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sp>
          <p:nvSpPr>
            <p:cNvPr id="53" name="Ellipse 123">
              <a:extLst>
                <a:ext uri="{FF2B5EF4-FFF2-40B4-BE49-F238E27FC236}">
                  <a16:creationId xmlns:a16="http://schemas.microsoft.com/office/drawing/2014/main" id="{500DF6B3-CB53-D5C5-FED1-031F6324AAEB}"/>
                </a:ext>
              </a:extLst>
            </p:cNvPr>
            <p:cNvSpPr/>
            <p:nvPr/>
          </p:nvSpPr>
          <p:spPr bwMode="auto">
            <a:xfrm>
              <a:off x="8586806" y="2862490"/>
              <a:ext cx="144000" cy="144000"/>
            </a:xfrm>
            <a:prstGeom prst="ellipse">
              <a:avLst/>
            </a:prstGeom>
            <a:solidFill>
              <a:srgbClr val="FF0000"/>
            </a:solidFill>
            <a:ln w="6350"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54" name="Ellipse 124">
              <a:extLst>
                <a:ext uri="{FF2B5EF4-FFF2-40B4-BE49-F238E27FC236}">
                  <a16:creationId xmlns:a16="http://schemas.microsoft.com/office/drawing/2014/main" id="{4E1983A0-30BB-B609-05E9-EDF73A826DD1}"/>
                </a:ext>
              </a:extLst>
            </p:cNvPr>
            <p:cNvSpPr/>
            <p:nvPr/>
          </p:nvSpPr>
          <p:spPr bwMode="auto">
            <a:xfrm>
              <a:off x="8586806" y="3120826"/>
              <a:ext cx="144000" cy="144000"/>
            </a:xfrm>
            <a:prstGeom prst="ellipse">
              <a:avLst/>
            </a:prstGeom>
            <a:solidFill>
              <a:srgbClr val="FF0000"/>
            </a:solidFill>
            <a:ln w="317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55" name="Ellipse 125">
              <a:extLst>
                <a:ext uri="{FF2B5EF4-FFF2-40B4-BE49-F238E27FC236}">
                  <a16:creationId xmlns:a16="http://schemas.microsoft.com/office/drawing/2014/main" id="{E4566E25-3503-A1A5-9AF2-B68F0095CB33}"/>
                </a:ext>
              </a:extLst>
            </p:cNvPr>
            <p:cNvSpPr/>
            <p:nvPr/>
          </p:nvSpPr>
          <p:spPr bwMode="auto">
            <a:xfrm>
              <a:off x="8586806" y="3380636"/>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56" name="Ellipse 125">
              <a:extLst>
                <a:ext uri="{FF2B5EF4-FFF2-40B4-BE49-F238E27FC236}">
                  <a16:creationId xmlns:a16="http://schemas.microsoft.com/office/drawing/2014/main" id="{889ABC57-B979-61F4-57DE-60F61FC6D7DD}"/>
                </a:ext>
              </a:extLst>
            </p:cNvPr>
            <p:cNvSpPr/>
            <p:nvPr/>
          </p:nvSpPr>
          <p:spPr bwMode="auto">
            <a:xfrm>
              <a:off x="9127240" y="3869634"/>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57" name="Ellipse 125">
              <a:extLst>
                <a:ext uri="{FF2B5EF4-FFF2-40B4-BE49-F238E27FC236}">
                  <a16:creationId xmlns:a16="http://schemas.microsoft.com/office/drawing/2014/main" id="{0BBCE5F9-30EB-399F-F28B-3DE7294BEDB8}"/>
                </a:ext>
              </a:extLst>
            </p:cNvPr>
            <p:cNvSpPr/>
            <p:nvPr/>
          </p:nvSpPr>
          <p:spPr bwMode="auto">
            <a:xfrm>
              <a:off x="8590598" y="3820277"/>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58" name="Rechteck 127">
              <a:extLst>
                <a:ext uri="{FF2B5EF4-FFF2-40B4-BE49-F238E27FC236}">
                  <a16:creationId xmlns:a16="http://schemas.microsoft.com/office/drawing/2014/main" id="{9C60F4C2-DC09-ACEC-D017-234051CEC1AC}"/>
                </a:ext>
              </a:extLst>
            </p:cNvPr>
            <p:cNvSpPr/>
            <p:nvPr/>
          </p:nvSpPr>
          <p:spPr>
            <a:xfrm>
              <a:off x="8610067" y="3466535"/>
              <a:ext cx="115102" cy="369332"/>
            </a:xfrm>
            <a:prstGeom prst="rect">
              <a:avLst/>
            </a:prstGeom>
          </p:spPr>
          <p:txBody>
            <a:bodyPr wrap="square">
              <a:spAutoFit/>
            </a:bodyPr>
            <a:lstStyle/>
            <a:p>
              <a:pPr algn="ctr"/>
              <a:r>
                <a:rPr lang="en-US" sz="600" b="1" dirty="0">
                  <a:solidFill>
                    <a:schemeClr val="accent1">
                      <a:lumMod val="75000"/>
                    </a:schemeClr>
                  </a:solidFill>
                </a:rPr>
                <a:t>.</a:t>
              </a:r>
            </a:p>
            <a:p>
              <a:pPr algn="ctr"/>
              <a:r>
                <a:rPr lang="en-US" sz="600" b="1" dirty="0">
                  <a:solidFill>
                    <a:schemeClr val="accent1">
                      <a:lumMod val="75000"/>
                    </a:schemeClr>
                  </a:solidFill>
                </a:rPr>
                <a:t>.</a:t>
              </a:r>
            </a:p>
            <a:p>
              <a:pPr algn="ctr"/>
              <a:r>
                <a:rPr lang="en-US" sz="600" b="1" dirty="0">
                  <a:solidFill>
                    <a:schemeClr val="accent1">
                      <a:lumMod val="75000"/>
                    </a:schemeClr>
                  </a:solidFill>
                </a:rPr>
                <a:t>.</a:t>
              </a:r>
            </a:p>
          </p:txBody>
        </p:sp>
        <p:cxnSp>
          <p:nvCxnSpPr>
            <p:cNvPr id="59" name="Gerade Verbindung mit Pfeil 129">
              <a:extLst>
                <a:ext uri="{FF2B5EF4-FFF2-40B4-BE49-F238E27FC236}">
                  <a16:creationId xmlns:a16="http://schemas.microsoft.com/office/drawing/2014/main" id="{FD968497-8DBF-5483-8824-7CD44396ED3F}"/>
                </a:ext>
              </a:extLst>
            </p:cNvPr>
            <p:cNvCxnSpPr>
              <a:cxnSpLocks/>
              <a:stCxn id="23" idx="2"/>
              <a:endCxn id="53" idx="6"/>
            </p:cNvCxnSpPr>
            <p:nvPr/>
          </p:nvCxnSpPr>
          <p:spPr>
            <a:xfrm flipH="1">
              <a:off x="8730806" y="2921180"/>
              <a:ext cx="396928" cy="13310"/>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0" name="Gerade Verbindung mit Pfeil 130">
              <a:extLst>
                <a:ext uri="{FF2B5EF4-FFF2-40B4-BE49-F238E27FC236}">
                  <a16:creationId xmlns:a16="http://schemas.microsoft.com/office/drawing/2014/main" id="{6F0F48F7-1409-30F0-1D99-8511E159F0E5}"/>
                </a:ext>
              </a:extLst>
            </p:cNvPr>
            <p:cNvCxnSpPr>
              <a:cxnSpLocks/>
              <a:stCxn id="24" idx="1"/>
              <a:endCxn id="53" idx="6"/>
            </p:cNvCxnSpPr>
            <p:nvPr/>
          </p:nvCxnSpPr>
          <p:spPr>
            <a:xfrm flipH="1" flipV="1">
              <a:off x="8730806" y="2934490"/>
              <a:ext cx="418016" cy="194114"/>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1" name="Gerade Verbindung mit Pfeil 131">
              <a:extLst>
                <a:ext uri="{FF2B5EF4-FFF2-40B4-BE49-F238E27FC236}">
                  <a16:creationId xmlns:a16="http://schemas.microsoft.com/office/drawing/2014/main" id="{60AA7C3F-7707-092E-17A6-03A45ECBA0A9}"/>
                </a:ext>
              </a:extLst>
            </p:cNvPr>
            <p:cNvCxnSpPr>
              <a:cxnSpLocks/>
              <a:stCxn id="25" idx="1"/>
              <a:endCxn id="53" idx="6"/>
            </p:cNvCxnSpPr>
            <p:nvPr/>
          </p:nvCxnSpPr>
          <p:spPr>
            <a:xfrm flipH="1" flipV="1">
              <a:off x="8730806" y="2934490"/>
              <a:ext cx="418016" cy="453924"/>
            </a:xfrm>
            <a:prstGeom prst="straightConnector1">
              <a:avLst/>
            </a:prstGeom>
            <a:ln>
              <a:solidFill>
                <a:schemeClr val="accent1">
                  <a:lumMod val="75000"/>
                </a:schemeClr>
              </a:solidFill>
              <a:headEnd type="stealth" w="med" len="med"/>
              <a:tailEnd type="none" w="med" len="med"/>
            </a:ln>
          </p:spPr>
          <p:style>
            <a:lnRef idx="1">
              <a:schemeClr val="accent1"/>
            </a:lnRef>
            <a:fillRef idx="0">
              <a:schemeClr val="accent1"/>
            </a:fillRef>
            <a:effectRef idx="0">
              <a:schemeClr val="accent1"/>
            </a:effectRef>
            <a:fontRef idx="minor">
              <a:schemeClr val="tx1"/>
            </a:fontRef>
          </p:style>
        </p:cxnSp>
        <p:sp>
          <p:nvSpPr>
            <p:cNvPr id="62" name="Ellipse 123">
              <a:extLst>
                <a:ext uri="{FF2B5EF4-FFF2-40B4-BE49-F238E27FC236}">
                  <a16:creationId xmlns:a16="http://schemas.microsoft.com/office/drawing/2014/main" id="{0FD6C6D9-3608-DF0D-FEBE-D76FD5ADFF38}"/>
                </a:ext>
              </a:extLst>
            </p:cNvPr>
            <p:cNvSpPr/>
            <p:nvPr/>
          </p:nvSpPr>
          <p:spPr bwMode="auto">
            <a:xfrm>
              <a:off x="10144682" y="2800726"/>
              <a:ext cx="144000" cy="144000"/>
            </a:xfrm>
            <a:prstGeom prst="ellipse">
              <a:avLst/>
            </a:prstGeom>
            <a:solidFill>
              <a:srgbClr val="FF0000"/>
            </a:solidFill>
            <a:ln w="6350"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63" name="Ellipse 124">
              <a:extLst>
                <a:ext uri="{FF2B5EF4-FFF2-40B4-BE49-F238E27FC236}">
                  <a16:creationId xmlns:a16="http://schemas.microsoft.com/office/drawing/2014/main" id="{E4CE1BE2-792B-B037-FC80-3BFFDD2897E7}"/>
                </a:ext>
              </a:extLst>
            </p:cNvPr>
            <p:cNvSpPr/>
            <p:nvPr/>
          </p:nvSpPr>
          <p:spPr bwMode="auto">
            <a:xfrm>
              <a:off x="10144682" y="3059062"/>
              <a:ext cx="144000" cy="144000"/>
            </a:xfrm>
            <a:prstGeom prst="ellipse">
              <a:avLst/>
            </a:prstGeom>
            <a:solidFill>
              <a:srgbClr val="FF0000"/>
            </a:solidFill>
            <a:ln w="317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64" name="Ellipse 125">
              <a:extLst>
                <a:ext uri="{FF2B5EF4-FFF2-40B4-BE49-F238E27FC236}">
                  <a16:creationId xmlns:a16="http://schemas.microsoft.com/office/drawing/2014/main" id="{B717F6C1-CAF9-9FE9-CD1C-E4ECB5CD9465}"/>
                </a:ext>
              </a:extLst>
            </p:cNvPr>
            <p:cNvSpPr/>
            <p:nvPr/>
          </p:nvSpPr>
          <p:spPr bwMode="auto">
            <a:xfrm>
              <a:off x="10144682" y="3318872"/>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65" name="Ellipse 125">
              <a:extLst>
                <a:ext uri="{FF2B5EF4-FFF2-40B4-BE49-F238E27FC236}">
                  <a16:creationId xmlns:a16="http://schemas.microsoft.com/office/drawing/2014/main" id="{FCDEC1B9-875F-C3EA-D443-1B2006798B52}"/>
                </a:ext>
              </a:extLst>
            </p:cNvPr>
            <p:cNvSpPr/>
            <p:nvPr/>
          </p:nvSpPr>
          <p:spPr bwMode="auto">
            <a:xfrm>
              <a:off x="10141809" y="3767671"/>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66" name="Rechteck 127">
              <a:extLst>
                <a:ext uri="{FF2B5EF4-FFF2-40B4-BE49-F238E27FC236}">
                  <a16:creationId xmlns:a16="http://schemas.microsoft.com/office/drawing/2014/main" id="{FDAC5886-7CC3-6F51-A584-1B093CCF3546}"/>
                </a:ext>
              </a:extLst>
            </p:cNvPr>
            <p:cNvSpPr/>
            <p:nvPr/>
          </p:nvSpPr>
          <p:spPr>
            <a:xfrm>
              <a:off x="10154198" y="3427963"/>
              <a:ext cx="115102" cy="369332"/>
            </a:xfrm>
            <a:prstGeom prst="rect">
              <a:avLst/>
            </a:prstGeom>
          </p:spPr>
          <p:txBody>
            <a:bodyPr wrap="square">
              <a:spAutoFit/>
            </a:bodyPr>
            <a:lstStyle/>
            <a:p>
              <a:pPr algn="ctr"/>
              <a:r>
                <a:rPr lang="en-US" sz="600" b="1" dirty="0">
                  <a:solidFill>
                    <a:schemeClr val="accent1">
                      <a:lumMod val="75000"/>
                    </a:schemeClr>
                  </a:solidFill>
                </a:rPr>
                <a:t>.</a:t>
              </a:r>
            </a:p>
            <a:p>
              <a:pPr algn="ctr"/>
              <a:r>
                <a:rPr lang="en-US" sz="600" b="1" dirty="0">
                  <a:solidFill>
                    <a:schemeClr val="accent1">
                      <a:lumMod val="75000"/>
                    </a:schemeClr>
                  </a:solidFill>
                </a:rPr>
                <a:t>.</a:t>
              </a:r>
            </a:p>
            <a:p>
              <a:pPr algn="ctr"/>
              <a:r>
                <a:rPr lang="en-US" sz="600" b="1" dirty="0">
                  <a:solidFill>
                    <a:schemeClr val="accent1">
                      <a:lumMod val="75000"/>
                    </a:schemeClr>
                  </a:solidFill>
                </a:rPr>
                <a:t>.</a:t>
              </a:r>
            </a:p>
          </p:txBody>
        </p:sp>
        <p:sp>
          <p:nvSpPr>
            <p:cNvPr id="67" name="Ellipse 123">
              <a:extLst>
                <a:ext uri="{FF2B5EF4-FFF2-40B4-BE49-F238E27FC236}">
                  <a16:creationId xmlns:a16="http://schemas.microsoft.com/office/drawing/2014/main" id="{C64EFAF9-2DA7-90BE-A723-A21CE05A8335}"/>
                </a:ext>
              </a:extLst>
            </p:cNvPr>
            <p:cNvSpPr/>
            <p:nvPr/>
          </p:nvSpPr>
          <p:spPr bwMode="auto">
            <a:xfrm>
              <a:off x="10545894" y="2809599"/>
              <a:ext cx="144000" cy="144000"/>
            </a:xfrm>
            <a:prstGeom prst="ellipse">
              <a:avLst/>
            </a:prstGeom>
            <a:solidFill>
              <a:srgbClr val="3E4095"/>
            </a:solidFill>
            <a:ln w="12700" cap="flat" cmpd="sng" algn="ctr">
              <a:solidFill>
                <a:srgbClr val="FF0000"/>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68" name="Ellipse 124">
              <a:extLst>
                <a:ext uri="{FF2B5EF4-FFF2-40B4-BE49-F238E27FC236}">
                  <a16:creationId xmlns:a16="http://schemas.microsoft.com/office/drawing/2014/main" id="{F42FB7BE-49B0-2553-4688-B7120E19C1CC}"/>
                </a:ext>
              </a:extLst>
            </p:cNvPr>
            <p:cNvSpPr/>
            <p:nvPr/>
          </p:nvSpPr>
          <p:spPr bwMode="auto">
            <a:xfrm>
              <a:off x="10545894" y="3060220"/>
              <a:ext cx="144000" cy="144000"/>
            </a:xfrm>
            <a:prstGeom prst="ellipse">
              <a:avLst/>
            </a:prstGeom>
            <a:solidFill>
              <a:srgbClr val="3E4095"/>
            </a:solidFill>
            <a:ln w="12700" cap="flat" cmpd="sng" algn="ctr">
              <a:solidFill>
                <a:srgbClr val="FF0000"/>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69" name="Ellipse 125">
              <a:extLst>
                <a:ext uri="{FF2B5EF4-FFF2-40B4-BE49-F238E27FC236}">
                  <a16:creationId xmlns:a16="http://schemas.microsoft.com/office/drawing/2014/main" id="{F7FDE537-A971-E80D-8DA0-68651BF3B912}"/>
                </a:ext>
              </a:extLst>
            </p:cNvPr>
            <p:cNvSpPr/>
            <p:nvPr/>
          </p:nvSpPr>
          <p:spPr bwMode="auto">
            <a:xfrm>
              <a:off x="10545894" y="3320030"/>
              <a:ext cx="144000" cy="144000"/>
            </a:xfrm>
            <a:prstGeom prst="ellipse">
              <a:avLst/>
            </a:prstGeom>
            <a:solidFill>
              <a:srgbClr val="3E4095"/>
            </a:solidFill>
            <a:ln w="12700" cap="flat" cmpd="sng" algn="ctr">
              <a:solidFill>
                <a:srgbClr val="FF0000"/>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70" name="Ellipse 125">
              <a:extLst>
                <a:ext uri="{FF2B5EF4-FFF2-40B4-BE49-F238E27FC236}">
                  <a16:creationId xmlns:a16="http://schemas.microsoft.com/office/drawing/2014/main" id="{C879255C-110E-05FB-E110-3A149E2B0746}"/>
                </a:ext>
              </a:extLst>
            </p:cNvPr>
            <p:cNvSpPr/>
            <p:nvPr/>
          </p:nvSpPr>
          <p:spPr bwMode="auto">
            <a:xfrm>
              <a:off x="10543021" y="3768829"/>
              <a:ext cx="144000" cy="144000"/>
            </a:xfrm>
            <a:prstGeom prst="ellipse">
              <a:avLst/>
            </a:prstGeom>
            <a:solidFill>
              <a:srgbClr val="3E4095"/>
            </a:solidFill>
            <a:ln w="12700" cap="flat" cmpd="sng" algn="ctr">
              <a:solidFill>
                <a:srgbClr val="FF0000"/>
              </a:solid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71" name="Rechteck 127">
              <a:extLst>
                <a:ext uri="{FF2B5EF4-FFF2-40B4-BE49-F238E27FC236}">
                  <a16:creationId xmlns:a16="http://schemas.microsoft.com/office/drawing/2014/main" id="{23380E1E-EB22-A8A0-5A6B-E615646237E0}"/>
                </a:ext>
              </a:extLst>
            </p:cNvPr>
            <p:cNvSpPr/>
            <p:nvPr/>
          </p:nvSpPr>
          <p:spPr>
            <a:xfrm>
              <a:off x="10570471" y="3442202"/>
              <a:ext cx="115102" cy="369332"/>
            </a:xfrm>
            <a:prstGeom prst="rect">
              <a:avLst/>
            </a:prstGeom>
          </p:spPr>
          <p:txBody>
            <a:bodyPr wrap="square">
              <a:spAutoFit/>
            </a:bodyPr>
            <a:lstStyle/>
            <a:p>
              <a:pPr algn="ctr"/>
              <a:r>
                <a:rPr lang="en-US" sz="600" b="1" dirty="0">
                  <a:solidFill>
                    <a:schemeClr val="accent1">
                      <a:lumMod val="75000"/>
                    </a:schemeClr>
                  </a:solidFill>
                </a:rPr>
                <a:t>.</a:t>
              </a:r>
            </a:p>
            <a:p>
              <a:pPr algn="ctr"/>
              <a:r>
                <a:rPr lang="en-US" sz="600" b="1" dirty="0">
                  <a:solidFill>
                    <a:schemeClr val="accent1">
                      <a:lumMod val="75000"/>
                    </a:schemeClr>
                  </a:solidFill>
                </a:rPr>
                <a:t>.</a:t>
              </a:r>
            </a:p>
            <a:p>
              <a:pPr algn="ctr"/>
              <a:r>
                <a:rPr lang="en-US" sz="600" b="1" dirty="0">
                  <a:solidFill>
                    <a:schemeClr val="accent1">
                      <a:lumMod val="75000"/>
                    </a:schemeClr>
                  </a:solidFill>
                </a:rPr>
                <a:t>.</a:t>
              </a:r>
            </a:p>
          </p:txBody>
        </p:sp>
        <p:sp>
          <p:nvSpPr>
            <p:cNvPr id="72" name="Ellipse 123">
              <a:extLst>
                <a:ext uri="{FF2B5EF4-FFF2-40B4-BE49-F238E27FC236}">
                  <a16:creationId xmlns:a16="http://schemas.microsoft.com/office/drawing/2014/main" id="{4D8B4D79-8A49-0FCF-1A2A-44D520A30CA6}"/>
                </a:ext>
              </a:extLst>
            </p:cNvPr>
            <p:cNvSpPr/>
            <p:nvPr/>
          </p:nvSpPr>
          <p:spPr bwMode="auto">
            <a:xfrm>
              <a:off x="10942524" y="2815688"/>
              <a:ext cx="144000" cy="144000"/>
            </a:xfrm>
            <a:prstGeom prst="ellipse">
              <a:avLst/>
            </a:prstGeom>
            <a:solidFill>
              <a:srgbClr val="FF0000"/>
            </a:solidFill>
            <a:ln w="6350"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73" name="Ellipse 124">
              <a:extLst>
                <a:ext uri="{FF2B5EF4-FFF2-40B4-BE49-F238E27FC236}">
                  <a16:creationId xmlns:a16="http://schemas.microsoft.com/office/drawing/2014/main" id="{5A2473B7-0493-257A-BA91-185905ABD48A}"/>
                </a:ext>
              </a:extLst>
            </p:cNvPr>
            <p:cNvSpPr/>
            <p:nvPr/>
          </p:nvSpPr>
          <p:spPr bwMode="auto">
            <a:xfrm>
              <a:off x="10942524" y="3074024"/>
              <a:ext cx="144000" cy="144000"/>
            </a:xfrm>
            <a:prstGeom prst="ellipse">
              <a:avLst/>
            </a:prstGeom>
            <a:solidFill>
              <a:srgbClr val="FF0000"/>
            </a:solidFill>
            <a:ln w="317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74" name="Ellipse 125">
              <a:extLst>
                <a:ext uri="{FF2B5EF4-FFF2-40B4-BE49-F238E27FC236}">
                  <a16:creationId xmlns:a16="http://schemas.microsoft.com/office/drawing/2014/main" id="{264E530B-CA63-0E64-A0AC-30D5BAF981BB}"/>
                </a:ext>
              </a:extLst>
            </p:cNvPr>
            <p:cNvSpPr/>
            <p:nvPr/>
          </p:nvSpPr>
          <p:spPr bwMode="auto">
            <a:xfrm>
              <a:off x="10937705" y="3552587"/>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75" name="Rechteck 127">
              <a:extLst>
                <a:ext uri="{FF2B5EF4-FFF2-40B4-BE49-F238E27FC236}">
                  <a16:creationId xmlns:a16="http://schemas.microsoft.com/office/drawing/2014/main" id="{6ACCBC73-2C55-3EA5-7D72-A3354A6E2186}"/>
                </a:ext>
              </a:extLst>
            </p:cNvPr>
            <p:cNvSpPr/>
            <p:nvPr/>
          </p:nvSpPr>
          <p:spPr>
            <a:xfrm>
              <a:off x="10951740" y="3213211"/>
              <a:ext cx="115102" cy="369332"/>
            </a:xfrm>
            <a:prstGeom prst="rect">
              <a:avLst/>
            </a:prstGeom>
          </p:spPr>
          <p:txBody>
            <a:bodyPr wrap="square">
              <a:spAutoFit/>
            </a:bodyPr>
            <a:lstStyle/>
            <a:p>
              <a:pPr algn="ctr"/>
              <a:r>
                <a:rPr lang="en-US" sz="600" b="1" dirty="0">
                  <a:solidFill>
                    <a:schemeClr val="accent1">
                      <a:lumMod val="75000"/>
                    </a:schemeClr>
                  </a:solidFill>
                </a:rPr>
                <a:t>.</a:t>
              </a:r>
            </a:p>
            <a:p>
              <a:pPr algn="ctr"/>
              <a:r>
                <a:rPr lang="en-US" sz="600" b="1" dirty="0">
                  <a:solidFill>
                    <a:schemeClr val="accent1">
                      <a:lumMod val="75000"/>
                    </a:schemeClr>
                  </a:solidFill>
                </a:rPr>
                <a:t>.</a:t>
              </a:r>
            </a:p>
            <a:p>
              <a:pPr algn="ctr"/>
              <a:r>
                <a:rPr lang="en-US" sz="600" b="1" dirty="0">
                  <a:solidFill>
                    <a:schemeClr val="accent1">
                      <a:lumMod val="75000"/>
                    </a:schemeClr>
                  </a:solidFill>
                </a:rPr>
                <a:t>.</a:t>
              </a:r>
            </a:p>
          </p:txBody>
        </p:sp>
        <p:cxnSp>
          <p:nvCxnSpPr>
            <p:cNvPr id="76" name="Gerade Verbindung mit Pfeil 134">
              <a:extLst>
                <a:ext uri="{FF2B5EF4-FFF2-40B4-BE49-F238E27FC236}">
                  <a16:creationId xmlns:a16="http://schemas.microsoft.com/office/drawing/2014/main" id="{72855063-815F-5593-0C7B-8D7A328EA573}"/>
                </a:ext>
              </a:extLst>
            </p:cNvPr>
            <p:cNvCxnSpPr>
              <a:cxnSpLocks/>
              <a:stCxn id="62" idx="6"/>
              <a:endCxn id="67" idx="2"/>
            </p:cNvCxnSpPr>
            <p:nvPr/>
          </p:nvCxnSpPr>
          <p:spPr>
            <a:xfrm>
              <a:off x="10288682" y="2872726"/>
              <a:ext cx="257212" cy="8873"/>
            </a:xfrm>
            <a:prstGeom prst="straightConnector1">
              <a:avLst/>
            </a:prstGeom>
            <a:ln>
              <a:solidFill>
                <a:schemeClr val="accent1">
                  <a:lumMod val="75000"/>
                </a:schemeClr>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77" name="Gerade Verbindung mit Pfeil 134">
              <a:extLst>
                <a:ext uri="{FF2B5EF4-FFF2-40B4-BE49-F238E27FC236}">
                  <a16:creationId xmlns:a16="http://schemas.microsoft.com/office/drawing/2014/main" id="{AD49B6E9-DB95-CD18-88ED-68E87147D7BB}"/>
                </a:ext>
              </a:extLst>
            </p:cNvPr>
            <p:cNvCxnSpPr>
              <a:cxnSpLocks/>
              <a:stCxn id="63" idx="6"/>
              <a:endCxn id="68" idx="2"/>
            </p:cNvCxnSpPr>
            <p:nvPr/>
          </p:nvCxnSpPr>
          <p:spPr>
            <a:xfrm>
              <a:off x="10288682" y="3131062"/>
              <a:ext cx="257212" cy="1158"/>
            </a:xfrm>
            <a:prstGeom prst="straightConnector1">
              <a:avLst/>
            </a:prstGeom>
            <a:ln>
              <a:solidFill>
                <a:schemeClr val="accent1">
                  <a:lumMod val="75000"/>
                </a:schemeClr>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78" name="Gerade Verbindung mit Pfeil 134">
              <a:extLst>
                <a:ext uri="{FF2B5EF4-FFF2-40B4-BE49-F238E27FC236}">
                  <a16:creationId xmlns:a16="http://schemas.microsoft.com/office/drawing/2014/main" id="{85D4A0F3-AA33-3281-C0D4-3BA7BD222D57}"/>
                </a:ext>
              </a:extLst>
            </p:cNvPr>
            <p:cNvCxnSpPr>
              <a:cxnSpLocks/>
              <a:stCxn id="64" idx="6"/>
              <a:endCxn id="69" idx="2"/>
            </p:cNvCxnSpPr>
            <p:nvPr/>
          </p:nvCxnSpPr>
          <p:spPr>
            <a:xfrm>
              <a:off x="10288682" y="3390872"/>
              <a:ext cx="257212" cy="1158"/>
            </a:xfrm>
            <a:prstGeom prst="straightConnector1">
              <a:avLst/>
            </a:prstGeom>
            <a:ln>
              <a:solidFill>
                <a:schemeClr val="accent1">
                  <a:lumMod val="75000"/>
                </a:schemeClr>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79" name="Gerade Verbindung mit Pfeil 134">
              <a:extLst>
                <a:ext uri="{FF2B5EF4-FFF2-40B4-BE49-F238E27FC236}">
                  <a16:creationId xmlns:a16="http://schemas.microsoft.com/office/drawing/2014/main" id="{1E297055-E3D0-4E96-303F-81A690146726}"/>
                </a:ext>
              </a:extLst>
            </p:cNvPr>
            <p:cNvCxnSpPr>
              <a:cxnSpLocks/>
              <a:stCxn id="65" idx="6"/>
              <a:endCxn id="70" idx="2"/>
            </p:cNvCxnSpPr>
            <p:nvPr/>
          </p:nvCxnSpPr>
          <p:spPr>
            <a:xfrm>
              <a:off x="10285809" y="3839671"/>
              <a:ext cx="257212" cy="1158"/>
            </a:xfrm>
            <a:prstGeom prst="straightConnector1">
              <a:avLst/>
            </a:prstGeom>
            <a:ln>
              <a:solidFill>
                <a:schemeClr val="accent1">
                  <a:lumMod val="75000"/>
                </a:schemeClr>
              </a:solidFill>
              <a:headEnd type="stealth"/>
              <a:tailEnd type="triangle"/>
            </a:ln>
          </p:spPr>
          <p:style>
            <a:lnRef idx="1">
              <a:schemeClr val="accent1"/>
            </a:lnRef>
            <a:fillRef idx="0">
              <a:schemeClr val="accent1"/>
            </a:fillRef>
            <a:effectRef idx="0">
              <a:schemeClr val="accent1"/>
            </a:effectRef>
            <a:fontRef idx="minor">
              <a:schemeClr val="tx1"/>
            </a:fontRef>
          </p:style>
        </p:cxnSp>
        <p:cxnSp>
          <p:nvCxnSpPr>
            <p:cNvPr id="80" name="Gerade Verbindung mit Pfeil 135">
              <a:extLst>
                <a:ext uri="{FF2B5EF4-FFF2-40B4-BE49-F238E27FC236}">
                  <a16:creationId xmlns:a16="http://schemas.microsoft.com/office/drawing/2014/main" id="{34D05123-2919-ACEE-AE13-2E612BD6CBCE}"/>
                </a:ext>
              </a:extLst>
            </p:cNvPr>
            <p:cNvCxnSpPr>
              <a:cxnSpLocks/>
              <a:stCxn id="37" idx="6"/>
              <a:endCxn id="64" idx="2"/>
            </p:cNvCxnSpPr>
            <p:nvPr/>
          </p:nvCxnSpPr>
          <p:spPr>
            <a:xfrm flipV="1">
              <a:off x="9931612" y="3390872"/>
              <a:ext cx="213070" cy="193298"/>
            </a:xfrm>
            <a:prstGeom prst="straightConnector1">
              <a:avLst/>
            </a:prstGeom>
            <a:ln>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1" name="Gerade Verbindung mit Pfeil 135">
              <a:extLst>
                <a:ext uri="{FF2B5EF4-FFF2-40B4-BE49-F238E27FC236}">
                  <a16:creationId xmlns:a16="http://schemas.microsoft.com/office/drawing/2014/main" id="{E19E73BC-AF9B-7DAD-5277-D687E825A564}"/>
                </a:ext>
              </a:extLst>
            </p:cNvPr>
            <p:cNvCxnSpPr>
              <a:cxnSpLocks/>
              <a:stCxn id="37" idx="6"/>
              <a:endCxn id="63" idx="2"/>
            </p:cNvCxnSpPr>
            <p:nvPr/>
          </p:nvCxnSpPr>
          <p:spPr>
            <a:xfrm flipV="1">
              <a:off x="9931612" y="3131062"/>
              <a:ext cx="213070" cy="453108"/>
            </a:xfrm>
            <a:prstGeom prst="straightConnector1">
              <a:avLst/>
            </a:prstGeom>
            <a:ln>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Gerade Verbindung mit Pfeil 135">
              <a:extLst>
                <a:ext uri="{FF2B5EF4-FFF2-40B4-BE49-F238E27FC236}">
                  <a16:creationId xmlns:a16="http://schemas.microsoft.com/office/drawing/2014/main" id="{8BC06FB0-1A65-E87B-7B88-B52D29F8681E}"/>
                </a:ext>
              </a:extLst>
            </p:cNvPr>
            <p:cNvCxnSpPr>
              <a:cxnSpLocks/>
              <a:stCxn id="37" idx="6"/>
              <a:endCxn id="62" idx="2"/>
            </p:cNvCxnSpPr>
            <p:nvPr/>
          </p:nvCxnSpPr>
          <p:spPr>
            <a:xfrm flipV="1">
              <a:off x="9931612" y="2872726"/>
              <a:ext cx="213070" cy="711444"/>
            </a:xfrm>
            <a:prstGeom prst="straightConnector1">
              <a:avLst/>
            </a:prstGeom>
            <a:ln>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Gerade Verbindung mit Pfeil 135">
              <a:extLst>
                <a:ext uri="{FF2B5EF4-FFF2-40B4-BE49-F238E27FC236}">
                  <a16:creationId xmlns:a16="http://schemas.microsoft.com/office/drawing/2014/main" id="{389BF9E7-F768-3342-7B8F-5A09368655C9}"/>
                </a:ext>
              </a:extLst>
            </p:cNvPr>
            <p:cNvCxnSpPr>
              <a:cxnSpLocks/>
              <a:stCxn id="38" idx="6"/>
              <a:endCxn id="64" idx="2"/>
            </p:cNvCxnSpPr>
            <p:nvPr/>
          </p:nvCxnSpPr>
          <p:spPr>
            <a:xfrm flipV="1">
              <a:off x="9931612" y="3390872"/>
              <a:ext cx="213070" cy="421721"/>
            </a:xfrm>
            <a:prstGeom prst="straightConnector1">
              <a:avLst/>
            </a:prstGeom>
            <a:ln>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Gerade Verbindung mit Pfeil 135">
              <a:extLst>
                <a:ext uri="{FF2B5EF4-FFF2-40B4-BE49-F238E27FC236}">
                  <a16:creationId xmlns:a16="http://schemas.microsoft.com/office/drawing/2014/main" id="{52BEA2CB-B183-991B-D75E-5B2A34653123}"/>
                </a:ext>
              </a:extLst>
            </p:cNvPr>
            <p:cNvCxnSpPr>
              <a:cxnSpLocks/>
              <a:stCxn id="38" idx="6"/>
              <a:endCxn id="63" idx="2"/>
            </p:cNvCxnSpPr>
            <p:nvPr/>
          </p:nvCxnSpPr>
          <p:spPr>
            <a:xfrm flipV="1">
              <a:off x="9931612" y="3131062"/>
              <a:ext cx="213070" cy="681531"/>
            </a:xfrm>
            <a:prstGeom prst="straightConnector1">
              <a:avLst/>
            </a:prstGeom>
            <a:ln>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5" name="Gerade Verbindung mit Pfeil 134">
              <a:extLst>
                <a:ext uri="{FF2B5EF4-FFF2-40B4-BE49-F238E27FC236}">
                  <a16:creationId xmlns:a16="http://schemas.microsoft.com/office/drawing/2014/main" id="{FEEA0F12-3E57-5A0E-345F-98A21B18EF7C}"/>
                </a:ext>
              </a:extLst>
            </p:cNvPr>
            <p:cNvCxnSpPr>
              <a:cxnSpLocks/>
              <a:stCxn id="35" idx="6"/>
              <a:endCxn id="63" idx="2"/>
            </p:cNvCxnSpPr>
            <p:nvPr/>
          </p:nvCxnSpPr>
          <p:spPr>
            <a:xfrm>
              <a:off x="9936682" y="2862490"/>
              <a:ext cx="208000" cy="268572"/>
            </a:xfrm>
            <a:prstGeom prst="straightConnector1">
              <a:avLst/>
            </a:prstGeom>
            <a:ln>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6" name="Gerade Verbindung mit Pfeil 133">
              <a:extLst>
                <a:ext uri="{FF2B5EF4-FFF2-40B4-BE49-F238E27FC236}">
                  <a16:creationId xmlns:a16="http://schemas.microsoft.com/office/drawing/2014/main" id="{60D8596D-953F-0F9D-38AD-F99FA91CCC5C}"/>
                </a:ext>
              </a:extLst>
            </p:cNvPr>
            <p:cNvCxnSpPr>
              <a:cxnSpLocks/>
              <a:stCxn id="36" idx="6"/>
              <a:endCxn id="63" idx="2"/>
            </p:cNvCxnSpPr>
            <p:nvPr/>
          </p:nvCxnSpPr>
          <p:spPr>
            <a:xfrm>
              <a:off x="9935168" y="3082907"/>
              <a:ext cx="209514" cy="48155"/>
            </a:xfrm>
            <a:prstGeom prst="straightConnector1">
              <a:avLst/>
            </a:prstGeom>
            <a:ln>
              <a:solidFill>
                <a:schemeClr val="accent1">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7" name="Gerade Verbindung mit Pfeil 134">
              <a:extLst>
                <a:ext uri="{FF2B5EF4-FFF2-40B4-BE49-F238E27FC236}">
                  <a16:creationId xmlns:a16="http://schemas.microsoft.com/office/drawing/2014/main" id="{DF9AF5FA-98EF-DA01-D3DA-C5A5BD2D18EA}"/>
                </a:ext>
              </a:extLst>
            </p:cNvPr>
            <p:cNvCxnSpPr>
              <a:cxnSpLocks/>
              <a:stCxn id="67" idx="6"/>
              <a:endCxn id="72" idx="2"/>
            </p:cNvCxnSpPr>
            <p:nvPr/>
          </p:nvCxnSpPr>
          <p:spPr>
            <a:xfrm>
              <a:off x="10689894" y="2881599"/>
              <a:ext cx="252630" cy="6089"/>
            </a:xfrm>
            <a:prstGeom prst="straightConnector1">
              <a:avLst/>
            </a:prstGeom>
            <a:ln>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8" name="Gerade Verbindung mit Pfeil 134">
              <a:extLst>
                <a:ext uri="{FF2B5EF4-FFF2-40B4-BE49-F238E27FC236}">
                  <a16:creationId xmlns:a16="http://schemas.microsoft.com/office/drawing/2014/main" id="{D6C04B6E-9921-6FDC-FC13-473ECDC5A5AB}"/>
                </a:ext>
              </a:extLst>
            </p:cNvPr>
            <p:cNvCxnSpPr>
              <a:cxnSpLocks/>
              <a:stCxn id="68" idx="6"/>
              <a:endCxn id="73" idx="2"/>
            </p:cNvCxnSpPr>
            <p:nvPr/>
          </p:nvCxnSpPr>
          <p:spPr>
            <a:xfrm>
              <a:off x="10689894" y="3132220"/>
              <a:ext cx="252630" cy="13804"/>
            </a:xfrm>
            <a:prstGeom prst="straightConnector1">
              <a:avLst/>
            </a:prstGeom>
            <a:ln>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9" name="Gerade Verbindung mit Pfeil 134">
              <a:extLst>
                <a:ext uri="{FF2B5EF4-FFF2-40B4-BE49-F238E27FC236}">
                  <a16:creationId xmlns:a16="http://schemas.microsoft.com/office/drawing/2014/main" id="{1AF2D3E9-06DF-A5DC-E1A5-3F7D5A9D557B}"/>
                </a:ext>
              </a:extLst>
            </p:cNvPr>
            <p:cNvCxnSpPr>
              <a:cxnSpLocks/>
              <a:stCxn id="70" idx="6"/>
              <a:endCxn id="74" idx="3"/>
            </p:cNvCxnSpPr>
            <p:nvPr/>
          </p:nvCxnSpPr>
          <p:spPr>
            <a:xfrm flipV="1">
              <a:off x="10687021" y="3675499"/>
              <a:ext cx="271772" cy="165330"/>
            </a:xfrm>
            <a:prstGeom prst="straightConnector1">
              <a:avLst/>
            </a:prstGeom>
            <a:ln>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90" name="Chave Direita 241">
              <a:extLst>
                <a:ext uri="{FF2B5EF4-FFF2-40B4-BE49-F238E27FC236}">
                  <a16:creationId xmlns:a16="http://schemas.microsoft.com/office/drawing/2014/main" id="{C5D590F7-A6E2-CF5D-7DC6-DDBA6C6D9225}"/>
                </a:ext>
              </a:extLst>
            </p:cNvPr>
            <p:cNvSpPr/>
            <p:nvPr/>
          </p:nvSpPr>
          <p:spPr>
            <a:xfrm rot="5400000">
              <a:off x="10561021" y="3874511"/>
              <a:ext cx="108000" cy="2520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91" name="Chave Direita 242">
              <a:extLst>
                <a:ext uri="{FF2B5EF4-FFF2-40B4-BE49-F238E27FC236}">
                  <a16:creationId xmlns:a16="http://schemas.microsoft.com/office/drawing/2014/main" id="{68CB880D-79D7-385B-D809-3CF3B1581E02}"/>
                </a:ext>
              </a:extLst>
            </p:cNvPr>
            <p:cNvSpPr/>
            <p:nvPr/>
          </p:nvSpPr>
          <p:spPr>
            <a:xfrm rot="16200000">
              <a:off x="10555734" y="2587116"/>
              <a:ext cx="108000" cy="25200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cxnSp>
          <p:nvCxnSpPr>
            <p:cNvPr id="92" name="Gerade Verbindung mit Pfeil 134">
              <a:extLst>
                <a:ext uri="{FF2B5EF4-FFF2-40B4-BE49-F238E27FC236}">
                  <a16:creationId xmlns:a16="http://schemas.microsoft.com/office/drawing/2014/main" id="{C155CEBB-3DB3-0E09-422B-56FF104C04B1}"/>
                </a:ext>
              </a:extLst>
            </p:cNvPr>
            <p:cNvCxnSpPr>
              <a:cxnSpLocks/>
              <a:stCxn id="69" idx="6"/>
              <a:endCxn id="75" idx="1"/>
            </p:cNvCxnSpPr>
            <p:nvPr/>
          </p:nvCxnSpPr>
          <p:spPr>
            <a:xfrm>
              <a:off x="10689894" y="3392030"/>
              <a:ext cx="261846" cy="5847"/>
            </a:xfrm>
            <a:prstGeom prst="straightConnector1">
              <a:avLst/>
            </a:prstGeom>
            <a:ln>
              <a:solidFill>
                <a:schemeClr val="accent1">
                  <a:lumMod val="75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sp>
        <p:nvSpPr>
          <p:cNvPr id="108" name="Forma Livre: Forma 123">
            <a:extLst>
              <a:ext uri="{FF2B5EF4-FFF2-40B4-BE49-F238E27FC236}">
                <a16:creationId xmlns:a16="http://schemas.microsoft.com/office/drawing/2014/main" id="{BC17612D-30DE-33EC-1DE0-C5B9071EB6CD}"/>
              </a:ext>
            </a:extLst>
          </p:cNvPr>
          <p:cNvSpPr/>
          <p:nvPr/>
        </p:nvSpPr>
        <p:spPr>
          <a:xfrm>
            <a:off x="2547842" y="2906223"/>
            <a:ext cx="2310589" cy="500441"/>
          </a:xfrm>
          <a:custGeom>
            <a:avLst/>
            <a:gdLst>
              <a:gd name="connsiteX0" fmla="*/ 10707 w 2872969"/>
              <a:gd name="connsiteY0" fmla="*/ 555137 h 608983"/>
              <a:gd name="connsiteX1" fmla="*/ 1182 w 2872969"/>
              <a:gd name="connsiteY1" fmla="*/ 412262 h 608983"/>
              <a:gd name="connsiteX2" fmla="*/ 34519 w 2872969"/>
              <a:gd name="connsiteY2" fmla="*/ 236050 h 608983"/>
              <a:gd name="connsiteX3" fmla="*/ 86907 w 2872969"/>
              <a:gd name="connsiteY3" fmla="*/ 59837 h 608983"/>
              <a:gd name="connsiteX4" fmla="*/ 325032 w 2872969"/>
              <a:gd name="connsiteY4" fmla="*/ 21737 h 608983"/>
              <a:gd name="connsiteX5" fmla="*/ 887007 w 2872969"/>
              <a:gd name="connsiteY5" fmla="*/ 2687 h 608983"/>
              <a:gd name="connsiteX6" fmla="*/ 1644244 w 2872969"/>
              <a:gd name="connsiteY6" fmla="*/ 2687 h 608983"/>
              <a:gd name="connsiteX7" fmla="*/ 1991907 w 2872969"/>
              <a:gd name="connsiteY7" fmla="*/ 26500 h 608983"/>
              <a:gd name="connsiteX8" fmla="*/ 2349094 w 2872969"/>
              <a:gd name="connsiteY8" fmla="*/ 40787 h 608983"/>
              <a:gd name="connsiteX9" fmla="*/ 2639607 w 2872969"/>
              <a:gd name="connsiteY9" fmla="*/ 145562 h 608983"/>
              <a:gd name="connsiteX10" fmla="*/ 2706282 w 2872969"/>
              <a:gd name="connsiteY10" fmla="*/ 355112 h 608983"/>
              <a:gd name="connsiteX11" fmla="*/ 2691994 w 2872969"/>
              <a:gd name="connsiteY11" fmla="*/ 550375 h 608983"/>
              <a:gd name="connsiteX12" fmla="*/ 2753907 w 2872969"/>
              <a:gd name="connsiteY12" fmla="*/ 583712 h 608983"/>
              <a:gd name="connsiteX13" fmla="*/ 2872969 w 2872969"/>
              <a:gd name="connsiteY13" fmla="*/ 583712 h 60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2969" h="608983">
                <a:moveTo>
                  <a:pt x="10707" y="555137"/>
                </a:moveTo>
                <a:cubicBezTo>
                  <a:pt x="3960" y="510290"/>
                  <a:pt x="-2787" y="465443"/>
                  <a:pt x="1182" y="412262"/>
                </a:cubicBezTo>
                <a:cubicBezTo>
                  <a:pt x="5151" y="359081"/>
                  <a:pt x="20232" y="294787"/>
                  <a:pt x="34519" y="236050"/>
                </a:cubicBezTo>
                <a:cubicBezTo>
                  <a:pt x="48807" y="177312"/>
                  <a:pt x="38488" y="95556"/>
                  <a:pt x="86907" y="59837"/>
                </a:cubicBezTo>
                <a:cubicBezTo>
                  <a:pt x="135326" y="24118"/>
                  <a:pt x="191682" y="31262"/>
                  <a:pt x="325032" y="21737"/>
                </a:cubicBezTo>
                <a:cubicBezTo>
                  <a:pt x="458382" y="12212"/>
                  <a:pt x="667138" y="5862"/>
                  <a:pt x="887007" y="2687"/>
                </a:cubicBezTo>
                <a:cubicBezTo>
                  <a:pt x="1106876" y="-488"/>
                  <a:pt x="1460094" y="-1282"/>
                  <a:pt x="1644244" y="2687"/>
                </a:cubicBezTo>
                <a:cubicBezTo>
                  <a:pt x="1828394" y="6656"/>
                  <a:pt x="1874432" y="20150"/>
                  <a:pt x="1991907" y="26500"/>
                </a:cubicBezTo>
                <a:cubicBezTo>
                  <a:pt x="2109382" y="32850"/>
                  <a:pt x="2241144" y="20943"/>
                  <a:pt x="2349094" y="40787"/>
                </a:cubicBezTo>
                <a:cubicBezTo>
                  <a:pt x="2457044" y="60631"/>
                  <a:pt x="2580076" y="93175"/>
                  <a:pt x="2639607" y="145562"/>
                </a:cubicBezTo>
                <a:cubicBezTo>
                  <a:pt x="2699138" y="197949"/>
                  <a:pt x="2697551" y="287643"/>
                  <a:pt x="2706282" y="355112"/>
                </a:cubicBezTo>
                <a:cubicBezTo>
                  <a:pt x="2715013" y="422581"/>
                  <a:pt x="2684057" y="512275"/>
                  <a:pt x="2691994" y="550375"/>
                </a:cubicBezTo>
                <a:cubicBezTo>
                  <a:pt x="2699931" y="588475"/>
                  <a:pt x="2723745" y="578156"/>
                  <a:pt x="2753907" y="583712"/>
                </a:cubicBezTo>
                <a:cubicBezTo>
                  <a:pt x="2784070" y="589268"/>
                  <a:pt x="2850744" y="637687"/>
                  <a:pt x="2872969" y="583712"/>
                </a:cubicBezTo>
              </a:path>
            </a:pathLst>
          </a:custGeom>
          <a:noFill/>
          <a:ln w="6350">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Forma Livre: Forma 240">
            <a:extLst>
              <a:ext uri="{FF2B5EF4-FFF2-40B4-BE49-F238E27FC236}">
                <a16:creationId xmlns:a16="http://schemas.microsoft.com/office/drawing/2014/main" id="{9FB0E469-0F64-8ED3-BBCB-FDBD9EC4B6BD}"/>
              </a:ext>
            </a:extLst>
          </p:cNvPr>
          <p:cNvSpPr/>
          <p:nvPr/>
        </p:nvSpPr>
        <p:spPr>
          <a:xfrm>
            <a:off x="3876384" y="3621710"/>
            <a:ext cx="3015748" cy="1175971"/>
          </a:xfrm>
          <a:custGeom>
            <a:avLst/>
            <a:gdLst>
              <a:gd name="connsiteX0" fmla="*/ 42983 w 2913197"/>
              <a:gd name="connsiteY0" fmla="*/ 0 h 1311365"/>
              <a:gd name="connsiteX1" fmla="*/ 33458 w 2913197"/>
              <a:gd name="connsiteY1" fmla="*/ 257175 h 1311365"/>
              <a:gd name="connsiteX2" fmla="*/ 121 w 2913197"/>
              <a:gd name="connsiteY2" fmla="*/ 495300 h 1311365"/>
              <a:gd name="connsiteX3" fmla="*/ 23933 w 2913197"/>
              <a:gd name="connsiteY3" fmla="*/ 814388 h 1311365"/>
              <a:gd name="connsiteX4" fmla="*/ 66796 w 2913197"/>
              <a:gd name="connsiteY4" fmla="*/ 1090613 h 1311365"/>
              <a:gd name="connsiteX5" fmla="*/ 385883 w 2913197"/>
              <a:gd name="connsiteY5" fmla="*/ 1271588 h 1311365"/>
              <a:gd name="connsiteX6" fmla="*/ 1357433 w 2913197"/>
              <a:gd name="connsiteY6" fmla="*/ 1309688 h 1311365"/>
              <a:gd name="connsiteX7" fmla="*/ 2028946 w 2913197"/>
              <a:gd name="connsiteY7" fmla="*/ 1238250 h 1311365"/>
              <a:gd name="connsiteX8" fmla="*/ 2676646 w 2913197"/>
              <a:gd name="connsiteY8" fmla="*/ 1185863 h 1311365"/>
              <a:gd name="connsiteX9" fmla="*/ 2890958 w 2913197"/>
              <a:gd name="connsiteY9" fmla="*/ 1114425 h 1311365"/>
              <a:gd name="connsiteX10" fmla="*/ 2895721 w 2913197"/>
              <a:gd name="connsiteY10" fmla="*/ 971550 h 1311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3197" h="1311365">
                <a:moveTo>
                  <a:pt x="42983" y="0"/>
                </a:moveTo>
                <a:cubicBezTo>
                  <a:pt x="41792" y="87312"/>
                  <a:pt x="40602" y="174625"/>
                  <a:pt x="33458" y="257175"/>
                </a:cubicBezTo>
                <a:cubicBezTo>
                  <a:pt x="26314" y="339725"/>
                  <a:pt x="1708" y="402431"/>
                  <a:pt x="121" y="495300"/>
                </a:cubicBezTo>
                <a:cubicBezTo>
                  <a:pt x="-1466" y="588169"/>
                  <a:pt x="12821" y="715169"/>
                  <a:pt x="23933" y="814388"/>
                </a:cubicBezTo>
                <a:cubicBezTo>
                  <a:pt x="35045" y="913607"/>
                  <a:pt x="6471" y="1014413"/>
                  <a:pt x="66796" y="1090613"/>
                </a:cubicBezTo>
                <a:cubicBezTo>
                  <a:pt x="127121" y="1166813"/>
                  <a:pt x="170777" y="1235076"/>
                  <a:pt x="385883" y="1271588"/>
                </a:cubicBezTo>
                <a:cubicBezTo>
                  <a:pt x="600989" y="1308100"/>
                  <a:pt x="1083589" y="1315244"/>
                  <a:pt x="1357433" y="1309688"/>
                </a:cubicBezTo>
                <a:cubicBezTo>
                  <a:pt x="1631277" y="1304132"/>
                  <a:pt x="1809077" y="1258888"/>
                  <a:pt x="2028946" y="1238250"/>
                </a:cubicBezTo>
                <a:cubicBezTo>
                  <a:pt x="2248815" y="1217613"/>
                  <a:pt x="2532977" y="1206500"/>
                  <a:pt x="2676646" y="1185863"/>
                </a:cubicBezTo>
                <a:cubicBezTo>
                  <a:pt x="2820315" y="1165226"/>
                  <a:pt x="2854446" y="1150144"/>
                  <a:pt x="2890958" y="1114425"/>
                </a:cubicBezTo>
                <a:cubicBezTo>
                  <a:pt x="2927470" y="1078706"/>
                  <a:pt x="2911595" y="1025128"/>
                  <a:pt x="2895721" y="971550"/>
                </a:cubicBezTo>
              </a:path>
            </a:pathLst>
          </a:custGeom>
          <a:noFill/>
          <a:ln w="6350">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0" name="Forma Livre: Forma 243">
            <a:extLst>
              <a:ext uri="{FF2B5EF4-FFF2-40B4-BE49-F238E27FC236}">
                <a16:creationId xmlns:a16="http://schemas.microsoft.com/office/drawing/2014/main" id="{DFD033B6-30C3-4EDA-8A52-71AD30E58A85}"/>
              </a:ext>
            </a:extLst>
          </p:cNvPr>
          <p:cNvSpPr/>
          <p:nvPr/>
        </p:nvSpPr>
        <p:spPr>
          <a:xfrm>
            <a:off x="2754717" y="3053606"/>
            <a:ext cx="2094190" cy="590784"/>
          </a:xfrm>
          <a:custGeom>
            <a:avLst/>
            <a:gdLst>
              <a:gd name="connsiteX0" fmla="*/ 0 w 2571750"/>
              <a:gd name="connsiteY0" fmla="*/ 477047 h 759093"/>
              <a:gd name="connsiteX1" fmla="*/ 61913 w 2571750"/>
              <a:gd name="connsiteY1" fmla="*/ 310360 h 759093"/>
              <a:gd name="connsiteX2" fmla="*/ 61913 w 2571750"/>
              <a:gd name="connsiteY2" fmla="*/ 129385 h 759093"/>
              <a:gd name="connsiteX3" fmla="*/ 152400 w 2571750"/>
              <a:gd name="connsiteY3" fmla="*/ 5560 h 759093"/>
              <a:gd name="connsiteX4" fmla="*/ 881063 w 2571750"/>
              <a:gd name="connsiteY4" fmla="*/ 19847 h 759093"/>
              <a:gd name="connsiteX5" fmla="*/ 1633538 w 2571750"/>
              <a:gd name="connsiteY5" fmla="*/ 19847 h 759093"/>
              <a:gd name="connsiteX6" fmla="*/ 2109788 w 2571750"/>
              <a:gd name="connsiteY6" fmla="*/ 67472 h 759093"/>
              <a:gd name="connsiteX7" fmla="*/ 2295525 w 2571750"/>
              <a:gd name="connsiteY7" fmla="*/ 291310 h 759093"/>
              <a:gd name="connsiteX8" fmla="*/ 2309813 w 2571750"/>
              <a:gd name="connsiteY8" fmla="*/ 643735 h 759093"/>
              <a:gd name="connsiteX9" fmla="*/ 2419350 w 2571750"/>
              <a:gd name="connsiteY9" fmla="*/ 743747 h 759093"/>
              <a:gd name="connsiteX10" fmla="*/ 2528888 w 2571750"/>
              <a:gd name="connsiteY10" fmla="*/ 758035 h 759093"/>
              <a:gd name="connsiteX11" fmla="*/ 2571750 w 2571750"/>
              <a:gd name="connsiteY11" fmla="*/ 758035 h 7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59093">
                <a:moveTo>
                  <a:pt x="0" y="477047"/>
                </a:moveTo>
                <a:cubicBezTo>
                  <a:pt x="25797" y="422675"/>
                  <a:pt x="51594" y="368304"/>
                  <a:pt x="61913" y="310360"/>
                </a:cubicBezTo>
                <a:cubicBezTo>
                  <a:pt x="72232" y="252416"/>
                  <a:pt x="46832" y="180185"/>
                  <a:pt x="61913" y="129385"/>
                </a:cubicBezTo>
                <a:cubicBezTo>
                  <a:pt x="76994" y="78585"/>
                  <a:pt x="15875" y="23816"/>
                  <a:pt x="152400" y="5560"/>
                </a:cubicBezTo>
                <a:cubicBezTo>
                  <a:pt x="288925" y="-12696"/>
                  <a:pt x="881063" y="19847"/>
                  <a:pt x="881063" y="19847"/>
                </a:cubicBezTo>
                <a:cubicBezTo>
                  <a:pt x="1127919" y="22228"/>
                  <a:pt x="1428751" y="11909"/>
                  <a:pt x="1633538" y="19847"/>
                </a:cubicBezTo>
                <a:cubicBezTo>
                  <a:pt x="1838326" y="27784"/>
                  <a:pt x="1999457" y="22228"/>
                  <a:pt x="2109788" y="67472"/>
                </a:cubicBezTo>
                <a:cubicBezTo>
                  <a:pt x="2220119" y="112716"/>
                  <a:pt x="2262188" y="195266"/>
                  <a:pt x="2295525" y="291310"/>
                </a:cubicBezTo>
                <a:cubicBezTo>
                  <a:pt x="2328862" y="387354"/>
                  <a:pt x="2289175" y="568329"/>
                  <a:pt x="2309813" y="643735"/>
                </a:cubicBezTo>
                <a:cubicBezTo>
                  <a:pt x="2330451" y="719141"/>
                  <a:pt x="2382838" y="724697"/>
                  <a:pt x="2419350" y="743747"/>
                </a:cubicBezTo>
                <a:cubicBezTo>
                  <a:pt x="2455862" y="762797"/>
                  <a:pt x="2503488" y="755654"/>
                  <a:pt x="2528888" y="758035"/>
                </a:cubicBezTo>
                <a:cubicBezTo>
                  <a:pt x="2554288" y="760416"/>
                  <a:pt x="2571750" y="758035"/>
                  <a:pt x="2571750" y="758035"/>
                </a:cubicBezTo>
              </a:path>
            </a:pathLst>
          </a:custGeom>
          <a:noFill/>
          <a:ln w="6350">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1" name="Forma Livre: Forma 244">
            <a:extLst>
              <a:ext uri="{FF2B5EF4-FFF2-40B4-BE49-F238E27FC236}">
                <a16:creationId xmlns:a16="http://schemas.microsoft.com/office/drawing/2014/main" id="{FF11EF10-1EA9-8D6F-97FB-553FBBD0B2F0}"/>
              </a:ext>
            </a:extLst>
          </p:cNvPr>
          <p:cNvSpPr/>
          <p:nvPr/>
        </p:nvSpPr>
        <p:spPr>
          <a:xfrm>
            <a:off x="3857448" y="3157446"/>
            <a:ext cx="1000984" cy="1257699"/>
          </a:xfrm>
          <a:custGeom>
            <a:avLst/>
            <a:gdLst>
              <a:gd name="connsiteX0" fmla="*/ 0 w 1057275"/>
              <a:gd name="connsiteY0" fmla="*/ 340806 h 1398369"/>
              <a:gd name="connsiteX1" fmla="*/ 57150 w 1057275"/>
              <a:gd name="connsiteY1" fmla="*/ 245556 h 1398369"/>
              <a:gd name="connsiteX2" fmla="*/ 52388 w 1057275"/>
              <a:gd name="connsiteY2" fmla="*/ 36006 h 1398369"/>
              <a:gd name="connsiteX3" fmla="*/ 261938 w 1057275"/>
              <a:gd name="connsiteY3" fmla="*/ 16956 h 1398369"/>
              <a:gd name="connsiteX4" fmla="*/ 404813 w 1057275"/>
              <a:gd name="connsiteY4" fmla="*/ 16956 h 1398369"/>
              <a:gd name="connsiteX5" fmla="*/ 457200 w 1057275"/>
              <a:gd name="connsiteY5" fmla="*/ 236031 h 1398369"/>
              <a:gd name="connsiteX6" fmla="*/ 466725 w 1057275"/>
              <a:gd name="connsiteY6" fmla="*/ 507493 h 1398369"/>
              <a:gd name="connsiteX7" fmla="*/ 481013 w 1057275"/>
              <a:gd name="connsiteY7" fmla="*/ 1126618 h 1398369"/>
              <a:gd name="connsiteX8" fmla="*/ 533400 w 1057275"/>
              <a:gd name="connsiteY8" fmla="*/ 1302831 h 1398369"/>
              <a:gd name="connsiteX9" fmla="*/ 809625 w 1057275"/>
              <a:gd name="connsiteY9" fmla="*/ 1398081 h 1398369"/>
              <a:gd name="connsiteX10" fmla="*/ 1057275 w 1057275"/>
              <a:gd name="connsiteY10" fmla="*/ 1326643 h 139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275" h="1398369">
                <a:moveTo>
                  <a:pt x="0" y="340806"/>
                </a:moveTo>
                <a:cubicBezTo>
                  <a:pt x="24209" y="318581"/>
                  <a:pt x="48419" y="296356"/>
                  <a:pt x="57150" y="245556"/>
                </a:cubicBezTo>
                <a:cubicBezTo>
                  <a:pt x="65881" y="194756"/>
                  <a:pt x="18257" y="74106"/>
                  <a:pt x="52388" y="36006"/>
                </a:cubicBezTo>
                <a:cubicBezTo>
                  <a:pt x="86519" y="-2094"/>
                  <a:pt x="203201" y="20131"/>
                  <a:pt x="261938" y="16956"/>
                </a:cubicBezTo>
                <a:cubicBezTo>
                  <a:pt x="320676" y="13781"/>
                  <a:pt x="372269" y="-19556"/>
                  <a:pt x="404813" y="16956"/>
                </a:cubicBezTo>
                <a:cubicBezTo>
                  <a:pt x="437357" y="53468"/>
                  <a:pt x="446881" y="154275"/>
                  <a:pt x="457200" y="236031"/>
                </a:cubicBezTo>
                <a:cubicBezTo>
                  <a:pt x="467519" y="317787"/>
                  <a:pt x="462756" y="359062"/>
                  <a:pt x="466725" y="507493"/>
                </a:cubicBezTo>
                <a:cubicBezTo>
                  <a:pt x="470694" y="655924"/>
                  <a:pt x="469901" y="994062"/>
                  <a:pt x="481013" y="1126618"/>
                </a:cubicBezTo>
                <a:cubicBezTo>
                  <a:pt x="492125" y="1259174"/>
                  <a:pt x="478631" y="1257587"/>
                  <a:pt x="533400" y="1302831"/>
                </a:cubicBezTo>
                <a:cubicBezTo>
                  <a:pt x="588169" y="1348075"/>
                  <a:pt x="722313" y="1394112"/>
                  <a:pt x="809625" y="1398081"/>
                </a:cubicBezTo>
                <a:cubicBezTo>
                  <a:pt x="896937" y="1402050"/>
                  <a:pt x="977106" y="1364346"/>
                  <a:pt x="1057275" y="1326643"/>
                </a:cubicBezTo>
              </a:path>
            </a:pathLst>
          </a:custGeom>
          <a:noFill/>
          <a:ln w="6350">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12" name="Straight Arrow Connector 57">
            <a:extLst>
              <a:ext uri="{FF2B5EF4-FFF2-40B4-BE49-F238E27FC236}">
                <a16:creationId xmlns:a16="http://schemas.microsoft.com/office/drawing/2014/main" id="{3844993A-ABC4-1526-BB36-77F23B41E974}"/>
              </a:ext>
            </a:extLst>
          </p:cNvPr>
          <p:cNvCxnSpPr>
            <a:cxnSpLocks/>
          </p:cNvCxnSpPr>
          <p:nvPr/>
        </p:nvCxnSpPr>
        <p:spPr>
          <a:xfrm rot="5400000" flipV="1">
            <a:off x="3696384" y="5399528"/>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84B7C062-5425-FC05-024F-0480077F1003}"/>
              </a:ext>
            </a:extLst>
          </p:cNvPr>
          <p:cNvGrpSpPr/>
          <p:nvPr/>
        </p:nvGrpSpPr>
        <p:grpSpPr>
          <a:xfrm>
            <a:off x="2789380" y="5577037"/>
            <a:ext cx="2101614" cy="1052165"/>
            <a:chOff x="8325389" y="4545956"/>
            <a:chExt cx="2752827" cy="1378191"/>
          </a:xfrm>
        </p:grpSpPr>
        <p:sp>
          <p:nvSpPr>
            <p:cNvPr id="94" name="Retângulo: Cantos Arredondados 127">
              <a:extLst>
                <a:ext uri="{FF2B5EF4-FFF2-40B4-BE49-F238E27FC236}">
                  <a16:creationId xmlns:a16="http://schemas.microsoft.com/office/drawing/2014/main" id="{58F6C0D7-ED00-83B4-C41E-24AABB0358DE}"/>
                </a:ext>
              </a:extLst>
            </p:cNvPr>
            <p:cNvSpPr/>
            <p:nvPr/>
          </p:nvSpPr>
          <p:spPr>
            <a:xfrm>
              <a:off x="8585043" y="4740350"/>
              <a:ext cx="2236470" cy="89594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Trained model</a:t>
              </a:r>
            </a:p>
          </p:txBody>
        </p:sp>
        <p:sp>
          <p:nvSpPr>
            <p:cNvPr id="95" name="Ellipse 123">
              <a:extLst>
                <a:ext uri="{FF2B5EF4-FFF2-40B4-BE49-F238E27FC236}">
                  <a16:creationId xmlns:a16="http://schemas.microsoft.com/office/drawing/2014/main" id="{FDA5A7AF-A2C1-6E05-09DD-4DB5B8342673}"/>
                </a:ext>
              </a:extLst>
            </p:cNvPr>
            <p:cNvSpPr/>
            <p:nvPr/>
          </p:nvSpPr>
          <p:spPr bwMode="auto">
            <a:xfrm>
              <a:off x="8328342" y="4569746"/>
              <a:ext cx="144000" cy="144000"/>
            </a:xfrm>
            <a:prstGeom prst="ellipse">
              <a:avLst/>
            </a:prstGeom>
            <a:solidFill>
              <a:srgbClr val="FF0000"/>
            </a:solidFill>
            <a:ln w="6350"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96" name="Ellipse 124">
              <a:extLst>
                <a:ext uri="{FF2B5EF4-FFF2-40B4-BE49-F238E27FC236}">
                  <a16:creationId xmlns:a16="http://schemas.microsoft.com/office/drawing/2014/main" id="{69498B14-B114-61B6-5A9C-07226F5DD7BA}"/>
                </a:ext>
              </a:extLst>
            </p:cNvPr>
            <p:cNvSpPr/>
            <p:nvPr/>
          </p:nvSpPr>
          <p:spPr bwMode="auto">
            <a:xfrm>
              <a:off x="8328342" y="4828082"/>
              <a:ext cx="144000" cy="144000"/>
            </a:xfrm>
            <a:prstGeom prst="ellipse">
              <a:avLst/>
            </a:prstGeom>
            <a:solidFill>
              <a:srgbClr val="FF0000"/>
            </a:solidFill>
            <a:ln w="317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97" name="Ellipse 125">
              <a:extLst>
                <a:ext uri="{FF2B5EF4-FFF2-40B4-BE49-F238E27FC236}">
                  <a16:creationId xmlns:a16="http://schemas.microsoft.com/office/drawing/2014/main" id="{A1C4A066-FEE7-DD16-6BC2-FF45F5D1C3A4}"/>
                </a:ext>
              </a:extLst>
            </p:cNvPr>
            <p:cNvSpPr/>
            <p:nvPr/>
          </p:nvSpPr>
          <p:spPr bwMode="auto">
            <a:xfrm>
              <a:off x="8328342" y="5087892"/>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98" name="Ellipse 125">
              <a:extLst>
                <a:ext uri="{FF2B5EF4-FFF2-40B4-BE49-F238E27FC236}">
                  <a16:creationId xmlns:a16="http://schemas.microsoft.com/office/drawing/2014/main" id="{7602268B-7F95-433C-2316-480EC0441898}"/>
                </a:ext>
              </a:extLst>
            </p:cNvPr>
            <p:cNvSpPr/>
            <p:nvPr/>
          </p:nvSpPr>
          <p:spPr bwMode="auto">
            <a:xfrm>
              <a:off x="8328342" y="5342193"/>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99" name="Rechteck 127">
              <a:extLst>
                <a:ext uri="{FF2B5EF4-FFF2-40B4-BE49-F238E27FC236}">
                  <a16:creationId xmlns:a16="http://schemas.microsoft.com/office/drawing/2014/main" id="{E56E2240-4665-FB30-4DA8-204C9344B9C3}"/>
                </a:ext>
              </a:extLst>
            </p:cNvPr>
            <p:cNvSpPr/>
            <p:nvPr/>
          </p:nvSpPr>
          <p:spPr>
            <a:xfrm>
              <a:off x="8339918" y="5432784"/>
              <a:ext cx="115102" cy="369332"/>
            </a:xfrm>
            <a:prstGeom prst="rect">
              <a:avLst/>
            </a:prstGeom>
          </p:spPr>
          <p:txBody>
            <a:bodyPr wrap="square">
              <a:spAutoFit/>
            </a:bodyPr>
            <a:lstStyle/>
            <a:p>
              <a:pPr algn="ctr"/>
              <a:r>
                <a:rPr lang="en-US" sz="600" b="1" dirty="0">
                  <a:solidFill>
                    <a:schemeClr val="accent1">
                      <a:lumMod val="75000"/>
                    </a:schemeClr>
                  </a:solidFill>
                </a:rPr>
                <a:t>.</a:t>
              </a:r>
            </a:p>
            <a:p>
              <a:pPr algn="ctr"/>
              <a:r>
                <a:rPr lang="en-US" sz="600" b="1" dirty="0">
                  <a:solidFill>
                    <a:schemeClr val="accent1">
                      <a:lumMod val="75000"/>
                    </a:schemeClr>
                  </a:solidFill>
                </a:rPr>
                <a:t>.</a:t>
              </a:r>
            </a:p>
            <a:p>
              <a:pPr algn="ctr"/>
              <a:r>
                <a:rPr lang="en-US" sz="600" b="1" dirty="0">
                  <a:solidFill>
                    <a:schemeClr val="accent1">
                      <a:lumMod val="75000"/>
                    </a:schemeClr>
                  </a:solidFill>
                </a:rPr>
                <a:t>.</a:t>
              </a:r>
            </a:p>
          </p:txBody>
        </p:sp>
        <p:sp>
          <p:nvSpPr>
            <p:cNvPr id="100" name="Ellipse 125">
              <a:extLst>
                <a:ext uri="{FF2B5EF4-FFF2-40B4-BE49-F238E27FC236}">
                  <a16:creationId xmlns:a16="http://schemas.microsoft.com/office/drawing/2014/main" id="{3C4A849D-9E2B-B591-B960-1DCAAC8C96C4}"/>
                </a:ext>
              </a:extLst>
            </p:cNvPr>
            <p:cNvSpPr/>
            <p:nvPr/>
          </p:nvSpPr>
          <p:spPr bwMode="auto">
            <a:xfrm>
              <a:off x="8325389" y="5780147"/>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01" name="Ellipse 123">
              <a:extLst>
                <a:ext uri="{FF2B5EF4-FFF2-40B4-BE49-F238E27FC236}">
                  <a16:creationId xmlns:a16="http://schemas.microsoft.com/office/drawing/2014/main" id="{D8855FD5-3CB4-D8EE-61D2-C1D706EFC2E0}"/>
                </a:ext>
              </a:extLst>
            </p:cNvPr>
            <p:cNvSpPr/>
            <p:nvPr/>
          </p:nvSpPr>
          <p:spPr bwMode="auto">
            <a:xfrm>
              <a:off x="10934216" y="4545956"/>
              <a:ext cx="144000" cy="144000"/>
            </a:xfrm>
            <a:prstGeom prst="ellipse">
              <a:avLst/>
            </a:prstGeom>
            <a:solidFill>
              <a:srgbClr val="FF0000"/>
            </a:solidFill>
            <a:ln w="6350"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02" name="Ellipse 124">
              <a:extLst>
                <a:ext uri="{FF2B5EF4-FFF2-40B4-BE49-F238E27FC236}">
                  <a16:creationId xmlns:a16="http://schemas.microsoft.com/office/drawing/2014/main" id="{FF798011-AF6E-3B29-2C6A-815D23CC8B06}"/>
                </a:ext>
              </a:extLst>
            </p:cNvPr>
            <p:cNvSpPr/>
            <p:nvPr/>
          </p:nvSpPr>
          <p:spPr bwMode="auto">
            <a:xfrm>
              <a:off x="10934216" y="4804292"/>
              <a:ext cx="144000" cy="144000"/>
            </a:xfrm>
            <a:prstGeom prst="ellipse">
              <a:avLst/>
            </a:prstGeom>
            <a:solidFill>
              <a:srgbClr val="FF0000"/>
            </a:solidFill>
            <a:ln w="317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03" name="Ellipse 125">
              <a:extLst>
                <a:ext uri="{FF2B5EF4-FFF2-40B4-BE49-F238E27FC236}">
                  <a16:creationId xmlns:a16="http://schemas.microsoft.com/office/drawing/2014/main" id="{26FFD9F9-B47E-AF87-13B9-ABD44D132F3D}"/>
                </a:ext>
              </a:extLst>
            </p:cNvPr>
            <p:cNvSpPr/>
            <p:nvPr/>
          </p:nvSpPr>
          <p:spPr bwMode="auto">
            <a:xfrm>
              <a:off x="10934216" y="5064102"/>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04" name="Rechteck 127">
              <a:extLst>
                <a:ext uri="{FF2B5EF4-FFF2-40B4-BE49-F238E27FC236}">
                  <a16:creationId xmlns:a16="http://schemas.microsoft.com/office/drawing/2014/main" id="{8A92B790-9E7E-8D1E-C743-A5D0FB94CE25}"/>
                </a:ext>
              </a:extLst>
            </p:cNvPr>
            <p:cNvSpPr/>
            <p:nvPr/>
          </p:nvSpPr>
          <p:spPr>
            <a:xfrm>
              <a:off x="10945712" y="5188185"/>
              <a:ext cx="115102" cy="369332"/>
            </a:xfrm>
            <a:prstGeom prst="rect">
              <a:avLst/>
            </a:prstGeom>
          </p:spPr>
          <p:txBody>
            <a:bodyPr wrap="square">
              <a:spAutoFit/>
            </a:bodyPr>
            <a:lstStyle/>
            <a:p>
              <a:pPr algn="ctr"/>
              <a:r>
                <a:rPr lang="en-US" sz="600" b="1" dirty="0">
                  <a:solidFill>
                    <a:schemeClr val="accent1">
                      <a:lumMod val="75000"/>
                    </a:schemeClr>
                  </a:solidFill>
                </a:rPr>
                <a:t>.</a:t>
              </a:r>
            </a:p>
            <a:p>
              <a:pPr algn="ctr"/>
              <a:r>
                <a:rPr lang="en-US" sz="600" b="1" dirty="0">
                  <a:solidFill>
                    <a:schemeClr val="accent1">
                      <a:lumMod val="75000"/>
                    </a:schemeClr>
                  </a:solidFill>
                </a:rPr>
                <a:t>.</a:t>
              </a:r>
            </a:p>
            <a:p>
              <a:pPr algn="ctr"/>
              <a:r>
                <a:rPr lang="en-US" sz="600" b="1" dirty="0">
                  <a:solidFill>
                    <a:schemeClr val="accent1">
                      <a:lumMod val="75000"/>
                    </a:schemeClr>
                  </a:solidFill>
                </a:rPr>
                <a:t>.</a:t>
              </a:r>
            </a:p>
          </p:txBody>
        </p:sp>
        <p:sp>
          <p:nvSpPr>
            <p:cNvPr id="105" name="Ellipse 125">
              <a:extLst>
                <a:ext uri="{FF2B5EF4-FFF2-40B4-BE49-F238E27FC236}">
                  <a16:creationId xmlns:a16="http://schemas.microsoft.com/office/drawing/2014/main" id="{743DB9B0-F847-2FB3-4C7B-249B8BA82845}"/>
                </a:ext>
              </a:extLst>
            </p:cNvPr>
            <p:cNvSpPr/>
            <p:nvPr/>
          </p:nvSpPr>
          <p:spPr bwMode="auto">
            <a:xfrm>
              <a:off x="10928766" y="5597260"/>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grpSp>
      <p:cxnSp>
        <p:nvCxnSpPr>
          <p:cNvPr id="113" name="Straight Arrow Connector 57">
            <a:extLst>
              <a:ext uri="{FF2B5EF4-FFF2-40B4-BE49-F238E27FC236}">
                <a16:creationId xmlns:a16="http://schemas.microsoft.com/office/drawing/2014/main" id="{64495855-9997-7CB5-880D-AAAA8AFAB801}"/>
              </a:ext>
            </a:extLst>
          </p:cNvPr>
          <p:cNvCxnSpPr>
            <a:cxnSpLocks/>
          </p:cNvCxnSpPr>
          <p:nvPr/>
        </p:nvCxnSpPr>
        <p:spPr>
          <a:xfrm flipV="1">
            <a:off x="2201809" y="6025965"/>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57">
            <a:extLst>
              <a:ext uri="{FF2B5EF4-FFF2-40B4-BE49-F238E27FC236}">
                <a16:creationId xmlns:a16="http://schemas.microsoft.com/office/drawing/2014/main" id="{5A727B4A-AFFE-7184-D6AC-8466D5EB56D6}"/>
              </a:ext>
            </a:extLst>
          </p:cNvPr>
          <p:cNvCxnSpPr>
            <a:cxnSpLocks/>
          </p:cNvCxnSpPr>
          <p:nvPr/>
        </p:nvCxnSpPr>
        <p:spPr>
          <a:xfrm flipV="1">
            <a:off x="5065115" y="6045739"/>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9FC21A44-6DC5-36F9-943A-428833CB95A7}"/>
              </a:ext>
            </a:extLst>
          </p:cNvPr>
          <p:cNvGrpSpPr/>
          <p:nvPr/>
        </p:nvGrpSpPr>
        <p:grpSpPr>
          <a:xfrm>
            <a:off x="230810" y="3634817"/>
            <a:ext cx="1400078" cy="748119"/>
            <a:chOff x="9946174" y="1184211"/>
            <a:chExt cx="1809655" cy="966973"/>
          </a:xfrm>
        </p:grpSpPr>
        <p:pic>
          <p:nvPicPr>
            <p:cNvPr id="118" name="Picture 117" descr="Graphical user interface, text, application, email&#10;&#10;Description automatically generated">
              <a:extLst>
                <a:ext uri="{FF2B5EF4-FFF2-40B4-BE49-F238E27FC236}">
                  <a16:creationId xmlns:a16="http://schemas.microsoft.com/office/drawing/2014/main" id="{FC41F7A8-0F43-EE58-32B5-A57EC074482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157619" y="1531984"/>
              <a:ext cx="1270154" cy="619200"/>
            </a:xfrm>
            <a:prstGeom prst="rect">
              <a:avLst/>
            </a:prstGeom>
          </p:spPr>
        </p:pic>
        <p:pic>
          <p:nvPicPr>
            <p:cNvPr id="119" name="Picture 118" descr="Ver a imagem de origem">
              <a:extLst>
                <a:ext uri="{FF2B5EF4-FFF2-40B4-BE49-F238E27FC236}">
                  <a16:creationId xmlns:a16="http://schemas.microsoft.com/office/drawing/2014/main" id="{FD4DEB5C-7645-7415-A031-EF8F44FB82BF}"/>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0925797" y="1184211"/>
              <a:ext cx="830032" cy="72000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8" descr="Python, vertikale, logo Symbol in Vector Logo">
              <a:extLst>
                <a:ext uri="{FF2B5EF4-FFF2-40B4-BE49-F238E27FC236}">
                  <a16:creationId xmlns:a16="http://schemas.microsoft.com/office/drawing/2014/main" id="{B380595E-A311-D104-5048-AC5157926279}"/>
                </a:ext>
              </a:extLst>
            </p:cNvPr>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31683"/>
            <a:stretch/>
          </p:blipFill>
          <p:spPr bwMode="auto">
            <a:xfrm>
              <a:off x="9946174" y="1371285"/>
              <a:ext cx="565585" cy="432000"/>
            </a:xfrm>
            <a:prstGeom prst="rect">
              <a:avLst/>
            </a:prstGeom>
            <a:noFill/>
            <a:extLst>
              <a:ext uri="{909E8E84-426E-40DD-AFC4-6F175D3DCCD1}">
                <a14:hiddenFill xmlns:a14="http://schemas.microsoft.com/office/drawing/2010/main">
                  <a:solidFill>
                    <a:srgbClr val="FFFFFF"/>
                  </a:solidFill>
                </a14:hiddenFill>
              </a:ext>
            </a:extLst>
          </p:spPr>
        </p:pic>
      </p:grpSp>
      <p:sp>
        <p:nvSpPr>
          <p:cNvPr id="121" name="TextBox 120">
            <a:extLst>
              <a:ext uri="{FF2B5EF4-FFF2-40B4-BE49-F238E27FC236}">
                <a16:creationId xmlns:a16="http://schemas.microsoft.com/office/drawing/2014/main" id="{9A4033F7-CF79-19D0-9761-D031932AA862}"/>
              </a:ext>
            </a:extLst>
          </p:cNvPr>
          <p:cNvSpPr txBox="1"/>
          <p:nvPr/>
        </p:nvSpPr>
        <p:spPr>
          <a:xfrm>
            <a:off x="74295" y="3044094"/>
            <a:ext cx="2332313" cy="646331"/>
          </a:xfrm>
          <a:prstGeom prst="rect">
            <a:avLst/>
          </a:prstGeom>
          <a:noFill/>
        </p:spPr>
        <p:txBody>
          <a:bodyPr wrap="square" rtlCol="0">
            <a:spAutoFit/>
          </a:bodyPr>
          <a:lstStyle/>
          <a:p>
            <a:pPr algn="ctr"/>
            <a:r>
              <a:rPr lang="en-DE" dirty="0">
                <a:latin typeface="Times New Roman" panose="02020603050405020304" pitchFamily="18" charset="0"/>
                <a:cs typeface="Times New Roman" panose="02020603050405020304" pitchFamily="18" charset="0"/>
              </a:rPr>
              <a:t>Training and Testing of the Deep ANN model </a:t>
            </a:r>
          </a:p>
        </p:txBody>
      </p:sp>
      <p:sp>
        <p:nvSpPr>
          <p:cNvPr id="122" name="TextBox 121">
            <a:extLst>
              <a:ext uri="{FF2B5EF4-FFF2-40B4-BE49-F238E27FC236}">
                <a16:creationId xmlns:a16="http://schemas.microsoft.com/office/drawing/2014/main" id="{A8B9821A-DAAB-556A-8562-2D17DFE7F2E1}"/>
              </a:ext>
            </a:extLst>
          </p:cNvPr>
          <p:cNvSpPr txBox="1"/>
          <p:nvPr/>
        </p:nvSpPr>
        <p:spPr>
          <a:xfrm>
            <a:off x="250995" y="4604151"/>
            <a:ext cx="1838228" cy="646331"/>
          </a:xfrm>
          <a:prstGeom prst="rect">
            <a:avLst/>
          </a:prstGeom>
          <a:noFill/>
        </p:spPr>
        <p:txBody>
          <a:bodyPr wrap="square">
            <a:spAutoFit/>
          </a:bodyPr>
          <a:lstStyle/>
          <a:p>
            <a:pPr algn="ctr"/>
            <a:r>
              <a:rPr lang="en-DE" dirty="0">
                <a:latin typeface="Times New Roman" panose="02020603050405020304" pitchFamily="18" charset="0"/>
                <a:cs typeface="Times New Roman" panose="02020603050405020304" pitchFamily="18" charset="0"/>
              </a:rPr>
              <a:t>Python Script in Google Colab</a:t>
            </a:r>
          </a:p>
        </p:txBody>
      </p:sp>
      <p:pic>
        <p:nvPicPr>
          <p:cNvPr id="116" name="Picture 6" descr="Ver a imagem de origem">
            <a:extLst>
              <a:ext uri="{FF2B5EF4-FFF2-40B4-BE49-F238E27FC236}">
                <a16:creationId xmlns:a16="http://schemas.microsoft.com/office/drawing/2014/main" id="{4F8B80C4-33B4-1954-06E3-A3BEF901F32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486824" y="4131846"/>
            <a:ext cx="857435" cy="476353"/>
          </a:xfrm>
          <a:prstGeom prst="rect">
            <a:avLst/>
          </a:prstGeom>
          <a:noFill/>
          <a:extLst>
            <a:ext uri="{909E8E84-426E-40DD-AFC4-6F175D3DCCD1}">
              <a14:hiddenFill xmlns:a14="http://schemas.microsoft.com/office/drawing/2010/main">
                <a:solidFill>
                  <a:srgbClr val="FFFFFF"/>
                </a:solidFill>
              </a14:hiddenFill>
            </a:ext>
          </a:extLst>
        </p:spPr>
      </p:pic>
      <p:cxnSp>
        <p:nvCxnSpPr>
          <p:cNvPr id="123" name="Straight Arrow Connector 57">
            <a:extLst>
              <a:ext uri="{FF2B5EF4-FFF2-40B4-BE49-F238E27FC236}">
                <a16:creationId xmlns:a16="http://schemas.microsoft.com/office/drawing/2014/main" id="{DA6FBD4F-C880-C3B8-7752-372A09C6A887}"/>
              </a:ext>
            </a:extLst>
          </p:cNvPr>
          <p:cNvCxnSpPr>
            <a:cxnSpLocks/>
          </p:cNvCxnSpPr>
          <p:nvPr/>
        </p:nvCxnSpPr>
        <p:spPr>
          <a:xfrm flipV="1">
            <a:off x="1900363" y="3929057"/>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4" name="Right Brace 123">
            <a:extLst>
              <a:ext uri="{FF2B5EF4-FFF2-40B4-BE49-F238E27FC236}">
                <a16:creationId xmlns:a16="http://schemas.microsoft.com/office/drawing/2014/main" id="{11D909C2-141C-666E-A1C5-660EF8BA7515}"/>
              </a:ext>
            </a:extLst>
          </p:cNvPr>
          <p:cNvSpPr/>
          <p:nvPr/>
        </p:nvSpPr>
        <p:spPr bwMode="auto">
          <a:xfrm rot="5400000">
            <a:off x="1659447" y="1017233"/>
            <a:ext cx="557041" cy="3420534"/>
          </a:xfrm>
          <a:prstGeom prst="rightBrace">
            <a:avLst>
              <a:gd name="adj1" fmla="val 27935"/>
              <a:gd name="adj2" fmla="val 69979"/>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pic>
        <p:nvPicPr>
          <p:cNvPr id="125" name="Picture 124">
            <a:extLst>
              <a:ext uri="{FF2B5EF4-FFF2-40B4-BE49-F238E27FC236}">
                <a16:creationId xmlns:a16="http://schemas.microsoft.com/office/drawing/2014/main" id="{32165537-AF7E-9EB2-FAC4-4E2646FE0A88}"/>
              </a:ext>
            </a:extLst>
          </p:cNvPr>
          <p:cNvPicPr>
            <a:picLocks noChangeAspect="1"/>
          </p:cNvPicPr>
          <p:nvPr/>
        </p:nvPicPr>
        <p:blipFill>
          <a:blip r:embed="rId4">
            <a:duotone>
              <a:schemeClr val="bg2">
                <a:shade val="45000"/>
                <a:satMod val="135000"/>
              </a:schemeClr>
              <a:prstClr val="white"/>
            </a:duotone>
          </a:blip>
          <a:stretch>
            <a:fillRect/>
          </a:stretch>
        </p:blipFill>
        <p:spPr>
          <a:xfrm>
            <a:off x="426690" y="5498753"/>
            <a:ext cx="1457463" cy="720000"/>
          </a:xfrm>
          <a:prstGeom prst="rect">
            <a:avLst/>
          </a:prstGeom>
          <a:ln>
            <a:solidFill>
              <a:schemeClr val="bg1"/>
            </a:solidFill>
          </a:ln>
        </p:spPr>
      </p:pic>
      <p:sp>
        <p:nvSpPr>
          <p:cNvPr id="126" name="Rechteck 2">
            <a:extLst>
              <a:ext uri="{FF2B5EF4-FFF2-40B4-BE49-F238E27FC236}">
                <a16:creationId xmlns:a16="http://schemas.microsoft.com/office/drawing/2014/main" id="{FA8AEA53-298A-B371-2DF2-955090EA8BF1}"/>
              </a:ext>
            </a:extLst>
          </p:cNvPr>
          <p:cNvSpPr/>
          <p:nvPr/>
        </p:nvSpPr>
        <p:spPr>
          <a:xfrm>
            <a:off x="302747" y="6234011"/>
            <a:ext cx="1736373" cy="646331"/>
          </a:xfrm>
          <a:prstGeom prst="rect">
            <a:avLst/>
          </a:prstGeom>
        </p:spPr>
        <p:txBody>
          <a:bodyPr wrap="none">
            <a:spAutoFit/>
          </a:bodyPr>
          <a:lstStyle/>
          <a:p>
            <a:r>
              <a:rPr lang="en-DE" dirty="0">
                <a:latin typeface="Times New Roman" panose="02020603050405020304" pitchFamily="18" charset="0"/>
                <a:cs typeface="Times New Roman" panose="02020603050405020304" pitchFamily="18" charset="0"/>
              </a:rPr>
              <a:t>Experimental or </a:t>
            </a:r>
          </a:p>
          <a:p>
            <a:r>
              <a:rPr lang="en-DE" dirty="0">
                <a:latin typeface="Times New Roman" panose="02020603050405020304" pitchFamily="18" charset="0"/>
                <a:cs typeface="Times New Roman" panose="02020603050405020304" pitchFamily="18" charset="0"/>
              </a:rPr>
              <a:t>validation Data</a:t>
            </a:r>
            <a:endParaRPr lang="de-DE" dirty="0"/>
          </a:p>
        </p:txBody>
      </p:sp>
      <p:sp>
        <p:nvSpPr>
          <p:cNvPr id="127" name="Right Brace 126">
            <a:extLst>
              <a:ext uri="{FF2B5EF4-FFF2-40B4-BE49-F238E27FC236}">
                <a16:creationId xmlns:a16="http://schemas.microsoft.com/office/drawing/2014/main" id="{5B827DD4-CF0F-C97C-16D5-FADFA14F36A5}"/>
              </a:ext>
            </a:extLst>
          </p:cNvPr>
          <p:cNvSpPr/>
          <p:nvPr/>
        </p:nvSpPr>
        <p:spPr bwMode="auto">
          <a:xfrm rot="5400000">
            <a:off x="4672026" y="2602350"/>
            <a:ext cx="542154" cy="5052201"/>
          </a:xfrm>
          <a:prstGeom prst="rightBrace">
            <a:avLst>
              <a:gd name="adj1" fmla="val 22751"/>
              <a:gd name="adj2" fmla="val 71395"/>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pic>
        <p:nvPicPr>
          <p:cNvPr id="128" name="Grafik 54">
            <a:extLst>
              <a:ext uri="{FF2B5EF4-FFF2-40B4-BE49-F238E27FC236}">
                <a16:creationId xmlns:a16="http://schemas.microsoft.com/office/drawing/2014/main" id="{EA9C0739-FB4C-61CC-FDE1-AA91547B5A63}"/>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 t="6285" r="-10510"/>
          <a:stretch/>
        </p:blipFill>
        <p:spPr bwMode="auto">
          <a:xfrm>
            <a:off x="5857096" y="5956907"/>
            <a:ext cx="1177765" cy="692146"/>
          </a:xfrm>
          <a:prstGeom prst="rect">
            <a:avLst/>
          </a:prstGeom>
          <a:ln>
            <a:noFill/>
          </a:ln>
          <a:extLst>
            <a:ext uri="{53640926-AAD7-44D8-BBD7-CCE9431645EC}">
              <a14:shadowObscured xmlns:a14="http://schemas.microsoft.com/office/drawing/2010/main"/>
            </a:ext>
          </a:extLst>
        </p:spPr>
      </p:pic>
      <p:sp>
        <p:nvSpPr>
          <p:cNvPr id="129" name="Rechteck 2">
            <a:extLst>
              <a:ext uri="{FF2B5EF4-FFF2-40B4-BE49-F238E27FC236}">
                <a16:creationId xmlns:a16="http://schemas.microsoft.com/office/drawing/2014/main" id="{C0026A47-9B4B-60EE-3A41-740F2CF12607}"/>
              </a:ext>
            </a:extLst>
          </p:cNvPr>
          <p:cNvSpPr/>
          <p:nvPr/>
        </p:nvSpPr>
        <p:spPr>
          <a:xfrm>
            <a:off x="5564636" y="5287303"/>
            <a:ext cx="1736372" cy="646331"/>
          </a:xfrm>
          <a:prstGeom prst="rect">
            <a:avLst/>
          </a:prstGeom>
        </p:spPr>
        <p:txBody>
          <a:bodyPr wrap="square">
            <a:spAutoFit/>
          </a:bodyPr>
          <a:lstStyle/>
          <a:p>
            <a:pPr algn="ctr"/>
            <a:r>
              <a:rPr lang="fr-FR" dirty="0">
                <a:latin typeface="Times New Roman" panose="02020603050405020304" pitchFamily="18" charset="0"/>
                <a:cs typeface="Times New Roman" panose="02020603050405020304" pitchFamily="18" charset="0"/>
              </a:rPr>
              <a:t>Predicted</a:t>
            </a:r>
            <a:r>
              <a:rPr lang="en-DE" dirty="0">
                <a:latin typeface="Times New Roman" panose="02020603050405020304" pitchFamily="18" charset="0"/>
                <a:cs typeface="Times New Roman" panose="02020603050405020304" pitchFamily="18" charset="0"/>
              </a:rPr>
              <a:t> values for correction</a:t>
            </a:r>
            <a:endParaRPr lang="de-DE" dirty="0"/>
          </a:p>
        </p:txBody>
      </p:sp>
    </p:spTree>
    <p:extLst>
      <p:ext uri="{BB962C8B-B14F-4D97-AF65-F5344CB8AC3E}">
        <p14:creationId xmlns:p14="http://schemas.microsoft.com/office/powerpoint/2010/main" val="1916322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16"/>
                                        </p:tgtEl>
                                        <p:attrNameLst>
                                          <p:attrName>style.visibility</p:attrName>
                                        </p:attrNameLst>
                                      </p:cBhvr>
                                      <p:to>
                                        <p:strVal val="visible"/>
                                      </p:to>
                                    </p:set>
                                    <p:anim calcmode="lin" valueType="num">
                                      <p:cBhvr additive="base">
                                        <p:cTn id="26" dur="500" fill="hold"/>
                                        <p:tgtEl>
                                          <p:spTgt spid="16"/>
                                        </p:tgtEl>
                                        <p:attrNameLst>
                                          <p:attrName>ppt_x</p:attrName>
                                        </p:attrNameLst>
                                      </p:cBhvr>
                                      <p:tavLst>
                                        <p:tav tm="0">
                                          <p:val>
                                            <p:strVal val="#ppt_x"/>
                                          </p:val>
                                        </p:tav>
                                        <p:tav tm="100000">
                                          <p:val>
                                            <p:strVal val="#ppt_x"/>
                                          </p:val>
                                        </p:tav>
                                      </p:tavLst>
                                    </p:anim>
                                    <p:anim calcmode="lin" valueType="num">
                                      <p:cBhvr additive="base">
                                        <p:cTn id="27"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124"/>
                                        </p:tgtEl>
                                        <p:attrNameLst>
                                          <p:attrName>style.visibility</p:attrName>
                                        </p:attrNameLst>
                                      </p:cBhvr>
                                      <p:to>
                                        <p:strVal val="visible"/>
                                      </p:to>
                                    </p:set>
                                    <p:anim calcmode="lin" valueType="num">
                                      <p:cBhvr additive="base">
                                        <p:cTn id="37" dur="500" fill="hold"/>
                                        <p:tgtEl>
                                          <p:spTgt spid="124"/>
                                        </p:tgtEl>
                                        <p:attrNameLst>
                                          <p:attrName>ppt_x</p:attrName>
                                        </p:attrNameLst>
                                      </p:cBhvr>
                                      <p:tavLst>
                                        <p:tav tm="0">
                                          <p:val>
                                            <p:strVal val="#ppt_x"/>
                                          </p:val>
                                        </p:tav>
                                        <p:tav tm="100000">
                                          <p:val>
                                            <p:strVal val="#ppt_x"/>
                                          </p:val>
                                        </p:tav>
                                      </p:tavLst>
                                    </p:anim>
                                    <p:anim calcmode="lin" valueType="num">
                                      <p:cBhvr additive="base">
                                        <p:cTn id="38" dur="500" fill="hold"/>
                                        <p:tgtEl>
                                          <p:spTgt spid="12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121"/>
                                        </p:tgtEl>
                                        <p:attrNameLst>
                                          <p:attrName>style.visibility</p:attrName>
                                        </p:attrNameLst>
                                      </p:cBhvr>
                                      <p:to>
                                        <p:strVal val="visible"/>
                                      </p:to>
                                    </p:set>
                                    <p:animEffect transition="in" filter="fade">
                                      <p:cBhvr>
                                        <p:cTn id="43" dur="500"/>
                                        <p:tgtEl>
                                          <p:spTgt spid="12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117"/>
                                        </p:tgtEl>
                                        <p:attrNameLst>
                                          <p:attrName>style.visibility</p:attrName>
                                        </p:attrNameLst>
                                      </p:cBhvr>
                                      <p:to>
                                        <p:strVal val="visible"/>
                                      </p:to>
                                    </p:set>
                                    <p:animEffect transition="in" filter="fade">
                                      <p:cBhvr>
                                        <p:cTn id="48" dur="500"/>
                                        <p:tgtEl>
                                          <p:spTgt spid="117"/>
                                        </p:tgtEl>
                                      </p:cBhvr>
                                    </p:animEffect>
                                  </p:childTnLst>
                                </p:cTn>
                              </p:par>
                              <p:par>
                                <p:cTn id="49" presetID="10" presetClass="entr" presetSubtype="0" fill="hold" nodeType="withEffect">
                                  <p:stCondLst>
                                    <p:cond delay="0"/>
                                  </p:stCondLst>
                                  <p:childTnLst>
                                    <p:set>
                                      <p:cBhvr>
                                        <p:cTn id="50" dur="1" fill="hold">
                                          <p:stCondLst>
                                            <p:cond delay="0"/>
                                          </p:stCondLst>
                                        </p:cTn>
                                        <p:tgtEl>
                                          <p:spTgt spid="116"/>
                                        </p:tgtEl>
                                        <p:attrNameLst>
                                          <p:attrName>style.visibility</p:attrName>
                                        </p:attrNameLst>
                                      </p:cBhvr>
                                      <p:to>
                                        <p:strVal val="visible"/>
                                      </p:to>
                                    </p:set>
                                    <p:animEffect transition="in" filter="fade">
                                      <p:cBhvr>
                                        <p:cTn id="51" dur="500"/>
                                        <p:tgtEl>
                                          <p:spTgt spid="116"/>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2"/>
                                        </p:tgtEl>
                                        <p:attrNameLst>
                                          <p:attrName>style.visibility</p:attrName>
                                        </p:attrNameLst>
                                      </p:cBhvr>
                                      <p:to>
                                        <p:strVal val="visible"/>
                                      </p:to>
                                    </p:set>
                                    <p:animEffect transition="in" filter="fade">
                                      <p:cBhvr>
                                        <p:cTn id="54" dur="500"/>
                                        <p:tgtEl>
                                          <p:spTgt spid="122"/>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123"/>
                                        </p:tgtEl>
                                        <p:attrNameLst>
                                          <p:attrName>style.visibility</p:attrName>
                                        </p:attrNameLst>
                                      </p:cBhvr>
                                      <p:to>
                                        <p:strVal val="visible"/>
                                      </p:to>
                                    </p:set>
                                    <p:animEffect transition="in" filter="fade">
                                      <p:cBhvr>
                                        <p:cTn id="59" dur="500"/>
                                        <p:tgtEl>
                                          <p:spTgt spid="123"/>
                                        </p:tgtEl>
                                      </p:cBhvr>
                                    </p:animEffect>
                                  </p:childTnLst>
                                </p:cTn>
                              </p:par>
                            </p:childTnLst>
                          </p:cTn>
                        </p:par>
                      </p:childTnLst>
                    </p:cTn>
                  </p:par>
                  <p:par>
                    <p:cTn id="60" fill="hold">
                      <p:stCondLst>
                        <p:cond delay="indefinite"/>
                      </p:stCondLst>
                      <p:childTnLst>
                        <p:par>
                          <p:cTn id="61" fill="hold">
                            <p:stCondLst>
                              <p:cond delay="0"/>
                            </p:stCondLst>
                            <p:childTnLst>
                              <p:par>
                                <p:cTn id="62" presetID="2" presetClass="entr" presetSubtype="1" fill="hold" nodeType="clickEffect">
                                  <p:stCondLst>
                                    <p:cond delay="0"/>
                                  </p:stCondLst>
                                  <p:childTnLst>
                                    <p:set>
                                      <p:cBhvr>
                                        <p:cTn id="63" dur="1" fill="hold">
                                          <p:stCondLst>
                                            <p:cond delay="0"/>
                                          </p:stCondLst>
                                        </p:cTn>
                                        <p:tgtEl>
                                          <p:spTgt spid="21"/>
                                        </p:tgtEl>
                                        <p:attrNameLst>
                                          <p:attrName>style.visibility</p:attrName>
                                        </p:attrNameLst>
                                      </p:cBhvr>
                                      <p:to>
                                        <p:strVal val="visible"/>
                                      </p:to>
                                    </p:set>
                                    <p:anim calcmode="lin" valueType="num">
                                      <p:cBhvr additive="base">
                                        <p:cTn id="64" dur="500" fill="hold"/>
                                        <p:tgtEl>
                                          <p:spTgt spid="21"/>
                                        </p:tgtEl>
                                        <p:attrNameLst>
                                          <p:attrName>ppt_x</p:attrName>
                                        </p:attrNameLst>
                                      </p:cBhvr>
                                      <p:tavLst>
                                        <p:tav tm="0">
                                          <p:val>
                                            <p:strVal val="#ppt_x"/>
                                          </p:val>
                                        </p:tav>
                                        <p:tav tm="100000">
                                          <p:val>
                                            <p:strVal val="#ppt_x"/>
                                          </p:val>
                                        </p:tav>
                                      </p:tavLst>
                                    </p:anim>
                                    <p:anim calcmode="lin" valueType="num">
                                      <p:cBhvr additive="base">
                                        <p:cTn id="65"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nodeType="clickEffect">
                                  <p:stCondLst>
                                    <p:cond delay="0"/>
                                  </p:stCondLst>
                                  <p:childTnLst>
                                    <p:set>
                                      <p:cBhvr>
                                        <p:cTn id="69" dur="1" fill="hold">
                                          <p:stCondLst>
                                            <p:cond delay="0"/>
                                          </p:stCondLst>
                                        </p:cTn>
                                        <p:tgtEl>
                                          <p:spTgt spid="22"/>
                                        </p:tgtEl>
                                        <p:attrNameLst>
                                          <p:attrName>style.visibility</p:attrName>
                                        </p:attrNameLst>
                                      </p:cBhvr>
                                      <p:to>
                                        <p:strVal val="visible"/>
                                      </p:to>
                                    </p:set>
                                    <p:animEffect transition="in" filter="fade">
                                      <p:cBhvr>
                                        <p:cTn id="70" dur="500"/>
                                        <p:tgtEl>
                                          <p:spTgt spid="22"/>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ntr" presetSubtype="0" fill="hold" grpId="0" nodeType="clickEffect">
                                  <p:stCondLst>
                                    <p:cond delay="0"/>
                                  </p:stCondLst>
                                  <p:childTnLst>
                                    <p:set>
                                      <p:cBhvr>
                                        <p:cTn id="74" dur="1" fill="hold">
                                          <p:stCondLst>
                                            <p:cond delay="0"/>
                                          </p:stCondLst>
                                        </p:cTn>
                                        <p:tgtEl>
                                          <p:spTgt spid="108"/>
                                        </p:tgtEl>
                                        <p:attrNameLst>
                                          <p:attrName>style.visibility</p:attrName>
                                        </p:attrNameLst>
                                      </p:cBhvr>
                                      <p:to>
                                        <p:strVal val="visible"/>
                                      </p:to>
                                    </p:set>
                                    <p:animEffect transition="in" filter="fade">
                                      <p:cBhvr>
                                        <p:cTn id="75" dur="500"/>
                                        <p:tgtEl>
                                          <p:spTgt spid="108"/>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110"/>
                                        </p:tgtEl>
                                        <p:attrNameLst>
                                          <p:attrName>style.visibility</p:attrName>
                                        </p:attrNameLst>
                                      </p:cBhvr>
                                      <p:to>
                                        <p:strVal val="visible"/>
                                      </p:to>
                                    </p:set>
                                    <p:animEffect transition="in" filter="fade">
                                      <p:cBhvr>
                                        <p:cTn id="78" dur="500"/>
                                        <p:tgtEl>
                                          <p:spTgt spid="110"/>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111"/>
                                        </p:tgtEl>
                                        <p:attrNameLst>
                                          <p:attrName>style.visibility</p:attrName>
                                        </p:attrNameLst>
                                      </p:cBhvr>
                                      <p:to>
                                        <p:strVal val="visible"/>
                                      </p:to>
                                    </p:set>
                                    <p:animEffect transition="in" filter="fade">
                                      <p:cBhvr>
                                        <p:cTn id="81" dur="500"/>
                                        <p:tgtEl>
                                          <p:spTgt spid="11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109"/>
                                        </p:tgtEl>
                                        <p:attrNameLst>
                                          <p:attrName>style.visibility</p:attrName>
                                        </p:attrNameLst>
                                      </p:cBhvr>
                                      <p:to>
                                        <p:strVal val="visible"/>
                                      </p:to>
                                    </p:set>
                                    <p:animEffect transition="in" filter="fade">
                                      <p:cBhvr>
                                        <p:cTn id="84" dur="500"/>
                                        <p:tgtEl>
                                          <p:spTgt spid="109"/>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3"/>
                                        </p:tgtEl>
                                        <p:attrNameLst>
                                          <p:attrName>style.visibility</p:attrName>
                                        </p:attrNameLst>
                                      </p:cBhvr>
                                      <p:to>
                                        <p:strVal val="visible"/>
                                      </p:to>
                                    </p:set>
                                    <p:animEffect transition="in" filter="fade">
                                      <p:cBhvr>
                                        <p:cTn id="89" dur="500"/>
                                        <p:tgtEl>
                                          <p:spTgt spid="1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nodeType="clickEffect">
                                  <p:stCondLst>
                                    <p:cond delay="0"/>
                                  </p:stCondLst>
                                  <p:childTnLst>
                                    <p:set>
                                      <p:cBhvr>
                                        <p:cTn id="93" dur="1" fill="hold">
                                          <p:stCondLst>
                                            <p:cond delay="0"/>
                                          </p:stCondLst>
                                        </p:cTn>
                                        <p:tgtEl>
                                          <p:spTgt spid="3"/>
                                        </p:tgtEl>
                                        <p:attrNameLst>
                                          <p:attrName>style.visibility</p:attrName>
                                        </p:attrNameLst>
                                      </p:cBhvr>
                                      <p:to>
                                        <p:strVal val="visible"/>
                                      </p:to>
                                    </p:set>
                                    <p:animEffect transition="in" filter="fade">
                                      <p:cBhvr>
                                        <p:cTn id="94" dur="500"/>
                                        <p:tgtEl>
                                          <p:spTgt spid="3"/>
                                        </p:tgtEl>
                                      </p:cBhvr>
                                    </p:animEffect>
                                  </p:childTnLst>
                                </p:cTn>
                              </p:par>
                            </p:childTnLst>
                          </p:cTn>
                        </p:par>
                      </p:childTnLst>
                    </p:cTn>
                  </p:par>
                  <p:par>
                    <p:cTn id="95" fill="hold">
                      <p:stCondLst>
                        <p:cond delay="indefinite"/>
                      </p:stCondLst>
                      <p:childTnLst>
                        <p:par>
                          <p:cTn id="96" fill="hold">
                            <p:stCondLst>
                              <p:cond delay="0"/>
                            </p:stCondLst>
                            <p:childTnLst>
                              <p:par>
                                <p:cTn id="97" presetID="2" presetClass="entr" presetSubtype="4" fill="hold" grpId="0" nodeType="clickEffect">
                                  <p:stCondLst>
                                    <p:cond delay="0"/>
                                  </p:stCondLst>
                                  <p:childTnLst>
                                    <p:set>
                                      <p:cBhvr>
                                        <p:cTn id="98" dur="1" fill="hold">
                                          <p:stCondLst>
                                            <p:cond delay="0"/>
                                          </p:stCondLst>
                                        </p:cTn>
                                        <p:tgtEl>
                                          <p:spTgt spid="127"/>
                                        </p:tgtEl>
                                        <p:attrNameLst>
                                          <p:attrName>style.visibility</p:attrName>
                                        </p:attrNameLst>
                                      </p:cBhvr>
                                      <p:to>
                                        <p:strVal val="visible"/>
                                      </p:to>
                                    </p:set>
                                    <p:anim calcmode="lin" valueType="num">
                                      <p:cBhvr additive="base">
                                        <p:cTn id="99" dur="500" fill="hold"/>
                                        <p:tgtEl>
                                          <p:spTgt spid="127"/>
                                        </p:tgtEl>
                                        <p:attrNameLst>
                                          <p:attrName>ppt_x</p:attrName>
                                        </p:attrNameLst>
                                      </p:cBhvr>
                                      <p:tavLst>
                                        <p:tav tm="0">
                                          <p:val>
                                            <p:strVal val="#ppt_x"/>
                                          </p:val>
                                        </p:tav>
                                        <p:tav tm="100000">
                                          <p:val>
                                            <p:strVal val="#ppt_x"/>
                                          </p:val>
                                        </p:tav>
                                      </p:tavLst>
                                    </p:anim>
                                    <p:anim calcmode="lin" valueType="num">
                                      <p:cBhvr additive="base">
                                        <p:cTn id="100" dur="500" fill="hold"/>
                                        <p:tgtEl>
                                          <p:spTgt spid="127"/>
                                        </p:tgtEl>
                                        <p:attrNameLst>
                                          <p:attrName>ppt_y</p:attrName>
                                        </p:attrNameLst>
                                      </p:cBhvr>
                                      <p:tavLst>
                                        <p:tav tm="0">
                                          <p:val>
                                            <p:strVal val="1+#ppt_h/2"/>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7" presetClass="entr" presetSubtype="0" fill="hold" nodeType="clickEffect">
                                  <p:stCondLst>
                                    <p:cond delay="0"/>
                                  </p:stCondLst>
                                  <p:childTnLst>
                                    <p:set>
                                      <p:cBhvr>
                                        <p:cTn id="104" dur="1" fill="hold">
                                          <p:stCondLst>
                                            <p:cond delay="0"/>
                                          </p:stCondLst>
                                        </p:cTn>
                                        <p:tgtEl>
                                          <p:spTgt spid="112"/>
                                        </p:tgtEl>
                                        <p:attrNameLst>
                                          <p:attrName>style.visibility</p:attrName>
                                        </p:attrNameLst>
                                      </p:cBhvr>
                                      <p:to>
                                        <p:strVal val="visible"/>
                                      </p:to>
                                    </p:set>
                                    <p:animEffect transition="in" filter="fade">
                                      <p:cBhvr>
                                        <p:cTn id="105" dur="1000"/>
                                        <p:tgtEl>
                                          <p:spTgt spid="112"/>
                                        </p:tgtEl>
                                      </p:cBhvr>
                                    </p:animEffect>
                                    <p:anim calcmode="lin" valueType="num">
                                      <p:cBhvr>
                                        <p:cTn id="106" dur="1000" fill="hold"/>
                                        <p:tgtEl>
                                          <p:spTgt spid="112"/>
                                        </p:tgtEl>
                                        <p:attrNameLst>
                                          <p:attrName>ppt_x</p:attrName>
                                        </p:attrNameLst>
                                      </p:cBhvr>
                                      <p:tavLst>
                                        <p:tav tm="0">
                                          <p:val>
                                            <p:strVal val="#ppt_x"/>
                                          </p:val>
                                        </p:tav>
                                        <p:tav tm="100000">
                                          <p:val>
                                            <p:strVal val="#ppt_x"/>
                                          </p:val>
                                        </p:tav>
                                      </p:tavLst>
                                    </p:anim>
                                    <p:anim calcmode="lin" valueType="num">
                                      <p:cBhvr>
                                        <p:cTn id="107" dur="1000" fill="hold"/>
                                        <p:tgtEl>
                                          <p:spTgt spid="112"/>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nodeType="clickEffect">
                                  <p:stCondLst>
                                    <p:cond delay="0"/>
                                  </p:stCondLst>
                                  <p:childTnLst>
                                    <p:set>
                                      <p:cBhvr>
                                        <p:cTn id="111" dur="1" fill="hold">
                                          <p:stCondLst>
                                            <p:cond delay="0"/>
                                          </p:stCondLst>
                                        </p:cTn>
                                        <p:tgtEl>
                                          <p:spTgt spid="93"/>
                                        </p:tgtEl>
                                        <p:attrNameLst>
                                          <p:attrName>style.visibility</p:attrName>
                                        </p:attrNameLst>
                                      </p:cBhvr>
                                      <p:to>
                                        <p:strVal val="visible"/>
                                      </p:to>
                                    </p:set>
                                    <p:animEffect transition="in" filter="fade">
                                      <p:cBhvr>
                                        <p:cTn id="112" dur="1000"/>
                                        <p:tgtEl>
                                          <p:spTgt spid="93"/>
                                        </p:tgtEl>
                                      </p:cBhvr>
                                    </p:animEffect>
                                    <p:anim calcmode="lin" valueType="num">
                                      <p:cBhvr>
                                        <p:cTn id="113" dur="1000" fill="hold"/>
                                        <p:tgtEl>
                                          <p:spTgt spid="93"/>
                                        </p:tgtEl>
                                        <p:attrNameLst>
                                          <p:attrName>ppt_x</p:attrName>
                                        </p:attrNameLst>
                                      </p:cBhvr>
                                      <p:tavLst>
                                        <p:tav tm="0">
                                          <p:val>
                                            <p:strVal val="#ppt_x"/>
                                          </p:val>
                                        </p:tav>
                                        <p:tav tm="100000">
                                          <p:val>
                                            <p:strVal val="#ppt_x"/>
                                          </p:val>
                                        </p:tav>
                                      </p:tavLst>
                                    </p:anim>
                                    <p:anim calcmode="lin" valueType="num">
                                      <p:cBhvr>
                                        <p:cTn id="114" dur="1000" fill="hold"/>
                                        <p:tgtEl>
                                          <p:spTgt spid="93"/>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nodeType="clickEffect">
                                  <p:stCondLst>
                                    <p:cond delay="0"/>
                                  </p:stCondLst>
                                  <p:childTnLst>
                                    <p:set>
                                      <p:cBhvr>
                                        <p:cTn id="118" dur="1" fill="hold">
                                          <p:stCondLst>
                                            <p:cond delay="0"/>
                                          </p:stCondLst>
                                        </p:cTn>
                                        <p:tgtEl>
                                          <p:spTgt spid="125"/>
                                        </p:tgtEl>
                                        <p:attrNameLst>
                                          <p:attrName>style.visibility</p:attrName>
                                        </p:attrNameLst>
                                      </p:cBhvr>
                                      <p:to>
                                        <p:strVal val="visible"/>
                                      </p:to>
                                    </p:set>
                                    <p:animEffect transition="in" filter="fade">
                                      <p:cBhvr>
                                        <p:cTn id="119" dur="1000"/>
                                        <p:tgtEl>
                                          <p:spTgt spid="125"/>
                                        </p:tgtEl>
                                      </p:cBhvr>
                                    </p:animEffect>
                                    <p:anim calcmode="lin" valueType="num">
                                      <p:cBhvr>
                                        <p:cTn id="120" dur="1000" fill="hold"/>
                                        <p:tgtEl>
                                          <p:spTgt spid="125"/>
                                        </p:tgtEl>
                                        <p:attrNameLst>
                                          <p:attrName>ppt_x</p:attrName>
                                        </p:attrNameLst>
                                      </p:cBhvr>
                                      <p:tavLst>
                                        <p:tav tm="0">
                                          <p:val>
                                            <p:strVal val="#ppt_x"/>
                                          </p:val>
                                        </p:tav>
                                        <p:tav tm="100000">
                                          <p:val>
                                            <p:strVal val="#ppt_x"/>
                                          </p:val>
                                        </p:tav>
                                      </p:tavLst>
                                    </p:anim>
                                    <p:anim calcmode="lin" valueType="num">
                                      <p:cBhvr>
                                        <p:cTn id="121" dur="1000" fill="hold"/>
                                        <p:tgtEl>
                                          <p:spTgt spid="125"/>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10" presetClass="entr" presetSubtype="0" fill="hold" grpId="0" nodeType="clickEffect">
                                  <p:stCondLst>
                                    <p:cond delay="0"/>
                                  </p:stCondLst>
                                  <p:childTnLst>
                                    <p:set>
                                      <p:cBhvr>
                                        <p:cTn id="125" dur="1" fill="hold">
                                          <p:stCondLst>
                                            <p:cond delay="0"/>
                                          </p:stCondLst>
                                        </p:cTn>
                                        <p:tgtEl>
                                          <p:spTgt spid="126"/>
                                        </p:tgtEl>
                                        <p:attrNameLst>
                                          <p:attrName>style.visibility</p:attrName>
                                        </p:attrNameLst>
                                      </p:cBhvr>
                                      <p:to>
                                        <p:strVal val="visible"/>
                                      </p:to>
                                    </p:set>
                                    <p:animEffect transition="in" filter="fade">
                                      <p:cBhvr>
                                        <p:cTn id="126" dur="500"/>
                                        <p:tgtEl>
                                          <p:spTgt spid="126"/>
                                        </p:tgtEl>
                                      </p:cBhvr>
                                    </p:animEffect>
                                  </p:childTnLst>
                                </p:cTn>
                              </p:par>
                            </p:childTnLst>
                          </p:cTn>
                        </p:par>
                      </p:childTnLst>
                    </p:cTn>
                  </p:par>
                  <p:par>
                    <p:cTn id="127" fill="hold">
                      <p:stCondLst>
                        <p:cond delay="indefinite"/>
                      </p:stCondLst>
                      <p:childTnLst>
                        <p:par>
                          <p:cTn id="128" fill="hold">
                            <p:stCondLst>
                              <p:cond delay="0"/>
                            </p:stCondLst>
                            <p:childTnLst>
                              <p:par>
                                <p:cTn id="129" presetID="10" presetClass="entr" presetSubtype="0" fill="hold" nodeType="clickEffect">
                                  <p:stCondLst>
                                    <p:cond delay="0"/>
                                  </p:stCondLst>
                                  <p:childTnLst>
                                    <p:set>
                                      <p:cBhvr>
                                        <p:cTn id="130" dur="1" fill="hold">
                                          <p:stCondLst>
                                            <p:cond delay="0"/>
                                          </p:stCondLst>
                                        </p:cTn>
                                        <p:tgtEl>
                                          <p:spTgt spid="113"/>
                                        </p:tgtEl>
                                        <p:attrNameLst>
                                          <p:attrName>style.visibility</p:attrName>
                                        </p:attrNameLst>
                                      </p:cBhvr>
                                      <p:to>
                                        <p:strVal val="visible"/>
                                      </p:to>
                                    </p:set>
                                    <p:animEffect transition="in" filter="fade">
                                      <p:cBhvr>
                                        <p:cTn id="131" dur="500"/>
                                        <p:tgtEl>
                                          <p:spTgt spid="113"/>
                                        </p:tgtEl>
                                      </p:cBhvr>
                                    </p:animEffect>
                                  </p:childTnLst>
                                </p:cTn>
                              </p:par>
                            </p:childTnLst>
                          </p:cTn>
                        </p:par>
                      </p:childTnLst>
                    </p:cTn>
                  </p:par>
                  <p:par>
                    <p:cTn id="132" fill="hold">
                      <p:stCondLst>
                        <p:cond delay="indefinite"/>
                      </p:stCondLst>
                      <p:childTnLst>
                        <p:par>
                          <p:cTn id="133" fill="hold">
                            <p:stCondLst>
                              <p:cond delay="0"/>
                            </p:stCondLst>
                            <p:childTnLst>
                              <p:par>
                                <p:cTn id="134" presetID="10" presetClass="entr" presetSubtype="0" fill="hold" nodeType="clickEffect">
                                  <p:stCondLst>
                                    <p:cond delay="0"/>
                                  </p:stCondLst>
                                  <p:childTnLst>
                                    <p:set>
                                      <p:cBhvr>
                                        <p:cTn id="135" dur="1" fill="hold">
                                          <p:stCondLst>
                                            <p:cond delay="0"/>
                                          </p:stCondLst>
                                        </p:cTn>
                                        <p:tgtEl>
                                          <p:spTgt spid="115"/>
                                        </p:tgtEl>
                                        <p:attrNameLst>
                                          <p:attrName>style.visibility</p:attrName>
                                        </p:attrNameLst>
                                      </p:cBhvr>
                                      <p:to>
                                        <p:strVal val="visible"/>
                                      </p:to>
                                    </p:set>
                                    <p:animEffect transition="in" filter="fade">
                                      <p:cBhvr>
                                        <p:cTn id="136" dur="500"/>
                                        <p:tgtEl>
                                          <p:spTgt spid="115"/>
                                        </p:tgtEl>
                                      </p:cBhvr>
                                    </p:animEffect>
                                  </p:childTnLst>
                                </p:cTn>
                              </p:par>
                            </p:childTnLst>
                          </p:cTn>
                        </p:par>
                      </p:childTnLst>
                    </p:cTn>
                  </p:par>
                  <p:par>
                    <p:cTn id="137" fill="hold">
                      <p:stCondLst>
                        <p:cond delay="indefinite"/>
                      </p:stCondLst>
                      <p:childTnLst>
                        <p:par>
                          <p:cTn id="138" fill="hold">
                            <p:stCondLst>
                              <p:cond delay="0"/>
                            </p:stCondLst>
                            <p:childTnLst>
                              <p:par>
                                <p:cTn id="139" presetID="10" presetClass="entr" presetSubtype="0" fill="hold" nodeType="clickEffect">
                                  <p:stCondLst>
                                    <p:cond delay="0"/>
                                  </p:stCondLst>
                                  <p:childTnLst>
                                    <p:set>
                                      <p:cBhvr>
                                        <p:cTn id="140" dur="1" fill="hold">
                                          <p:stCondLst>
                                            <p:cond delay="0"/>
                                          </p:stCondLst>
                                        </p:cTn>
                                        <p:tgtEl>
                                          <p:spTgt spid="128"/>
                                        </p:tgtEl>
                                        <p:attrNameLst>
                                          <p:attrName>style.visibility</p:attrName>
                                        </p:attrNameLst>
                                      </p:cBhvr>
                                      <p:to>
                                        <p:strVal val="visible"/>
                                      </p:to>
                                    </p:set>
                                    <p:animEffect transition="in" filter="fade">
                                      <p:cBhvr>
                                        <p:cTn id="141" dur="500"/>
                                        <p:tgtEl>
                                          <p:spTgt spid="128"/>
                                        </p:tgtEl>
                                      </p:cBhvr>
                                    </p:animEffect>
                                  </p:childTnLst>
                                </p:cTn>
                              </p:par>
                            </p:childTnLst>
                          </p:cTn>
                        </p:par>
                      </p:childTnLst>
                    </p:cTn>
                  </p:par>
                  <p:par>
                    <p:cTn id="142" fill="hold">
                      <p:stCondLst>
                        <p:cond delay="indefinite"/>
                      </p:stCondLst>
                      <p:childTnLst>
                        <p:par>
                          <p:cTn id="143" fill="hold">
                            <p:stCondLst>
                              <p:cond delay="0"/>
                            </p:stCondLst>
                            <p:childTnLst>
                              <p:par>
                                <p:cTn id="144" presetID="10" presetClass="entr" presetSubtype="0" fill="hold" grpId="0" nodeType="clickEffect">
                                  <p:stCondLst>
                                    <p:cond delay="0"/>
                                  </p:stCondLst>
                                  <p:childTnLst>
                                    <p:set>
                                      <p:cBhvr>
                                        <p:cTn id="145" dur="1" fill="hold">
                                          <p:stCondLst>
                                            <p:cond delay="0"/>
                                          </p:stCondLst>
                                        </p:cTn>
                                        <p:tgtEl>
                                          <p:spTgt spid="129"/>
                                        </p:tgtEl>
                                        <p:attrNameLst>
                                          <p:attrName>style.visibility</p:attrName>
                                        </p:attrNameLst>
                                      </p:cBhvr>
                                      <p:to>
                                        <p:strVal val="visible"/>
                                      </p:to>
                                    </p:set>
                                    <p:animEffect transition="in" filter="fade">
                                      <p:cBhvr>
                                        <p:cTn id="146" dur="5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p:bldP spid="19" grpId="0"/>
      <p:bldP spid="20" grpId="0"/>
      <p:bldP spid="108" grpId="0" animBg="1"/>
      <p:bldP spid="109" grpId="0" animBg="1"/>
      <p:bldP spid="110" grpId="0" animBg="1"/>
      <p:bldP spid="111" grpId="0" animBg="1"/>
      <p:bldP spid="121" grpId="0"/>
      <p:bldP spid="122" grpId="0"/>
      <p:bldP spid="124" grpId="0" animBg="1"/>
      <p:bldP spid="126" grpId="0"/>
      <p:bldP spid="127" grpId="0" animBg="1"/>
      <p:bldP spid="1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AE5D3084-5874-B53B-ED20-7938B8C9B82B}"/>
              </a:ext>
            </a:extLst>
          </p:cNvPr>
          <p:cNvSpPr/>
          <p:nvPr/>
        </p:nvSpPr>
        <p:spPr bwMode="auto">
          <a:xfrm>
            <a:off x="0" y="6056318"/>
            <a:ext cx="12192000" cy="795867"/>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46" name="CaixaDeTexto 5">
            <a:extLst>
              <a:ext uri="{FF2B5EF4-FFF2-40B4-BE49-F238E27FC236}">
                <a16:creationId xmlns:a16="http://schemas.microsoft.com/office/drawing/2014/main" id="{FFBE15D6-65F4-1EC5-87EB-1963D182C301}"/>
              </a:ext>
            </a:extLst>
          </p:cNvPr>
          <p:cNvSpPr txBox="1"/>
          <p:nvPr/>
        </p:nvSpPr>
        <p:spPr>
          <a:xfrm>
            <a:off x="316359" y="835277"/>
            <a:ext cx="8903841" cy="430887"/>
          </a:xfrm>
          <a:prstGeom prst="rect">
            <a:avLst/>
          </a:prstGeom>
          <a:noFill/>
        </p:spPr>
        <p:txBody>
          <a:bodyPr wrap="square" rtlCol="0">
            <a:spAutoFit/>
          </a:bodyPr>
          <a:lstStyle/>
          <a:p>
            <a:pPr rtl="0" eaLnBrk="0" fontAlgn="base" hangingPunct="0">
              <a:spcBef>
                <a:spcPct val="0"/>
              </a:spcBef>
              <a:spcAft>
                <a:spcPct val="0"/>
              </a:spcAft>
            </a:pPr>
            <a:r>
              <a:rPr lang="en-US" sz="2200" b="1" kern="1200" dirty="0">
                <a:solidFill>
                  <a:srgbClr val="1C1C1C"/>
                </a:solidFill>
                <a:effectLst/>
                <a:latin typeface="Times New Roman" panose="02020603050405020304" pitchFamily="18" charset="0"/>
                <a:cs typeface="Times New Roman" panose="02020603050405020304" pitchFamily="18" charset="0"/>
              </a:rPr>
              <a:t>Building and Implementing </a:t>
            </a:r>
            <a:r>
              <a:rPr lang="en-DE" sz="2200" b="1" kern="1200" dirty="0">
                <a:solidFill>
                  <a:srgbClr val="1C1C1C"/>
                </a:solidFill>
                <a:effectLst/>
                <a:latin typeface="Times New Roman" panose="02020603050405020304" pitchFamily="18" charset="0"/>
                <a:cs typeface="Times New Roman" panose="02020603050405020304" pitchFamily="18" charset="0"/>
              </a:rPr>
              <a:t>t</a:t>
            </a:r>
            <a:r>
              <a:rPr lang="en-US" sz="2200" b="1" kern="1200" dirty="0">
                <a:solidFill>
                  <a:srgbClr val="1C1C1C"/>
                </a:solidFill>
                <a:effectLst/>
                <a:latin typeface="Times New Roman" panose="02020603050405020304" pitchFamily="18" charset="0"/>
                <a:cs typeface="Times New Roman" panose="02020603050405020304" pitchFamily="18" charset="0"/>
              </a:rPr>
              <a:t>he A</a:t>
            </a:r>
            <a:r>
              <a:rPr lang="en-DE" sz="2200" b="1" kern="1200" dirty="0">
                <a:solidFill>
                  <a:srgbClr val="1C1C1C"/>
                </a:solidFill>
                <a:effectLst/>
                <a:latin typeface="Times New Roman" panose="02020603050405020304" pitchFamily="18" charset="0"/>
                <a:cs typeface="Times New Roman" panose="02020603050405020304" pitchFamily="18" charset="0"/>
              </a:rPr>
              <a:t>NN</a:t>
            </a:r>
            <a:r>
              <a:rPr lang="en-US" sz="2200" b="1" kern="1200" dirty="0">
                <a:solidFill>
                  <a:srgbClr val="1C1C1C"/>
                </a:solidFill>
                <a:effectLst/>
                <a:latin typeface="Times New Roman" panose="02020603050405020304" pitchFamily="18" charset="0"/>
                <a:cs typeface="Times New Roman" panose="02020603050405020304" pitchFamily="18" charset="0"/>
              </a:rPr>
              <a:t> Model</a:t>
            </a:r>
            <a:endParaRPr lang="pt-BR" sz="2200" b="1" kern="1200" dirty="0">
              <a:solidFill>
                <a:srgbClr val="1C1C1C"/>
              </a:solidFill>
              <a:effectLst/>
              <a:latin typeface="Times New Roman" panose="02020603050405020304" pitchFamily="18" charset="0"/>
              <a:cs typeface="Times New Roman" panose="02020603050405020304" pitchFamily="18" charset="0"/>
            </a:endParaRPr>
          </a:p>
        </p:txBody>
      </p:sp>
      <p:pic>
        <p:nvPicPr>
          <p:cNvPr id="15" name="Picture 14">
            <a:extLst>
              <a:ext uri="{FF2B5EF4-FFF2-40B4-BE49-F238E27FC236}">
                <a16:creationId xmlns:a16="http://schemas.microsoft.com/office/drawing/2014/main" id="{C27FAED8-CDD4-5350-4DC3-94F5ECCEF58F}"/>
              </a:ext>
            </a:extLst>
          </p:cNvPr>
          <p:cNvPicPr>
            <a:picLocks noChangeAspect="1"/>
          </p:cNvPicPr>
          <p:nvPr/>
        </p:nvPicPr>
        <p:blipFill>
          <a:blip r:embed="rId3"/>
          <a:stretch>
            <a:fillRect/>
          </a:stretch>
        </p:blipFill>
        <p:spPr>
          <a:xfrm>
            <a:off x="1478440" y="2840358"/>
            <a:ext cx="1440000" cy="711373"/>
          </a:xfrm>
          <a:prstGeom prst="rect">
            <a:avLst/>
          </a:prstGeom>
          <a:ln>
            <a:solidFill>
              <a:schemeClr val="bg1"/>
            </a:solidFill>
          </a:ln>
        </p:spPr>
      </p:pic>
      <p:pic>
        <p:nvPicPr>
          <p:cNvPr id="16" name="Picture 15">
            <a:extLst>
              <a:ext uri="{FF2B5EF4-FFF2-40B4-BE49-F238E27FC236}">
                <a16:creationId xmlns:a16="http://schemas.microsoft.com/office/drawing/2014/main" id="{C4795CC9-1012-C3A8-4957-CA1B6DDC5F79}"/>
              </a:ext>
            </a:extLst>
          </p:cNvPr>
          <p:cNvPicPr>
            <a:picLocks noChangeAspect="1"/>
          </p:cNvPicPr>
          <p:nvPr/>
        </p:nvPicPr>
        <p:blipFill>
          <a:blip r:embed="rId4"/>
          <a:stretch>
            <a:fillRect/>
          </a:stretch>
        </p:blipFill>
        <p:spPr>
          <a:xfrm>
            <a:off x="1513009" y="3745384"/>
            <a:ext cx="1404000" cy="726894"/>
          </a:xfrm>
          <a:prstGeom prst="rect">
            <a:avLst/>
          </a:prstGeom>
          <a:ln>
            <a:solidFill>
              <a:schemeClr val="bg1"/>
            </a:solidFill>
          </a:ln>
        </p:spPr>
      </p:pic>
      <p:pic>
        <p:nvPicPr>
          <p:cNvPr id="17" name="Imagem 7">
            <a:extLst>
              <a:ext uri="{FF2B5EF4-FFF2-40B4-BE49-F238E27FC236}">
                <a16:creationId xmlns:a16="http://schemas.microsoft.com/office/drawing/2014/main" id="{5B755D4A-BE39-6AE7-7109-F21F59FCA2AD}"/>
              </a:ext>
            </a:extLst>
          </p:cNvPr>
          <p:cNvPicPr>
            <a:picLocks noChangeAspect="1"/>
          </p:cNvPicPr>
          <p:nvPr/>
        </p:nvPicPr>
        <p:blipFill rotWithShape="1">
          <a:blip r:embed="rId5"/>
          <a:srcRect l="34316" t="10943" r="34976" b="11321"/>
          <a:stretch/>
        </p:blipFill>
        <p:spPr>
          <a:xfrm>
            <a:off x="548198" y="3745384"/>
            <a:ext cx="518970" cy="738995"/>
          </a:xfrm>
          <a:prstGeom prst="rect">
            <a:avLst/>
          </a:prstGeom>
          <a:ln>
            <a:noFill/>
          </a:ln>
          <a:effectLst>
            <a:outerShdw blurRad="292100" dist="139700" dir="2700000" algn="tl" rotWithShape="0">
              <a:srgbClr val="333333">
                <a:alpha val="65000"/>
              </a:srgbClr>
            </a:outerShdw>
          </a:effectLst>
        </p:spPr>
      </p:pic>
      <p:sp>
        <p:nvSpPr>
          <p:cNvPr id="18" name="TextBox 17">
            <a:extLst>
              <a:ext uri="{FF2B5EF4-FFF2-40B4-BE49-F238E27FC236}">
                <a16:creationId xmlns:a16="http://schemas.microsoft.com/office/drawing/2014/main" id="{67846CD6-84DD-006F-69E2-4201B3EC1244}"/>
              </a:ext>
            </a:extLst>
          </p:cNvPr>
          <p:cNvSpPr txBox="1"/>
          <p:nvPr/>
        </p:nvSpPr>
        <p:spPr>
          <a:xfrm>
            <a:off x="75727" y="4656659"/>
            <a:ext cx="3420533" cy="369332"/>
          </a:xfrm>
          <a:prstGeom prst="rect">
            <a:avLst/>
          </a:prstGeom>
          <a:noFill/>
        </p:spPr>
        <p:txBody>
          <a:bodyPr wrap="square" rtlCol="0">
            <a:spAutoFit/>
          </a:bodyPr>
          <a:lstStyle/>
          <a:p>
            <a:pPr algn="ctr"/>
            <a:r>
              <a:rPr lang="en-DE" dirty="0">
                <a:latin typeface="Times New Roman" panose="02020603050405020304" pitchFamily="18" charset="0"/>
                <a:cs typeface="Times New Roman" panose="02020603050405020304" pitchFamily="18" charset="0"/>
              </a:rPr>
              <a:t>Datasets based in </a:t>
            </a:r>
            <a:r>
              <a:rPr lang="en-DE" dirty="0" err="1">
                <a:latin typeface="Times New Roman" panose="02020603050405020304" pitchFamily="18" charset="0"/>
                <a:cs typeface="Times New Roman" panose="02020603050405020304" pitchFamily="18" charset="0"/>
              </a:rPr>
              <a:t>Chupakhin</a:t>
            </a:r>
            <a:r>
              <a:rPr lang="en-DE" dirty="0">
                <a:latin typeface="Times New Roman" panose="02020603050405020304" pitchFamily="18" charset="0"/>
                <a:cs typeface="Times New Roman" panose="02020603050405020304" pitchFamily="18" charset="0"/>
              </a:rPr>
              <a:t> [7]</a:t>
            </a:r>
          </a:p>
        </p:txBody>
      </p:sp>
      <p:sp>
        <p:nvSpPr>
          <p:cNvPr id="19" name="Rechteck 2">
            <a:extLst>
              <a:ext uri="{FF2B5EF4-FFF2-40B4-BE49-F238E27FC236}">
                <a16:creationId xmlns:a16="http://schemas.microsoft.com/office/drawing/2014/main" id="{12EA6CCF-E955-F18B-606F-637F1E04973A}"/>
              </a:ext>
            </a:extLst>
          </p:cNvPr>
          <p:cNvSpPr/>
          <p:nvPr/>
        </p:nvSpPr>
        <p:spPr>
          <a:xfrm>
            <a:off x="2947978" y="3266857"/>
            <a:ext cx="729815" cy="338554"/>
          </a:xfrm>
          <a:prstGeom prst="rect">
            <a:avLst/>
          </a:prstGeom>
        </p:spPr>
        <p:txBody>
          <a:bodyPr wrap="none">
            <a:spAutoFit/>
          </a:bodyPr>
          <a:lstStyle/>
          <a:p>
            <a:r>
              <a:rPr lang="en-DE" sz="1600" dirty="0">
                <a:latin typeface="Times New Roman" panose="02020603050405020304" pitchFamily="18" charset="0"/>
                <a:cs typeface="Times New Roman" panose="02020603050405020304" pitchFamily="18" charset="0"/>
              </a:rPr>
              <a:t>Test 1 </a:t>
            </a:r>
            <a:endParaRPr lang="de-DE" sz="1600" dirty="0"/>
          </a:p>
        </p:txBody>
      </p:sp>
      <p:sp>
        <p:nvSpPr>
          <p:cNvPr id="20" name="Rechteck 161">
            <a:extLst>
              <a:ext uri="{FF2B5EF4-FFF2-40B4-BE49-F238E27FC236}">
                <a16:creationId xmlns:a16="http://schemas.microsoft.com/office/drawing/2014/main" id="{79DB08EB-5CC3-36B0-14DD-C7700D0A3185}"/>
              </a:ext>
            </a:extLst>
          </p:cNvPr>
          <p:cNvSpPr/>
          <p:nvPr/>
        </p:nvSpPr>
        <p:spPr>
          <a:xfrm>
            <a:off x="2928152" y="3758167"/>
            <a:ext cx="729815" cy="338554"/>
          </a:xfrm>
          <a:prstGeom prst="rect">
            <a:avLst/>
          </a:prstGeom>
        </p:spPr>
        <p:txBody>
          <a:bodyPr wrap="square">
            <a:spAutoFit/>
          </a:bodyPr>
          <a:lstStyle/>
          <a:p>
            <a:r>
              <a:rPr lang="en-DE" sz="1600" dirty="0">
                <a:latin typeface="Times New Roman" panose="02020603050405020304" pitchFamily="18" charset="0"/>
                <a:cs typeface="Times New Roman" panose="02020603050405020304" pitchFamily="18" charset="0"/>
              </a:rPr>
              <a:t>Test </a:t>
            </a:r>
            <a:r>
              <a:rPr lang="de-DE" sz="1600" dirty="0">
                <a:latin typeface="Times New Roman" panose="02020603050405020304" pitchFamily="18" charset="0"/>
                <a:cs typeface="Times New Roman" panose="02020603050405020304" pitchFamily="18" charset="0"/>
              </a:rPr>
              <a:t>2</a:t>
            </a:r>
            <a:r>
              <a:rPr lang="en-DE" sz="1600" dirty="0">
                <a:latin typeface="Times New Roman" panose="02020603050405020304" pitchFamily="18" charset="0"/>
                <a:cs typeface="Times New Roman" panose="02020603050405020304" pitchFamily="18" charset="0"/>
              </a:rPr>
              <a:t> </a:t>
            </a:r>
            <a:endParaRPr lang="de-DE" sz="1600" dirty="0"/>
          </a:p>
        </p:txBody>
      </p:sp>
      <p:pic>
        <p:nvPicPr>
          <p:cNvPr id="21" name="Picture 20">
            <a:extLst>
              <a:ext uri="{FF2B5EF4-FFF2-40B4-BE49-F238E27FC236}">
                <a16:creationId xmlns:a16="http://schemas.microsoft.com/office/drawing/2014/main" id="{33781595-41DB-E8F0-5C70-7D6694B7A061}"/>
              </a:ext>
            </a:extLst>
          </p:cNvPr>
          <p:cNvPicPr>
            <a:picLocks noChangeAspect="1"/>
          </p:cNvPicPr>
          <p:nvPr/>
        </p:nvPicPr>
        <p:blipFill>
          <a:blip r:embed="rId4"/>
          <a:stretch>
            <a:fillRect/>
          </a:stretch>
        </p:blipFill>
        <p:spPr>
          <a:xfrm>
            <a:off x="4215787" y="3309661"/>
            <a:ext cx="1548000" cy="801448"/>
          </a:xfrm>
          <a:prstGeom prst="rect">
            <a:avLst/>
          </a:prstGeom>
          <a:ln>
            <a:solidFill>
              <a:schemeClr val="bg1"/>
            </a:solidFill>
          </a:ln>
        </p:spPr>
      </p:pic>
      <p:sp>
        <p:nvSpPr>
          <p:cNvPr id="108" name="Forma Livre: Forma 123">
            <a:extLst>
              <a:ext uri="{FF2B5EF4-FFF2-40B4-BE49-F238E27FC236}">
                <a16:creationId xmlns:a16="http://schemas.microsoft.com/office/drawing/2014/main" id="{BC17612D-30DE-33EC-1DE0-C5B9071EB6CD}"/>
              </a:ext>
            </a:extLst>
          </p:cNvPr>
          <p:cNvSpPr/>
          <p:nvPr/>
        </p:nvSpPr>
        <p:spPr>
          <a:xfrm>
            <a:off x="4331715" y="2877375"/>
            <a:ext cx="2310589" cy="500441"/>
          </a:xfrm>
          <a:custGeom>
            <a:avLst/>
            <a:gdLst>
              <a:gd name="connsiteX0" fmla="*/ 10707 w 2872969"/>
              <a:gd name="connsiteY0" fmla="*/ 555137 h 608983"/>
              <a:gd name="connsiteX1" fmla="*/ 1182 w 2872969"/>
              <a:gd name="connsiteY1" fmla="*/ 412262 h 608983"/>
              <a:gd name="connsiteX2" fmla="*/ 34519 w 2872969"/>
              <a:gd name="connsiteY2" fmla="*/ 236050 h 608983"/>
              <a:gd name="connsiteX3" fmla="*/ 86907 w 2872969"/>
              <a:gd name="connsiteY3" fmla="*/ 59837 h 608983"/>
              <a:gd name="connsiteX4" fmla="*/ 325032 w 2872969"/>
              <a:gd name="connsiteY4" fmla="*/ 21737 h 608983"/>
              <a:gd name="connsiteX5" fmla="*/ 887007 w 2872969"/>
              <a:gd name="connsiteY5" fmla="*/ 2687 h 608983"/>
              <a:gd name="connsiteX6" fmla="*/ 1644244 w 2872969"/>
              <a:gd name="connsiteY6" fmla="*/ 2687 h 608983"/>
              <a:gd name="connsiteX7" fmla="*/ 1991907 w 2872969"/>
              <a:gd name="connsiteY7" fmla="*/ 26500 h 608983"/>
              <a:gd name="connsiteX8" fmla="*/ 2349094 w 2872969"/>
              <a:gd name="connsiteY8" fmla="*/ 40787 h 608983"/>
              <a:gd name="connsiteX9" fmla="*/ 2639607 w 2872969"/>
              <a:gd name="connsiteY9" fmla="*/ 145562 h 608983"/>
              <a:gd name="connsiteX10" fmla="*/ 2706282 w 2872969"/>
              <a:gd name="connsiteY10" fmla="*/ 355112 h 608983"/>
              <a:gd name="connsiteX11" fmla="*/ 2691994 w 2872969"/>
              <a:gd name="connsiteY11" fmla="*/ 550375 h 608983"/>
              <a:gd name="connsiteX12" fmla="*/ 2753907 w 2872969"/>
              <a:gd name="connsiteY12" fmla="*/ 583712 h 608983"/>
              <a:gd name="connsiteX13" fmla="*/ 2872969 w 2872969"/>
              <a:gd name="connsiteY13" fmla="*/ 583712 h 608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872969" h="608983">
                <a:moveTo>
                  <a:pt x="10707" y="555137"/>
                </a:moveTo>
                <a:cubicBezTo>
                  <a:pt x="3960" y="510290"/>
                  <a:pt x="-2787" y="465443"/>
                  <a:pt x="1182" y="412262"/>
                </a:cubicBezTo>
                <a:cubicBezTo>
                  <a:pt x="5151" y="359081"/>
                  <a:pt x="20232" y="294787"/>
                  <a:pt x="34519" y="236050"/>
                </a:cubicBezTo>
                <a:cubicBezTo>
                  <a:pt x="48807" y="177312"/>
                  <a:pt x="38488" y="95556"/>
                  <a:pt x="86907" y="59837"/>
                </a:cubicBezTo>
                <a:cubicBezTo>
                  <a:pt x="135326" y="24118"/>
                  <a:pt x="191682" y="31262"/>
                  <a:pt x="325032" y="21737"/>
                </a:cubicBezTo>
                <a:cubicBezTo>
                  <a:pt x="458382" y="12212"/>
                  <a:pt x="667138" y="5862"/>
                  <a:pt x="887007" y="2687"/>
                </a:cubicBezTo>
                <a:cubicBezTo>
                  <a:pt x="1106876" y="-488"/>
                  <a:pt x="1460094" y="-1282"/>
                  <a:pt x="1644244" y="2687"/>
                </a:cubicBezTo>
                <a:cubicBezTo>
                  <a:pt x="1828394" y="6656"/>
                  <a:pt x="1874432" y="20150"/>
                  <a:pt x="1991907" y="26500"/>
                </a:cubicBezTo>
                <a:cubicBezTo>
                  <a:pt x="2109382" y="32850"/>
                  <a:pt x="2241144" y="20943"/>
                  <a:pt x="2349094" y="40787"/>
                </a:cubicBezTo>
                <a:cubicBezTo>
                  <a:pt x="2457044" y="60631"/>
                  <a:pt x="2580076" y="93175"/>
                  <a:pt x="2639607" y="145562"/>
                </a:cubicBezTo>
                <a:cubicBezTo>
                  <a:pt x="2699138" y="197949"/>
                  <a:pt x="2697551" y="287643"/>
                  <a:pt x="2706282" y="355112"/>
                </a:cubicBezTo>
                <a:cubicBezTo>
                  <a:pt x="2715013" y="422581"/>
                  <a:pt x="2684057" y="512275"/>
                  <a:pt x="2691994" y="550375"/>
                </a:cubicBezTo>
                <a:cubicBezTo>
                  <a:pt x="2699931" y="588475"/>
                  <a:pt x="2723745" y="578156"/>
                  <a:pt x="2753907" y="583712"/>
                </a:cubicBezTo>
                <a:cubicBezTo>
                  <a:pt x="2784070" y="589268"/>
                  <a:pt x="2850744" y="637687"/>
                  <a:pt x="2872969" y="583712"/>
                </a:cubicBezTo>
              </a:path>
            </a:pathLst>
          </a:custGeom>
          <a:noFill/>
          <a:ln w="6350">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Forma Livre: Forma 240">
            <a:extLst>
              <a:ext uri="{FF2B5EF4-FFF2-40B4-BE49-F238E27FC236}">
                <a16:creationId xmlns:a16="http://schemas.microsoft.com/office/drawing/2014/main" id="{9FB0E469-0F64-8ED3-BBCB-FDBD9EC4B6BD}"/>
              </a:ext>
            </a:extLst>
          </p:cNvPr>
          <p:cNvSpPr/>
          <p:nvPr/>
        </p:nvSpPr>
        <p:spPr>
          <a:xfrm>
            <a:off x="5660257" y="3592863"/>
            <a:ext cx="2310580" cy="845891"/>
          </a:xfrm>
          <a:custGeom>
            <a:avLst/>
            <a:gdLst>
              <a:gd name="connsiteX0" fmla="*/ 42983 w 2913197"/>
              <a:gd name="connsiteY0" fmla="*/ 0 h 1311365"/>
              <a:gd name="connsiteX1" fmla="*/ 33458 w 2913197"/>
              <a:gd name="connsiteY1" fmla="*/ 257175 h 1311365"/>
              <a:gd name="connsiteX2" fmla="*/ 121 w 2913197"/>
              <a:gd name="connsiteY2" fmla="*/ 495300 h 1311365"/>
              <a:gd name="connsiteX3" fmla="*/ 23933 w 2913197"/>
              <a:gd name="connsiteY3" fmla="*/ 814388 h 1311365"/>
              <a:gd name="connsiteX4" fmla="*/ 66796 w 2913197"/>
              <a:gd name="connsiteY4" fmla="*/ 1090613 h 1311365"/>
              <a:gd name="connsiteX5" fmla="*/ 385883 w 2913197"/>
              <a:gd name="connsiteY5" fmla="*/ 1271588 h 1311365"/>
              <a:gd name="connsiteX6" fmla="*/ 1357433 w 2913197"/>
              <a:gd name="connsiteY6" fmla="*/ 1309688 h 1311365"/>
              <a:gd name="connsiteX7" fmla="*/ 2028946 w 2913197"/>
              <a:gd name="connsiteY7" fmla="*/ 1238250 h 1311365"/>
              <a:gd name="connsiteX8" fmla="*/ 2676646 w 2913197"/>
              <a:gd name="connsiteY8" fmla="*/ 1185863 h 1311365"/>
              <a:gd name="connsiteX9" fmla="*/ 2890958 w 2913197"/>
              <a:gd name="connsiteY9" fmla="*/ 1114425 h 1311365"/>
              <a:gd name="connsiteX10" fmla="*/ 2895721 w 2913197"/>
              <a:gd name="connsiteY10" fmla="*/ 971550 h 13113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13197" h="1311365">
                <a:moveTo>
                  <a:pt x="42983" y="0"/>
                </a:moveTo>
                <a:cubicBezTo>
                  <a:pt x="41792" y="87312"/>
                  <a:pt x="40602" y="174625"/>
                  <a:pt x="33458" y="257175"/>
                </a:cubicBezTo>
                <a:cubicBezTo>
                  <a:pt x="26314" y="339725"/>
                  <a:pt x="1708" y="402431"/>
                  <a:pt x="121" y="495300"/>
                </a:cubicBezTo>
                <a:cubicBezTo>
                  <a:pt x="-1466" y="588169"/>
                  <a:pt x="12821" y="715169"/>
                  <a:pt x="23933" y="814388"/>
                </a:cubicBezTo>
                <a:cubicBezTo>
                  <a:pt x="35045" y="913607"/>
                  <a:pt x="6471" y="1014413"/>
                  <a:pt x="66796" y="1090613"/>
                </a:cubicBezTo>
                <a:cubicBezTo>
                  <a:pt x="127121" y="1166813"/>
                  <a:pt x="170777" y="1235076"/>
                  <a:pt x="385883" y="1271588"/>
                </a:cubicBezTo>
                <a:cubicBezTo>
                  <a:pt x="600989" y="1308100"/>
                  <a:pt x="1083589" y="1315244"/>
                  <a:pt x="1357433" y="1309688"/>
                </a:cubicBezTo>
                <a:cubicBezTo>
                  <a:pt x="1631277" y="1304132"/>
                  <a:pt x="1809077" y="1258888"/>
                  <a:pt x="2028946" y="1238250"/>
                </a:cubicBezTo>
                <a:cubicBezTo>
                  <a:pt x="2248815" y="1217613"/>
                  <a:pt x="2532977" y="1206500"/>
                  <a:pt x="2676646" y="1185863"/>
                </a:cubicBezTo>
                <a:cubicBezTo>
                  <a:pt x="2820315" y="1165226"/>
                  <a:pt x="2854446" y="1150144"/>
                  <a:pt x="2890958" y="1114425"/>
                </a:cubicBezTo>
                <a:cubicBezTo>
                  <a:pt x="2927470" y="1078706"/>
                  <a:pt x="2911595" y="1025128"/>
                  <a:pt x="2895721" y="971550"/>
                </a:cubicBezTo>
              </a:path>
            </a:pathLst>
          </a:custGeom>
          <a:noFill/>
          <a:ln w="6350">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0" name="Forma Livre: Forma 243">
            <a:extLst>
              <a:ext uri="{FF2B5EF4-FFF2-40B4-BE49-F238E27FC236}">
                <a16:creationId xmlns:a16="http://schemas.microsoft.com/office/drawing/2014/main" id="{DFD033B6-30C3-4EDA-8A52-71AD30E58A85}"/>
              </a:ext>
            </a:extLst>
          </p:cNvPr>
          <p:cNvSpPr/>
          <p:nvPr/>
        </p:nvSpPr>
        <p:spPr>
          <a:xfrm>
            <a:off x="4538590" y="3024758"/>
            <a:ext cx="2094190" cy="590784"/>
          </a:xfrm>
          <a:custGeom>
            <a:avLst/>
            <a:gdLst>
              <a:gd name="connsiteX0" fmla="*/ 0 w 2571750"/>
              <a:gd name="connsiteY0" fmla="*/ 477047 h 759093"/>
              <a:gd name="connsiteX1" fmla="*/ 61913 w 2571750"/>
              <a:gd name="connsiteY1" fmla="*/ 310360 h 759093"/>
              <a:gd name="connsiteX2" fmla="*/ 61913 w 2571750"/>
              <a:gd name="connsiteY2" fmla="*/ 129385 h 759093"/>
              <a:gd name="connsiteX3" fmla="*/ 152400 w 2571750"/>
              <a:gd name="connsiteY3" fmla="*/ 5560 h 759093"/>
              <a:gd name="connsiteX4" fmla="*/ 881063 w 2571750"/>
              <a:gd name="connsiteY4" fmla="*/ 19847 h 759093"/>
              <a:gd name="connsiteX5" fmla="*/ 1633538 w 2571750"/>
              <a:gd name="connsiteY5" fmla="*/ 19847 h 759093"/>
              <a:gd name="connsiteX6" fmla="*/ 2109788 w 2571750"/>
              <a:gd name="connsiteY6" fmla="*/ 67472 h 759093"/>
              <a:gd name="connsiteX7" fmla="*/ 2295525 w 2571750"/>
              <a:gd name="connsiteY7" fmla="*/ 291310 h 759093"/>
              <a:gd name="connsiteX8" fmla="*/ 2309813 w 2571750"/>
              <a:gd name="connsiteY8" fmla="*/ 643735 h 759093"/>
              <a:gd name="connsiteX9" fmla="*/ 2419350 w 2571750"/>
              <a:gd name="connsiteY9" fmla="*/ 743747 h 759093"/>
              <a:gd name="connsiteX10" fmla="*/ 2528888 w 2571750"/>
              <a:gd name="connsiteY10" fmla="*/ 758035 h 759093"/>
              <a:gd name="connsiteX11" fmla="*/ 2571750 w 2571750"/>
              <a:gd name="connsiteY11" fmla="*/ 758035 h 7590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71750" h="759093">
                <a:moveTo>
                  <a:pt x="0" y="477047"/>
                </a:moveTo>
                <a:cubicBezTo>
                  <a:pt x="25797" y="422675"/>
                  <a:pt x="51594" y="368304"/>
                  <a:pt x="61913" y="310360"/>
                </a:cubicBezTo>
                <a:cubicBezTo>
                  <a:pt x="72232" y="252416"/>
                  <a:pt x="46832" y="180185"/>
                  <a:pt x="61913" y="129385"/>
                </a:cubicBezTo>
                <a:cubicBezTo>
                  <a:pt x="76994" y="78585"/>
                  <a:pt x="15875" y="23816"/>
                  <a:pt x="152400" y="5560"/>
                </a:cubicBezTo>
                <a:cubicBezTo>
                  <a:pt x="288925" y="-12696"/>
                  <a:pt x="881063" y="19847"/>
                  <a:pt x="881063" y="19847"/>
                </a:cubicBezTo>
                <a:cubicBezTo>
                  <a:pt x="1127919" y="22228"/>
                  <a:pt x="1428751" y="11909"/>
                  <a:pt x="1633538" y="19847"/>
                </a:cubicBezTo>
                <a:cubicBezTo>
                  <a:pt x="1838326" y="27784"/>
                  <a:pt x="1999457" y="22228"/>
                  <a:pt x="2109788" y="67472"/>
                </a:cubicBezTo>
                <a:cubicBezTo>
                  <a:pt x="2220119" y="112716"/>
                  <a:pt x="2262188" y="195266"/>
                  <a:pt x="2295525" y="291310"/>
                </a:cubicBezTo>
                <a:cubicBezTo>
                  <a:pt x="2328862" y="387354"/>
                  <a:pt x="2289175" y="568329"/>
                  <a:pt x="2309813" y="643735"/>
                </a:cubicBezTo>
                <a:cubicBezTo>
                  <a:pt x="2330451" y="719141"/>
                  <a:pt x="2382838" y="724697"/>
                  <a:pt x="2419350" y="743747"/>
                </a:cubicBezTo>
                <a:cubicBezTo>
                  <a:pt x="2455862" y="762797"/>
                  <a:pt x="2503488" y="755654"/>
                  <a:pt x="2528888" y="758035"/>
                </a:cubicBezTo>
                <a:cubicBezTo>
                  <a:pt x="2554288" y="760416"/>
                  <a:pt x="2571750" y="758035"/>
                  <a:pt x="2571750" y="758035"/>
                </a:cubicBezTo>
              </a:path>
            </a:pathLst>
          </a:custGeom>
          <a:noFill/>
          <a:ln w="6350">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11" name="Forma Livre: Forma 244">
            <a:extLst>
              <a:ext uri="{FF2B5EF4-FFF2-40B4-BE49-F238E27FC236}">
                <a16:creationId xmlns:a16="http://schemas.microsoft.com/office/drawing/2014/main" id="{FF11EF10-1EA9-8D6F-97FB-553FBBD0B2F0}"/>
              </a:ext>
            </a:extLst>
          </p:cNvPr>
          <p:cNvSpPr/>
          <p:nvPr/>
        </p:nvSpPr>
        <p:spPr>
          <a:xfrm>
            <a:off x="5641321" y="3128598"/>
            <a:ext cx="1000984" cy="957103"/>
          </a:xfrm>
          <a:custGeom>
            <a:avLst/>
            <a:gdLst>
              <a:gd name="connsiteX0" fmla="*/ 0 w 1057275"/>
              <a:gd name="connsiteY0" fmla="*/ 340806 h 1398369"/>
              <a:gd name="connsiteX1" fmla="*/ 57150 w 1057275"/>
              <a:gd name="connsiteY1" fmla="*/ 245556 h 1398369"/>
              <a:gd name="connsiteX2" fmla="*/ 52388 w 1057275"/>
              <a:gd name="connsiteY2" fmla="*/ 36006 h 1398369"/>
              <a:gd name="connsiteX3" fmla="*/ 261938 w 1057275"/>
              <a:gd name="connsiteY3" fmla="*/ 16956 h 1398369"/>
              <a:gd name="connsiteX4" fmla="*/ 404813 w 1057275"/>
              <a:gd name="connsiteY4" fmla="*/ 16956 h 1398369"/>
              <a:gd name="connsiteX5" fmla="*/ 457200 w 1057275"/>
              <a:gd name="connsiteY5" fmla="*/ 236031 h 1398369"/>
              <a:gd name="connsiteX6" fmla="*/ 466725 w 1057275"/>
              <a:gd name="connsiteY6" fmla="*/ 507493 h 1398369"/>
              <a:gd name="connsiteX7" fmla="*/ 481013 w 1057275"/>
              <a:gd name="connsiteY7" fmla="*/ 1126618 h 1398369"/>
              <a:gd name="connsiteX8" fmla="*/ 533400 w 1057275"/>
              <a:gd name="connsiteY8" fmla="*/ 1302831 h 1398369"/>
              <a:gd name="connsiteX9" fmla="*/ 809625 w 1057275"/>
              <a:gd name="connsiteY9" fmla="*/ 1398081 h 1398369"/>
              <a:gd name="connsiteX10" fmla="*/ 1057275 w 1057275"/>
              <a:gd name="connsiteY10" fmla="*/ 1326643 h 1398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57275" h="1398369">
                <a:moveTo>
                  <a:pt x="0" y="340806"/>
                </a:moveTo>
                <a:cubicBezTo>
                  <a:pt x="24209" y="318581"/>
                  <a:pt x="48419" y="296356"/>
                  <a:pt x="57150" y="245556"/>
                </a:cubicBezTo>
                <a:cubicBezTo>
                  <a:pt x="65881" y="194756"/>
                  <a:pt x="18257" y="74106"/>
                  <a:pt x="52388" y="36006"/>
                </a:cubicBezTo>
                <a:cubicBezTo>
                  <a:pt x="86519" y="-2094"/>
                  <a:pt x="203201" y="20131"/>
                  <a:pt x="261938" y="16956"/>
                </a:cubicBezTo>
                <a:cubicBezTo>
                  <a:pt x="320676" y="13781"/>
                  <a:pt x="372269" y="-19556"/>
                  <a:pt x="404813" y="16956"/>
                </a:cubicBezTo>
                <a:cubicBezTo>
                  <a:pt x="437357" y="53468"/>
                  <a:pt x="446881" y="154275"/>
                  <a:pt x="457200" y="236031"/>
                </a:cubicBezTo>
                <a:cubicBezTo>
                  <a:pt x="467519" y="317787"/>
                  <a:pt x="462756" y="359062"/>
                  <a:pt x="466725" y="507493"/>
                </a:cubicBezTo>
                <a:cubicBezTo>
                  <a:pt x="470694" y="655924"/>
                  <a:pt x="469901" y="994062"/>
                  <a:pt x="481013" y="1126618"/>
                </a:cubicBezTo>
                <a:cubicBezTo>
                  <a:pt x="492125" y="1259174"/>
                  <a:pt x="478631" y="1257587"/>
                  <a:pt x="533400" y="1302831"/>
                </a:cubicBezTo>
                <a:cubicBezTo>
                  <a:pt x="588169" y="1348075"/>
                  <a:pt x="722313" y="1394112"/>
                  <a:pt x="809625" y="1398081"/>
                </a:cubicBezTo>
                <a:cubicBezTo>
                  <a:pt x="896937" y="1402050"/>
                  <a:pt x="977106" y="1364346"/>
                  <a:pt x="1057275" y="1326643"/>
                </a:cubicBezTo>
              </a:path>
            </a:pathLst>
          </a:custGeom>
          <a:noFill/>
          <a:ln w="6350">
            <a:solidFill>
              <a:schemeClr val="bg1">
                <a:lumMod val="5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cxnSp>
        <p:nvCxnSpPr>
          <p:cNvPr id="112" name="Straight Arrow Connector 57">
            <a:extLst>
              <a:ext uri="{FF2B5EF4-FFF2-40B4-BE49-F238E27FC236}">
                <a16:creationId xmlns:a16="http://schemas.microsoft.com/office/drawing/2014/main" id="{3844993A-ABC4-1526-BB36-77F23B41E974}"/>
              </a:ext>
            </a:extLst>
          </p:cNvPr>
          <p:cNvCxnSpPr>
            <a:cxnSpLocks/>
          </p:cNvCxnSpPr>
          <p:nvPr/>
        </p:nvCxnSpPr>
        <p:spPr>
          <a:xfrm rot="5400000" flipV="1">
            <a:off x="9949435" y="4323407"/>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93" name="Group 92">
            <a:extLst>
              <a:ext uri="{FF2B5EF4-FFF2-40B4-BE49-F238E27FC236}">
                <a16:creationId xmlns:a16="http://schemas.microsoft.com/office/drawing/2014/main" id="{84B7C062-5425-FC05-024F-0480077F1003}"/>
              </a:ext>
            </a:extLst>
          </p:cNvPr>
          <p:cNvGrpSpPr/>
          <p:nvPr/>
        </p:nvGrpSpPr>
        <p:grpSpPr>
          <a:xfrm>
            <a:off x="9060849" y="3126699"/>
            <a:ext cx="2101614" cy="1052165"/>
            <a:chOff x="8325389" y="4545956"/>
            <a:chExt cx="2752827" cy="1378191"/>
          </a:xfrm>
        </p:grpSpPr>
        <p:sp>
          <p:nvSpPr>
            <p:cNvPr id="94" name="Retângulo: Cantos Arredondados 127">
              <a:extLst>
                <a:ext uri="{FF2B5EF4-FFF2-40B4-BE49-F238E27FC236}">
                  <a16:creationId xmlns:a16="http://schemas.microsoft.com/office/drawing/2014/main" id="{58F6C0D7-ED00-83B4-C41E-24AABB0358DE}"/>
                </a:ext>
              </a:extLst>
            </p:cNvPr>
            <p:cNvSpPr/>
            <p:nvPr/>
          </p:nvSpPr>
          <p:spPr>
            <a:xfrm>
              <a:off x="8585043" y="4740350"/>
              <a:ext cx="2236470" cy="895946"/>
            </a:xfrm>
            <a:prstGeom prst="round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Times New Roman" panose="02020603050405020304" pitchFamily="18" charset="0"/>
                  <a:cs typeface="Times New Roman" panose="02020603050405020304" pitchFamily="18" charset="0"/>
                </a:rPr>
                <a:t>Trained model</a:t>
              </a:r>
            </a:p>
          </p:txBody>
        </p:sp>
        <p:sp>
          <p:nvSpPr>
            <p:cNvPr id="95" name="Ellipse 123">
              <a:extLst>
                <a:ext uri="{FF2B5EF4-FFF2-40B4-BE49-F238E27FC236}">
                  <a16:creationId xmlns:a16="http://schemas.microsoft.com/office/drawing/2014/main" id="{FDA5A7AF-A2C1-6E05-09DD-4DB5B8342673}"/>
                </a:ext>
              </a:extLst>
            </p:cNvPr>
            <p:cNvSpPr/>
            <p:nvPr/>
          </p:nvSpPr>
          <p:spPr bwMode="auto">
            <a:xfrm>
              <a:off x="8328342" y="4569746"/>
              <a:ext cx="144000" cy="144000"/>
            </a:xfrm>
            <a:prstGeom prst="ellipse">
              <a:avLst/>
            </a:prstGeom>
            <a:solidFill>
              <a:srgbClr val="FF0000"/>
            </a:solidFill>
            <a:ln w="6350"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96" name="Ellipse 124">
              <a:extLst>
                <a:ext uri="{FF2B5EF4-FFF2-40B4-BE49-F238E27FC236}">
                  <a16:creationId xmlns:a16="http://schemas.microsoft.com/office/drawing/2014/main" id="{69498B14-B114-61B6-5A9C-07226F5DD7BA}"/>
                </a:ext>
              </a:extLst>
            </p:cNvPr>
            <p:cNvSpPr/>
            <p:nvPr/>
          </p:nvSpPr>
          <p:spPr bwMode="auto">
            <a:xfrm>
              <a:off x="8328342" y="4828082"/>
              <a:ext cx="144000" cy="144000"/>
            </a:xfrm>
            <a:prstGeom prst="ellipse">
              <a:avLst/>
            </a:prstGeom>
            <a:solidFill>
              <a:srgbClr val="FF0000"/>
            </a:solidFill>
            <a:ln w="317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97" name="Ellipse 125">
              <a:extLst>
                <a:ext uri="{FF2B5EF4-FFF2-40B4-BE49-F238E27FC236}">
                  <a16:creationId xmlns:a16="http://schemas.microsoft.com/office/drawing/2014/main" id="{A1C4A066-FEE7-DD16-6BC2-FF45F5D1C3A4}"/>
                </a:ext>
              </a:extLst>
            </p:cNvPr>
            <p:cNvSpPr/>
            <p:nvPr/>
          </p:nvSpPr>
          <p:spPr bwMode="auto">
            <a:xfrm>
              <a:off x="8328342" y="5087892"/>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98" name="Ellipse 125">
              <a:extLst>
                <a:ext uri="{FF2B5EF4-FFF2-40B4-BE49-F238E27FC236}">
                  <a16:creationId xmlns:a16="http://schemas.microsoft.com/office/drawing/2014/main" id="{7602268B-7F95-433C-2316-480EC0441898}"/>
                </a:ext>
              </a:extLst>
            </p:cNvPr>
            <p:cNvSpPr/>
            <p:nvPr/>
          </p:nvSpPr>
          <p:spPr bwMode="auto">
            <a:xfrm>
              <a:off x="8328342" y="5342193"/>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99" name="Rechteck 127">
              <a:extLst>
                <a:ext uri="{FF2B5EF4-FFF2-40B4-BE49-F238E27FC236}">
                  <a16:creationId xmlns:a16="http://schemas.microsoft.com/office/drawing/2014/main" id="{E56E2240-4665-FB30-4DA8-204C9344B9C3}"/>
                </a:ext>
              </a:extLst>
            </p:cNvPr>
            <p:cNvSpPr/>
            <p:nvPr/>
          </p:nvSpPr>
          <p:spPr>
            <a:xfrm>
              <a:off x="8339918" y="5432784"/>
              <a:ext cx="115102" cy="369332"/>
            </a:xfrm>
            <a:prstGeom prst="rect">
              <a:avLst/>
            </a:prstGeom>
          </p:spPr>
          <p:txBody>
            <a:bodyPr wrap="square">
              <a:spAutoFit/>
            </a:bodyPr>
            <a:lstStyle/>
            <a:p>
              <a:pPr algn="ctr"/>
              <a:r>
                <a:rPr lang="en-US" sz="600" b="1" dirty="0">
                  <a:solidFill>
                    <a:schemeClr val="accent1">
                      <a:lumMod val="75000"/>
                    </a:schemeClr>
                  </a:solidFill>
                </a:rPr>
                <a:t>.</a:t>
              </a:r>
            </a:p>
            <a:p>
              <a:pPr algn="ctr"/>
              <a:r>
                <a:rPr lang="en-US" sz="600" b="1" dirty="0">
                  <a:solidFill>
                    <a:schemeClr val="accent1">
                      <a:lumMod val="75000"/>
                    </a:schemeClr>
                  </a:solidFill>
                </a:rPr>
                <a:t>.</a:t>
              </a:r>
            </a:p>
            <a:p>
              <a:pPr algn="ctr"/>
              <a:r>
                <a:rPr lang="en-US" sz="600" b="1" dirty="0">
                  <a:solidFill>
                    <a:schemeClr val="accent1">
                      <a:lumMod val="75000"/>
                    </a:schemeClr>
                  </a:solidFill>
                </a:rPr>
                <a:t>.</a:t>
              </a:r>
            </a:p>
          </p:txBody>
        </p:sp>
        <p:sp>
          <p:nvSpPr>
            <p:cNvPr id="100" name="Ellipse 125">
              <a:extLst>
                <a:ext uri="{FF2B5EF4-FFF2-40B4-BE49-F238E27FC236}">
                  <a16:creationId xmlns:a16="http://schemas.microsoft.com/office/drawing/2014/main" id="{3C4A849D-9E2B-B591-B960-1DCAAC8C96C4}"/>
                </a:ext>
              </a:extLst>
            </p:cNvPr>
            <p:cNvSpPr/>
            <p:nvPr/>
          </p:nvSpPr>
          <p:spPr bwMode="auto">
            <a:xfrm>
              <a:off x="8325389" y="5780147"/>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01" name="Ellipse 123">
              <a:extLst>
                <a:ext uri="{FF2B5EF4-FFF2-40B4-BE49-F238E27FC236}">
                  <a16:creationId xmlns:a16="http://schemas.microsoft.com/office/drawing/2014/main" id="{D8855FD5-3CB4-D8EE-61D2-C1D706EFC2E0}"/>
                </a:ext>
              </a:extLst>
            </p:cNvPr>
            <p:cNvSpPr/>
            <p:nvPr/>
          </p:nvSpPr>
          <p:spPr bwMode="auto">
            <a:xfrm>
              <a:off x="10934216" y="4545956"/>
              <a:ext cx="144000" cy="144000"/>
            </a:xfrm>
            <a:prstGeom prst="ellipse">
              <a:avLst/>
            </a:prstGeom>
            <a:solidFill>
              <a:srgbClr val="FF0000"/>
            </a:solidFill>
            <a:ln w="6350"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02" name="Ellipse 124">
              <a:extLst>
                <a:ext uri="{FF2B5EF4-FFF2-40B4-BE49-F238E27FC236}">
                  <a16:creationId xmlns:a16="http://schemas.microsoft.com/office/drawing/2014/main" id="{FF798011-AF6E-3B29-2C6A-815D23CC8B06}"/>
                </a:ext>
              </a:extLst>
            </p:cNvPr>
            <p:cNvSpPr/>
            <p:nvPr/>
          </p:nvSpPr>
          <p:spPr bwMode="auto">
            <a:xfrm>
              <a:off x="10934216" y="4804292"/>
              <a:ext cx="144000" cy="144000"/>
            </a:xfrm>
            <a:prstGeom prst="ellipse">
              <a:avLst/>
            </a:prstGeom>
            <a:solidFill>
              <a:srgbClr val="FF0000"/>
            </a:solidFill>
            <a:ln w="317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03" name="Ellipse 125">
              <a:extLst>
                <a:ext uri="{FF2B5EF4-FFF2-40B4-BE49-F238E27FC236}">
                  <a16:creationId xmlns:a16="http://schemas.microsoft.com/office/drawing/2014/main" id="{26FFD9F9-B47E-AF87-13B9-ABD44D132F3D}"/>
                </a:ext>
              </a:extLst>
            </p:cNvPr>
            <p:cNvSpPr/>
            <p:nvPr/>
          </p:nvSpPr>
          <p:spPr bwMode="auto">
            <a:xfrm>
              <a:off x="10934216" y="5064102"/>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sp>
          <p:nvSpPr>
            <p:cNvPr id="104" name="Rechteck 127">
              <a:extLst>
                <a:ext uri="{FF2B5EF4-FFF2-40B4-BE49-F238E27FC236}">
                  <a16:creationId xmlns:a16="http://schemas.microsoft.com/office/drawing/2014/main" id="{8A92B790-9E7E-8D1E-C743-A5D0FB94CE25}"/>
                </a:ext>
              </a:extLst>
            </p:cNvPr>
            <p:cNvSpPr/>
            <p:nvPr/>
          </p:nvSpPr>
          <p:spPr>
            <a:xfrm>
              <a:off x="10945712" y="5188185"/>
              <a:ext cx="115102" cy="369332"/>
            </a:xfrm>
            <a:prstGeom prst="rect">
              <a:avLst/>
            </a:prstGeom>
          </p:spPr>
          <p:txBody>
            <a:bodyPr wrap="square">
              <a:spAutoFit/>
            </a:bodyPr>
            <a:lstStyle/>
            <a:p>
              <a:pPr algn="ctr"/>
              <a:r>
                <a:rPr lang="en-US" sz="600" b="1" dirty="0">
                  <a:solidFill>
                    <a:schemeClr val="accent1">
                      <a:lumMod val="75000"/>
                    </a:schemeClr>
                  </a:solidFill>
                </a:rPr>
                <a:t>.</a:t>
              </a:r>
            </a:p>
            <a:p>
              <a:pPr algn="ctr"/>
              <a:r>
                <a:rPr lang="en-US" sz="600" b="1" dirty="0">
                  <a:solidFill>
                    <a:schemeClr val="accent1">
                      <a:lumMod val="75000"/>
                    </a:schemeClr>
                  </a:solidFill>
                </a:rPr>
                <a:t>.</a:t>
              </a:r>
            </a:p>
            <a:p>
              <a:pPr algn="ctr"/>
              <a:r>
                <a:rPr lang="en-US" sz="600" b="1" dirty="0">
                  <a:solidFill>
                    <a:schemeClr val="accent1">
                      <a:lumMod val="75000"/>
                    </a:schemeClr>
                  </a:solidFill>
                </a:rPr>
                <a:t>.</a:t>
              </a:r>
            </a:p>
          </p:txBody>
        </p:sp>
        <p:sp>
          <p:nvSpPr>
            <p:cNvPr id="105" name="Ellipse 125">
              <a:extLst>
                <a:ext uri="{FF2B5EF4-FFF2-40B4-BE49-F238E27FC236}">
                  <a16:creationId xmlns:a16="http://schemas.microsoft.com/office/drawing/2014/main" id="{743DB9B0-F847-2FB3-4C7B-249B8BA82845}"/>
                </a:ext>
              </a:extLst>
            </p:cNvPr>
            <p:cNvSpPr/>
            <p:nvPr/>
          </p:nvSpPr>
          <p:spPr bwMode="auto">
            <a:xfrm>
              <a:off x="10928766" y="5597260"/>
              <a:ext cx="144000" cy="144000"/>
            </a:xfrm>
            <a:prstGeom prst="ellipse">
              <a:avLst/>
            </a:prstGeom>
            <a:solidFill>
              <a:srgbClr val="FF0000"/>
            </a:solidFill>
            <a:ln w="10795" cap="flat" cmpd="sng" algn="ctr">
              <a:noFill/>
              <a:prstDash val="solid"/>
              <a:round/>
              <a:headEnd type="none" w="med" len="med"/>
              <a:tailEnd type="none" w="med" len="med"/>
            </a:ln>
            <a:effectLst/>
          </p:spPr>
          <p:txBody>
            <a:bodyPr vert="horz" wrap="square" lIns="74295" tIns="37148" rIns="74295" bIns="37148" numCol="1" rtlCol="0" anchor="ctr" anchorCtr="0" compatLnSpc="1">
              <a:prstTxWarp prst="textNoShape">
                <a:avLst/>
              </a:prstTxWarp>
            </a:bodyPr>
            <a:lstStyle/>
            <a:p>
              <a:pPr algn="ctr" defTabSz="742950"/>
              <a:endParaRPr lang="en-US" sz="1463" dirty="0" err="1">
                <a:solidFill>
                  <a:schemeClr val="bg1"/>
                </a:solidFill>
              </a:endParaRPr>
            </a:p>
          </p:txBody>
        </p:sp>
      </p:grpSp>
      <p:cxnSp>
        <p:nvCxnSpPr>
          <p:cNvPr id="113" name="Straight Arrow Connector 57">
            <a:extLst>
              <a:ext uri="{FF2B5EF4-FFF2-40B4-BE49-F238E27FC236}">
                <a16:creationId xmlns:a16="http://schemas.microsoft.com/office/drawing/2014/main" id="{64495855-9997-7CB5-880D-AAAA8AFAB801}"/>
              </a:ext>
            </a:extLst>
          </p:cNvPr>
          <p:cNvCxnSpPr>
            <a:cxnSpLocks/>
          </p:cNvCxnSpPr>
          <p:nvPr/>
        </p:nvCxnSpPr>
        <p:spPr>
          <a:xfrm flipV="1">
            <a:off x="3648670" y="3929306"/>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57">
            <a:extLst>
              <a:ext uri="{FF2B5EF4-FFF2-40B4-BE49-F238E27FC236}">
                <a16:creationId xmlns:a16="http://schemas.microsoft.com/office/drawing/2014/main" id="{5A727B4A-AFFE-7184-D6AC-8466D5EB56D6}"/>
              </a:ext>
            </a:extLst>
          </p:cNvPr>
          <p:cNvCxnSpPr>
            <a:cxnSpLocks/>
          </p:cNvCxnSpPr>
          <p:nvPr/>
        </p:nvCxnSpPr>
        <p:spPr>
          <a:xfrm flipV="1">
            <a:off x="8496005" y="3690425"/>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17" name="Group 116">
            <a:extLst>
              <a:ext uri="{FF2B5EF4-FFF2-40B4-BE49-F238E27FC236}">
                <a16:creationId xmlns:a16="http://schemas.microsoft.com/office/drawing/2014/main" id="{9FC21A44-6DC5-36F9-943A-428833CB95A7}"/>
              </a:ext>
            </a:extLst>
          </p:cNvPr>
          <p:cNvGrpSpPr/>
          <p:nvPr/>
        </p:nvGrpSpPr>
        <p:grpSpPr>
          <a:xfrm>
            <a:off x="4821861" y="5079416"/>
            <a:ext cx="1400078" cy="748119"/>
            <a:chOff x="9946174" y="1184211"/>
            <a:chExt cx="1809655" cy="966973"/>
          </a:xfrm>
        </p:grpSpPr>
        <p:pic>
          <p:nvPicPr>
            <p:cNvPr id="118" name="Picture 117" descr="Graphical user interface, text, application, email&#10;&#10;Description automatically generated">
              <a:extLst>
                <a:ext uri="{FF2B5EF4-FFF2-40B4-BE49-F238E27FC236}">
                  <a16:creationId xmlns:a16="http://schemas.microsoft.com/office/drawing/2014/main" id="{FC41F7A8-0F43-EE58-32B5-A57EC074482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0157619" y="1531984"/>
              <a:ext cx="1270154" cy="619200"/>
            </a:xfrm>
            <a:prstGeom prst="rect">
              <a:avLst/>
            </a:prstGeom>
          </p:spPr>
        </p:pic>
        <p:pic>
          <p:nvPicPr>
            <p:cNvPr id="119" name="Picture 118" descr="Ver a imagem de origem">
              <a:extLst>
                <a:ext uri="{FF2B5EF4-FFF2-40B4-BE49-F238E27FC236}">
                  <a16:creationId xmlns:a16="http://schemas.microsoft.com/office/drawing/2014/main" id="{FD4DEB5C-7645-7415-A031-EF8F44FB82B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0925797" y="1184211"/>
              <a:ext cx="830032" cy="720000"/>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8" descr="Python, vertikale, logo Symbol in Vector Logo">
              <a:extLst>
                <a:ext uri="{FF2B5EF4-FFF2-40B4-BE49-F238E27FC236}">
                  <a16:creationId xmlns:a16="http://schemas.microsoft.com/office/drawing/2014/main" id="{B380595E-A311-D104-5048-AC5157926279}"/>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31683"/>
            <a:stretch/>
          </p:blipFill>
          <p:spPr bwMode="auto">
            <a:xfrm>
              <a:off x="9946174" y="1371285"/>
              <a:ext cx="565585" cy="432000"/>
            </a:xfrm>
            <a:prstGeom prst="rect">
              <a:avLst/>
            </a:prstGeom>
            <a:noFill/>
            <a:extLst>
              <a:ext uri="{909E8E84-426E-40DD-AFC4-6F175D3DCCD1}">
                <a14:hiddenFill xmlns:a14="http://schemas.microsoft.com/office/drawing/2010/main">
                  <a:solidFill>
                    <a:srgbClr val="FFFFFF"/>
                  </a:solidFill>
                </a14:hiddenFill>
              </a:ext>
            </a:extLst>
          </p:spPr>
        </p:pic>
      </p:grpSp>
      <p:sp>
        <p:nvSpPr>
          <p:cNvPr id="121" name="TextBox 120">
            <a:extLst>
              <a:ext uri="{FF2B5EF4-FFF2-40B4-BE49-F238E27FC236}">
                <a16:creationId xmlns:a16="http://schemas.microsoft.com/office/drawing/2014/main" id="{9A4033F7-CF79-19D0-9761-D031932AA862}"/>
              </a:ext>
            </a:extLst>
          </p:cNvPr>
          <p:cNvSpPr txBox="1"/>
          <p:nvPr/>
        </p:nvSpPr>
        <p:spPr>
          <a:xfrm>
            <a:off x="4050173" y="4668028"/>
            <a:ext cx="4406262" cy="369332"/>
          </a:xfrm>
          <a:prstGeom prst="rect">
            <a:avLst/>
          </a:prstGeom>
          <a:noFill/>
        </p:spPr>
        <p:txBody>
          <a:bodyPr wrap="square" rtlCol="0">
            <a:spAutoFit/>
          </a:bodyPr>
          <a:lstStyle/>
          <a:p>
            <a:pPr algn="ctr"/>
            <a:r>
              <a:rPr lang="en-DE" dirty="0">
                <a:latin typeface="Times New Roman" panose="02020603050405020304" pitchFamily="18" charset="0"/>
                <a:cs typeface="Times New Roman" panose="02020603050405020304" pitchFamily="18" charset="0"/>
              </a:rPr>
              <a:t>Training and Testing of the Deep ANN model </a:t>
            </a:r>
          </a:p>
        </p:txBody>
      </p:sp>
      <p:sp>
        <p:nvSpPr>
          <p:cNvPr id="122" name="TextBox 121">
            <a:extLst>
              <a:ext uri="{FF2B5EF4-FFF2-40B4-BE49-F238E27FC236}">
                <a16:creationId xmlns:a16="http://schemas.microsoft.com/office/drawing/2014/main" id="{A8B9821A-DAAB-556A-8562-2D17DFE7F2E1}"/>
              </a:ext>
            </a:extLst>
          </p:cNvPr>
          <p:cNvSpPr txBox="1"/>
          <p:nvPr/>
        </p:nvSpPr>
        <p:spPr>
          <a:xfrm>
            <a:off x="4547310" y="5926263"/>
            <a:ext cx="3369744" cy="369332"/>
          </a:xfrm>
          <a:prstGeom prst="rect">
            <a:avLst/>
          </a:prstGeom>
          <a:noFill/>
        </p:spPr>
        <p:txBody>
          <a:bodyPr wrap="square">
            <a:spAutoFit/>
          </a:bodyPr>
          <a:lstStyle/>
          <a:p>
            <a:pPr algn="ctr"/>
            <a:r>
              <a:rPr lang="en-DE" dirty="0">
                <a:latin typeface="Times New Roman" panose="02020603050405020304" pitchFamily="18" charset="0"/>
                <a:cs typeface="Times New Roman" panose="02020603050405020304" pitchFamily="18" charset="0"/>
              </a:rPr>
              <a:t>Python Script in Google Colab</a:t>
            </a:r>
          </a:p>
        </p:txBody>
      </p:sp>
      <p:pic>
        <p:nvPicPr>
          <p:cNvPr id="116" name="Picture 6" descr="Ver a imagem de origem">
            <a:extLst>
              <a:ext uri="{FF2B5EF4-FFF2-40B4-BE49-F238E27FC236}">
                <a16:creationId xmlns:a16="http://schemas.microsoft.com/office/drawing/2014/main" id="{4F8B80C4-33B4-1954-06E3-A3BEF901F32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436582" y="5304842"/>
            <a:ext cx="857435" cy="476353"/>
          </a:xfrm>
          <a:prstGeom prst="rect">
            <a:avLst/>
          </a:prstGeom>
          <a:noFill/>
          <a:extLst>
            <a:ext uri="{909E8E84-426E-40DD-AFC4-6F175D3DCCD1}">
              <a14:hiddenFill xmlns:a14="http://schemas.microsoft.com/office/drawing/2010/main">
                <a:solidFill>
                  <a:srgbClr val="FFFFFF"/>
                </a:solidFill>
              </a14:hiddenFill>
            </a:ext>
          </a:extLst>
        </p:spPr>
      </p:pic>
      <p:cxnSp>
        <p:nvCxnSpPr>
          <p:cNvPr id="123" name="Straight Arrow Connector 57">
            <a:extLst>
              <a:ext uri="{FF2B5EF4-FFF2-40B4-BE49-F238E27FC236}">
                <a16:creationId xmlns:a16="http://schemas.microsoft.com/office/drawing/2014/main" id="{DA6FBD4F-C880-C3B8-7752-372A09C6A887}"/>
              </a:ext>
            </a:extLst>
          </p:cNvPr>
          <p:cNvCxnSpPr>
            <a:cxnSpLocks/>
          </p:cNvCxnSpPr>
          <p:nvPr/>
        </p:nvCxnSpPr>
        <p:spPr>
          <a:xfrm flipV="1">
            <a:off x="3648670" y="3475292"/>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25" name="Picture 124">
            <a:extLst>
              <a:ext uri="{FF2B5EF4-FFF2-40B4-BE49-F238E27FC236}">
                <a16:creationId xmlns:a16="http://schemas.microsoft.com/office/drawing/2014/main" id="{32165537-AF7E-9EB2-FAC4-4E2646FE0A88}"/>
              </a:ext>
            </a:extLst>
          </p:cNvPr>
          <p:cNvPicPr>
            <a:picLocks noChangeAspect="1"/>
          </p:cNvPicPr>
          <p:nvPr/>
        </p:nvPicPr>
        <p:blipFill>
          <a:blip r:embed="rId3">
            <a:duotone>
              <a:schemeClr val="bg2">
                <a:shade val="45000"/>
                <a:satMod val="135000"/>
              </a:schemeClr>
              <a:prstClr val="white"/>
            </a:duotone>
          </a:blip>
          <a:stretch>
            <a:fillRect/>
          </a:stretch>
        </p:blipFill>
        <p:spPr>
          <a:xfrm>
            <a:off x="9379471" y="1139231"/>
            <a:ext cx="1457463" cy="720000"/>
          </a:xfrm>
          <a:prstGeom prst="rect">
            <a:avLst/>
          </a:prstGeom>
          <a:ln>
            <a:solidFill>
              <a:schemeClr val="bg1"/>
            </a:solidFill>
          </a:ln>
        </p:spPr>
      </p:pic>
      <p:sp>
        <p:nvSpPr>
          <p:cNvPr id="126" name="Rechteck 2">
            <a:extLst>
              <a:ext uri="{FF2B5EF4-FFF2-40B4-BE49-F238E27FC236}">
                <a16:creationId xmlns:a16="http://schemas.microsoft.com/office/drawing/2014/main" id="{FA8AEA53-298A-B371-2DF2-955090EA8BF1}"/>
              </a:ext>
            </a:extLst>
          </p:cNvPr>
          <p:cNvSpPr/>
          <p:nvPr/>
        </p:nvSpPr>
        <p:spPr>
          <a:xfrm>
            <a:off x="9255528" y="1874489"/>
            <a:ext cx="1736373" cy="646331"/>
          </a:xfrm>
          <a:prstGeom prst="rect">
            <a:avLst/>
          </a:prstGeom>
        </p:spPr>
        <p:txBody>
          <a:bodyPr wrap="none">
            <a:spAutoFit/>
          </a:bodyPr>
          <a:lstStyle/>
          <a:p>
            <a:r>
              <a:rPr lang="en-DE" dirty="0">
                <a:latin typeface="Times New Roman" panose="02020603050405020304" pitchFamily="18" charset="0"/>
                <a:cs typeface="Times New Roman" panose="02020603050405020304" pitchFamily="18" charset="0"/>
              </a:rPr>
              <a:t>Experimental or </a:t>
            </a:r>
          </a:p>
          <a:p>
            <a:r>
              <a:rPr lang="en-DE" dirty="0">
                <a:latin typeface="Times New Roman" panose="02020603050405020304" pitchFamily="18" charset="0"/>
                <a:cs typeface="Times New Roman" panose="02020603050405020304" pitchFamily="18" charset="0"/>
              </a:rPr>
              <a:t>validation Data</a:t>
            </a:r>
            <a:endParaRPr lang="de-DE" dirty="0"/>
          </a:p>
        </p:txBody>
      </p:sp>
      <p:pic>
        <p:nvPicPr>
          <p:cNvPr id="128" name="Grafik 54">
            <a:extLst>
              <a:ext uri="{FF2B5EF4-FFF2-40B4-BE49-F238E27FC236}">
                <a16:creationId xmlns:a16="http://schemas.microsoft.com/office/drawing/2014/main" id="{EA9C0739-FB4C-61CC-FDE1-AA91547B5A63}"/>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 t="6285" r="-10510"/>
          <a:stretch/>
        </p:blipFill>
        <p:spPr bwMode="auto">
          <a:xfrm>
            <a:off x="9512660" y="5330357"/>
            <a:ext cx="1177765" cy="692146"/>
          </a:xfrm>
          <a:prstGeom prst="rect">
            <a:avLst/>
          </a:prstGeom>
          <a:ln>
            <a:noFill/>
          </a:ln>
          <a:extLst>
            <a:ext uri="{53640926-AAD7-44D8-BBD7-CCE9431645EC}">
              <a14:shadowObscured xmlns:a14="http://schemas.microsoft.com/office/drawing/2010/main"/>
            </a:ext>
          </a:extLst>
        </p:spPr>
      </p:pic>
      <p:sp>
        <p:nvSpPr>
          <p:cNvPr id="129" name="Rechteck 2">
            <a:extLst>
              <a:ext uri="{FF2B5EF4-FFF2-40B4-BE49-F238E27FC236}">
                <a16:creationId xmlns:a16="http://schemas.microsoft.com/office/drawing/2014/main" id="{C0026A47-9B4B-60EE-3A41-740F2CF12607}"/>
              </a:ext>
            </a:extLst>
          </p:cNvPr>
          <p:cNvSpPr/>
          <p:nvPr/>
        </p:nvSpPr>
        <p:spPr>
          <a:xfrm>
            <a:off x="9220200" y="4660753"/>
            <a:ext cx="1736372" cy="646331"/>
          </a:xfrm>
          <a:prstGeom prst="rect">
            <a:avLst/>
          </a:prstGeom>
        </p:spPr>
        <p:txBody>
          <a:bodyPr wrap="square">
            <a:spAutoFit/>
          </a:bodyPr>
          <a:lstStyle/>
          <a:p>
            <a:pPr algn="ctr"/>
            <a:r>
              <a:rPr lang="fr-FR" dirty="0">
                <a:latin typeface="Times New Roman" panose="02020603050405020304" pitchFamily="18" charset="0"/>
                <a:cs typeface="Times New Roman" panose="02020603050405020304" pitchFamily="18" charset="0"/>
              </a:rPr>
              <a:t>Predicted</a:t>
            </a:r>
            <a:r>
              <a:rPr lang="en-DE" dirty="0">
                <a:latin typeface="Times New Roman" panose="02020603050405020304" pitchFamily="18" charset="0"/>
                <a:cs typeface="Times New Roman" panose="02020603050405020304" pitchFamily="18" charset="0"/>
              </a:rPr>
              <a:t> values for correction</a:t>
            </a:r>
            <a:endParaRPr lang="de-DE" dirty="0"/>
          </a:p>
        </p:txBody>
      </p:sp>
      <mc:AlternateContent xmlns:mc="http://schemas.openxmlformats.org/markup-compatibility/2006" xmlns:a14="http://schemas.microsoft.com/office/drawing/2010/main">
        <mc:Choice Requires="a14">
          <p:sp>
            <p:nvSpPr>
              <p:cNvPr id="130" name="TextBox 129">
                <a:extLst>
                  <a:ext uri="{FF2B5EF4-FFF2-40B4-BE49-F238E27FC236}">
                    <a16:creationId xmlns:a16="http://schemas.microsoft.com/office/drawing/2014/main" id="{55F325F6-264F-E8E4-6019-0DA712A7BC68}"/>
                  </a:ext>
                </a:extLst>
              </p:cNvPr>
              <p:cNvSpPr txBox="1"/>
              <p:nvPr/>
            </p:nvSpPr>
            <p:spPr>
              <a:xfrm>
                <a:off x="3281867" y="1937347"/>
                <a:ext cx="609760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DE" i="1" smtClean="0">
                              <a:solidFill>
                                <a:srgbClr val="836967"/>
                              </a:solidFill>
                              <a:latin typeface="Cambria Math" panose="02040503050406030204" pitchFamily="18" charset="0"/>
                            </a:rPr>
                          </m:ctrlPr>
                        </m:accPr>
                        <m:e>
                          <m:r>
                            <m:rPr>
                              <m:sty m:val="p"/>
                            </m:rPr>
                            <a:rPr lang="en-DE">
                              <a:latin typeface="Cambria Math" panose="02040503050406030204" pitchFamily="18" charset="0"/>
                            </a:rPr>
                            <m:t>y</m:t>
                          </m:r>
                        </m:e>
                      </m:acc>
                      <m:r>
                        <a:rPr lang="en-DE" i="0">
                          <a:latin typeface="Cambria Math" panose="02040503050406030204" pitchFamily="18" charset="0"/>
                        </a:rPr>
                        <m:t>=</m:t>
                      </m:r>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θ</m:t>
                          </m:r>
                        </m:e>
                        <m:sub>
                          <m:r>
                            <a:rPr lang="en-DE" i="0">
                              <a:latin typeface="Cambria Math" panose="02040503050406030204" pitchFamily="18" charset="0"/>
                            </a:rPr>
                            <m:t>0</m:t>
                          </m:r>
                        </m:sub>
                      </m:sSub>
                      <m:r>
                        <a:rPr lang="en-DE" i="0">
                          <a:latin typeface="Cambria Math" panose="02040503050406030204" pitchFamily="18" charset="0"/>
                        </a:rPr>
                        <m:t>+ </m:t>
                      </m:r>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θ</m:t>
                          </m:r>
                        </m:e>
                        <m:sub>
                          <m:r>
                            <a:rPr lang="en-DE" i="0">
                              <a:latin typeface="Cambria Math" panose="02040503050406030204" pitchFamily="18" charset="0"/>
                            </a:rPr>
                            <m:t>1</m:t>
                          </m:r>
                        </m:sub>
                      </m:sSub>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x</m:t>
                          </m:r>
                        </m:e>
                        <m:sub>
                          <m:r>
                            <a:rPr lang="en-DE" i="0">
                              <a:latin typeface="Cambria Math" panose="02040503050406030204" pitchFamily="18" charset="0"/>
                            </a:rPr>
                            <m:t>1</m:t>
                          </m:r>
                        </m:sub>
                      </m:sSub>
                      <m:r>
                        <a:rPr lang="en-DE" i="0">
                          <a:latin typeface="Cambria Math" panose="02040503050406030204" pitchFamily="18" charset="0"/>
                        </a:rPr>
                        <m:t> + </m:t>
                      </m:r>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θ</m:t>
                          </m:r>
                        </m:e>
                        <m:sub>
                          <m:r>
                            <a:rPr lang="en-DE" i="0">
                              <a:latin typeface="Cambria Math" panose="02040503050406030204" pitchFamily="18" charset="0"/>
                            </a:rPr>
                            <m:t>2</m:t>
                          </m:r>
                        </m:sub>
                      </m:sSub>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x</m:t>
                          </m:r>
                        </m:e>
                        <m:sub>
                          <m:r>
                            <a:rPr lang="en-DE" i="0">
                              <a:latin typeface="Cambria Math" panose="02040503050406030204" pitchFamily="18" charset="0"/>
                            </a:rPr>
                            <m:t>2</m:t>
                          </m:r>
                        </m:sub>
                      </m:sSub>
                      <m:r>
                        <a:rPr lang="en-DE" i="0">
                          <a:latin typeface="Cambria Math" panose="02040503050406030204" pitchFamily="18" charset="0"/>
                        </a:rPr>
                        <m:t>+  ... + </m:t>
                      </m:r>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θ</m:t>
                          </m:r>
                        </m:e>
                        <m:sub>
                          <m:r>
                            <m:rPr>
                              <m:sty m:val="p"/>
                            </m:rPr>
                            <a:rPr lang="en-DE" i="0">
                              <a:latin typeface="Cambria Math" panose="02040503050406030204" pitchFamily="18" charset="0"/>
                            </a:rPr>
                            <m:t>n</m:t>
                          </m:r>
                        </m:sub>
                      </m:sSub>
                      <m:sSub>
                        <m:sSubPr>
                          <m:ctrlPr>
                            <a:rPr lang="en-DE" i="1">
                              <a:solidFill>
                                <a:srgbClr val="836967"/>
                              </a:solidFill>
                              <a:latin typeface="Cambria Math" panose="02040503050406030204" pitchFamily="18" charset="0"/>
                            </a:rPr>
                          </m:ctrlPr>
                        </m:sSubPr>
                        <m:e>
                          <m:r>
                            <m:rPr>
                              <m:sty m:val="p"/>
                            </m:rPr>
                            <a:rPr lang="en-DE" i="0">
                              <a:latin typeface="Cambria Math" panose="02040503050406030204" pitchFamily="18" charset="0"/>
                            </a:rPr>
                            <m:t>x</m:t>
                          </m:r>
                        </m:e>
                        <m:sub>
                          <m:r>
                            <m:rPr>
                              <m:sty m:val="p"/>
                            </m:rPr>
                            <a:rPr lang="en-DE" i="0">
                              <a:latin typeface="Cambria Math" panose="02040503050406030204" pitchFamily="18" charset="0"/>
                            </a:rPr>
                            <m:t>n</m:t>
                          </m:r>
                        </m:sub>
                      </m:sSub>
                    </m:oMath>
                  </m:oMathPara>
                </a14:m>
                <a:endParaRPr lang="en-DE" dirty="0"/>
              </a:p>
            </p:txBody>
          </p:sp>
        </mc:Choice>
        <mc:Fallback xmlns="">
          <p:sp>
            <p:nvSpPr>
              <p:cNvPr id="130" name="TextBox 129">
                <a:extLst>
                  <a:ext uri="{FF2B5EF4-FFF2-40B4-BE49-F238E27FC236}">
                    <a16:creationId xmlns:a16="http://schemas.microsoft.com/office/drawing/2014/main" id="{55F325F6-264F-E8E4-6019-0DA712A7BC68}"/>
                  </a:ext>
                </a:extLst>
              </p:cNvPr>
              <p:cNvSpPr txBox="1">
                <a:spLocks noRot="1" noChangeAspect="1" noMove="1" noResize="1" noEditPoints="1" noAdjustHandles="1" noChangeArrowheads="1" noChangeShapeType="1" noTextEdit="1"/>
              </p:cNvSpPr>
              <p:nvPr/>
            </p:nvSpPr>
            <p:spPr>
              <a:xfrm>
                <a:off x="3281867" y="1937347"/>
                <a:ext cx="6097604" cy="369332"/>
              </a:xfrm>
              <a:prstGeom prst="rect">
                <a:avLst/>
              </a:prstGeom>
              <a:blipFill>
                <a:blip r:embed="rId11"/>
                <a:stretch>
                  <a:fillRect t="-5000" b="-8333"/>
                </a:stretch>
              </a:blipFill>
            </p:spPr>
            <p:txBody>
              <a:bodyPr/>
              <a:lstStyle/>
              <a:p>
                <a:r>
                  <a:rPr lang="en-DE">
                    <a:noFill/>
                  </a:rPr>
                  <a:t> </a:t>
                </a:r>
              </a:p>
            </p:txBody>
          </p:sp>
        </mc:Fallback>
      </mc:AlternateContent>
      <p:cxnSp>
        <p:nvCxnSpPr>
          <p:cNvPr id="131" name="Straight Arrow Connector 57">
            <a:extLst>
              <a:ext uri="{FF2B5EF4-FFF2-40B4-BE49-F238E27FC236}">
                <a16:creationId xmlns:a16="http://schemas.microsoft.com/office/drawing/2014/main" id="{8F83BBA3-886B-7C85-3EB4-28423AFC2BC6}"/>
              </a:ext>
            </a:extLst>
          </p:cNvPr>
          <p:cNvCxnSpPr>
            <a:cxnSpLocks/>
          </p:cNvCxnSpPr>
          <p:nvPr/>
        </p:nvCxnSpPr>
        <p:spPr>
          <a:xfrm rot="5400000" flipV="1">
            <a:off x="9949435" y="2907500"/>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32" name="Gruppieren 27">
            <a:extLst>
              <a:ext uri="{FF2B5EF4-FFF2-40B4-BE49-F238E27FC236}">
                <a16:creationId xmlns:a16="http://schemas.microsoft.com/office/drawing/2014/main" id="{D9A5A334-F0AD-6F35-3885-B1BD5B382D68}"/>
              </a:ext>
            </a:extLst>
          </p:cNvPr>
          <p:cNvGrpSpPr/>
          <p:nvPr/>
        </p:nvGrpSpPr>
        <p:grpSpPr>
          <a:xfrm>
            <a:off x="6865300" y="3107978"/>
            <a:ext cx="1369568" cy="851129"/>
            <a:chOff x="1355634" y="3428291"/>
            <a:chExt cx="2340000" cy="1623774"/>
          </a:xfrm>
        </p:grpSpPr>
        <p:cxnSp>
          <p:nvCxnSpPr>
            <p:cNvPr id="133" name="Gerade Verbindung mit Pfeil 6">
              <a:extLst>
                <a:ext uri="{FF2B5EF4-FFF2-40B4-BE49-F238E27FC236}">
                  <a16:creationId xmlns:a16="http://schemas.microsoft.com/office/drawing/2014/main" id="{20F0729E-D5EF-461D-F32A-0F56290EBFA8}"/>
                </a:ext>
              </a:extLst>
            </p:cNvPr>
            <p:cNvCxnSpPr/>
            <p:nvPr/>
          </p:nvCxnSpPr>
          <p:spPr bwMode="auto">
            <a:xfrm flipH="1" flipV="1">
              <a:off x="1489224" y="3428291"/>
              <a:ext cx="0" cy="1620000"/>
            </a:xfrm>
            <a:prstGeom prst="straightConnector1">
              <a:avLst/>
            </a:prstGeom>
            <a:noFill/>
            <a:ln w="12700" cap="flat" cmpd="sng" algn="ctr">
              <a:solidFill>
                <a:schemeClr val="tx1"/>
              </a:solidFill>
              <a:prstDash val="solid"/>
              <a:round/>
              <a:headEnd type="none" w="med" len="med"/>
              <a:tailEnd type="triangle"/>
            </a:ln>
            <a:effectLst/>
          </p:spPr>
        </p:cxnSp>
        <p:cxnSp>
          <p:nvCxnSpPr>
            <p:cNvPr id="134" name="Gerade Verbindung mit Pfeil 9">
              <a:extLst>
                <a:ext uri="{FF2B5EF4-FFF2-40B4-BE49-F238E27FC236}">
                  <a16:creationId xmlns:a16="http://schemas.microsoft.com/office/drawing/2014/main" id="{631D6A5B-442C-7533-ABBC-038664F003E9}"/>
                </a:ext>
              </a:extLst>
            </p:cNvPr>
            <p:cNvCxnSpPr/>
            <p:nvPr/>
          </p:nvCxnSpPr>
          <p:spPr bwMode="auto">
            <a:xfrm rot="5400000" flipH="1" flipV="1">
              <a:off x="2525634" y="3762952"/>
              <a:ext cx="0" cy="2340000"/>
            </a:xfrm>
            <a:prstGeom prst="straightConnector1">
              <a:avLst/>
            </a:prstGeom>
            <a:noFill/>
            <a:ln w="12700" cap="flat" cmpd="sng" algn="ctr">
              <a:solidFill>
                <a:schemeClr val="tx1"/>
              </a:solidFill>
              <a:prstDash val="solid"/>
              <a:round/>
              <a:headEnd type="none" w="med" len="med"/>
              <a:tailEnd type="triangle"/>
            </a:ln>
            <a:effectLst/>
          </p:spPr>
        </p:cxnSp>
        <p:cxnSp>
          <p:nvCxnSpPr>
            <p:cNvPr id="135" name="Gerader Verbinder 15">
              <a:extLst>
                <a:ext uri="{FF2B5EF4-FFF2-40B4-BE49-F238E27FC236}">
                  <a16:creationId xmlns:a16="http://schemas.microsoft.com/office/drawing/2014/main" id="{A7EFAFC2-E87C-773E-DFC6-DB477C314530}"/>
                </a:ext>
              </a:extLst>
            </p:cNvPr>
            <p:cNvCxnSpPr/>
            <p:nvPr/>
          </p:nvCxnSpPr>
          <p:spPr bwMode="auto">
            <a:xfrm>
              <a:off x="1648711" y="4932952"/>
              <a:ext cx="0" cy="115339"/>
            </a:xfrm>
            <a:prstGeom prst="line">
              <a:avLst/>
            </a:prstGeom>
            <a:noFill/>
            <a:ln w="12700" cap="flat" cmpd="sng" algn="ctr">
              <a:solidFill>
                <a:schemeClr val="tx1"/>
              </a:solidFill>
              <a:prstDash val="solid"/>
              <a:round/>
              <a:headEnd type="none" w="med" len="med"/>
              <a:tailEnd type="none" w="med" len="med"/>
            </a:ln>
            <a:effectLst/>
          </p:spPr>
        </p:cxnSp>
        <p:cxnSp>
          <p:nvCxnSpPr>
            <p:cNvPr id="136" name="Gerader Verbinder 16">
              <a:extLst>
                <a:ext uri="{FF2B5EF4-FFF2-40B4-BE49-F238E27FC236}">
                  <a16:creationId xmlns:a16="http://schemas.microsoft.com/office/drawing/2014/main" id="{8EFD6498-C753-F0BC-E7C0-77BC27292806}"/>
                </a:ext>
              </a:extLst>
            </p:cNvPr>
            <p:cNvCxnSpPr/>
            <p:nvPr/>
          </p:nvCxnSpPr>
          <p:spPr bwMode="auto">
            <a:xfrm>
              <a:off x="3318761" y="4932952"/>
              <a:ext cx="0" cy="115339"/>
            </a:xfrm>
            <a:prstGeom prst="line">
              <a:avLst/>
            </a:prstGeom>
            <a:noFill/>
            <a:ln w="12700" cap="flat" cmpd="sng" algn="ctr">
              <a:solidFill>
                <a:schemeClr val="tx1"/>
              </a:solidFill>
              <a:prstDash val="solid"/>
              <a:round/>
              <a:headEnd type="none" w="med" len="med"/>
              <a:tailEnd type="none" w="med" len="med"/>
            </a:ln>
            <a:effectLst/>
          </p:spPr>
        </p:cxnSp>
        <p:cxnSp>
          <p:nvCxnSpPr>
            <p:cNvPr id="137" name="Gerader Verbinder 17">
              <a:extLst>
                <a:ext uri="{FF2B5EF4-FFF2-40B4-BE49-F238E27FC236}">
                  <a16:creationId xmlns:a16="http://schemas.microsoft.com/office/drawing/2014/main" id="{06897199-7A53-F3A6-E9D0-E4208D6B4C39}"/>
                </a:ext>
              </a:extLst>
            </p:cNvPr>
            <p:cNvCxnSpPr/>
            <p:nvPr/>
          </p:nvCxnSpPr>
          <p:spPr bwMode="auto">
            <a:xfrm>
              <a:off x="2347211" y="4936726"/>
              <a:ext cx="0" cy="115339"/>
            </a:xfrm>
            <a:prstGeom prst="line">
              <a:avLst/>
            </a:prstGeom>
            <a:noFill/>
            <a:ln w="12700" cap="flat" cmpd="sng" algn="ctr">
              <a:solidFill>
                <a:schemeClr val="tx1"/>
              </a:solidFill>
              <a:prstDash val="solid"/>
              <a:round/>
              <a:headEnd type="none" w="med" len="med"/>
              <a:tailEnd type="none" w="med" len="med"/>
            </a:ln>
            <a:effectLst/>
          </p:spPr>
        </p:cxnSp>
        <p:cxnSp>
          <p:nvCxnSpPr>
            <p:cNvPr id="142" name="Gerader Verbinder 56">
              <a:extLst>
                <a:ext uri="{FF2B5EF4-FFF2-40B4-BE49-F238E27FC236}">
                  <a16:creationId xmlns:a16="http://schemas.microsoft.com/office/drawing/2014/main" id="{C5946DE9-2E3B-81DF-882A-5D1C5700DAC9}"/>
                </a:ext>
              </a:extLst>
            </p:cNvPr>
            <p:cNvCxnSpPr>
              <a:cxnSpLocks/>
            </p:cNvCxnSpPr>
            <p:nvPr/>
          </p:nvCxnSpPr>
          <p:spPr bwMode="auto">
            <a:xfrm flipV="1">
              <a:off x="1497695" y="3728117"/>
              <a:ext cx="1689297" cy="992636"/>
            </a:xfrm>
            <a:prstGeom prst="line">
              <a:avLst/>
            </a:prstGeom>
            <a:noFill/>
            <a:ln w="19050" cap="flat" cmpd="sng" algn="ctr">
              <a:solidFill>
                <a:schemeClr val="tx1"/>
              </a:solidFill>
              <a:prstDash val="solid"/>
              <a:round/>
              <a:headEnd type="none" w="med" len="med"/>
              <a:tailEnd type="none" w="med" len="med"/>
            </a:ln>
            <a:effectLst/>
          </p:spPr>
        </p:cxnSp>
      </p:grpSp>
      <p:cxnSp>
        <p:nvCxnSpPr>
          <p:cNvPr id="160" name="Gerade Verbindung mit Pfeil 252">
            <a:extLst>
              <a:ext uri="{FF2B5EF4-FFF2-40B4-BE49-F238E27FC236}">
                <a16:creationId xmlns:a16="http://schemas.microsoft.com/office/drawing/2014/main" id="{110466FF-74FD-182B-1243-472A175326F9}"/>
              </a:ext>
            </a:extLst>
          </p:cNvPr>
          <p:cNvCxnSpPr>
            <a:cxnSpLocks/>
            <a:stCxn id="130" idx="2"/>
            <a:endCxn id="8" idx="0"/>
          </p:cNvCxnSpPr>
          <p:nvPr/>
        </p:nvCxnSpPr>
        <p:spPr bwMode="auto">
          <a:xfrm>
            <a:off x="6330669" y="2306679"/>
            <a:ext cx="1210435" cy="375217"/>
          </a:xfrm>
          <a:prstGeom prst="straightConnector1">
            <a:avLst/>
          </a:prstGeom>
          <a:noFill/>
          <a:ln w="6350" cap="sq" cmpd="sng" algn="ctr">
            <a:solidFill>
              <a:schemeClr val="bg1">
                <a:lumMod val="50000"/>
              </a:schemeClr>
            </a:solidFill>
            <a:prstDash val="solid"/>
            <a:round/>
            <a:headEnd type="none" w="med" len="med"/>
            <a:tailEnd type="arrow" w="sm" len="sm"/>
          </a:ln>
          <a:effectLst/>
        </p:spPr>
      </p:cxnSp>
      <p:sp>
        <p:nvSpPr>
          <p:cNvPr id="8" name="Rectangle 7">
            <a:extLst>
              <a:ext uri="{FF2B5EF4-FFF2-40B4-BE49-F238E27FC236}">
                <a16:creationId xmlns:a16="http://schemas.microsoft.com/office/drawing/2014/main" id="{A2F57F2F-8E7D-3A26-E5F3-952801A9EA9A}"/>
              </a:ext>
            </a:extLst>
          </p:cNvPr>
          <p:cNvSpPr/>
          <p:nvPr/>
        </p:nvSpPr>
        <p:spPr bwMode="auto">
          <a:xfrm>
            <a:off x="6739015" y="2681896"/>
            <a:ext cx="1604178" cy="1404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161" name="TextBox 160">
            <a:extLst>
              <a:ext uri="{FF2B5EF4-FFF2-40B4-BE49-F238E27FC236}">
                <a16:creationId xmlns:a16="http://schemas.microsoft.com/office/drawing/2014/main" id="{38D2CA3F-BB6E-A9CF-30BF-033A7F0E892C}"/>
              </a:ext>
            </a:extLst>
          </p:cNvPr>
          <p:cNvSpPr txBox="1"/>
          <p:nvPr/>
        </p:nvSpPr>
        <p:spPr>
          <a:xfrm>
            <a:off x="7193990" y="2754968"/>
            <a:ext cx="861589" cy="369332"/>
          </a:xfrm>
          <a:prstGeom prst="rect">
            <a:avLst/>
          </a:prstGeom>
          <a:noFill/>
        </p:spPr>
        <p:txBody>
          <a:bodyPr wrap="square">
            <a:spAutoFit/>
          </a:bodyPr>
          <a:lstStyle/>
          <a:p>
            <a:r>
              <a:rPr lang="en-DE" dirty="0">
                <a:latin typeface="Times New Roman" panose="02020603050405020304" pitchFamily="18" charset="0"/>
                <a:cs typeface="Times New Roman" panose="02020603050405020304" pitchFamily="18" charset="0"/>
              </a:rPr>
              <a:t>MLR</a:t>
            </a:r>
            <a:endParaRPr lang="en-DE" dirty="0"/>
          </a:p>
        </p:txBody>
      </p:sp>
      <p:sp>
        <p:nvSpPr>
          <p:cNvPr id="163" name="CaixaDeTexto 7">
            <a:extLst>
              <a:ext uri="{FF2B5EF4-FFF2-40B4-BE49-F238E27FC236}">
                <a16:creationId xmlns:a16="http://schemas.microsoft.com/office/drawing/2014/main" id="{6F3E43D1-E45E-975A-7FA4-0EA6DAF5B442}"/>
              </a:ext>
            </a:extLst>
          </p:cNvPr>
          <p:cNvSpPr txBox="1"/>
          <p:nvPr/>
        </p:nvSpPr>
        <p:spPr>
          <a:xfrm>
            <a:off x="343806" y="1266109"/>
            <a:ext cx="8646190" cy="430887"/>
          </a:xfrm>
          <a:prstGeom prst="rect">
            <a:avLst/>
          </a:prstGeom>
          <a:noFill/>
        </p:spPr>
        <p:txBody>
          <a:bodyPr wrap="square" rtlCol="0">
            <a:spAutoFit/>
          </a:bodyPr>
          <a:lstStyle/>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Evaluation performance of the DANN model by classical comparison.</a:t>
            </a:r>
          </a:p>
        </p:txBody>
      </p:sp>
    </p:spTree>
    <p:extLst>
      <p:ext uri="{BB962C8B-B14F-4D97-AF65-F5344CB8AC3E}">
        <p14:creationId xmlns:p14="http://schemas.microsoft.com/office/powerpoint/2010/main" val="280092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0"/>
                                        </p:tgtEl>
                                        <p:attrNameLst>
                                          <p:attrName>style.visibility</p:attrName>
                                        </p:attrNameLst>
                                      </p:cBhvr>
                                      <p:to>
                                        <p:strVal val="visible"/>
                                      </p:to>
                                    </p:set>
                                    <p:animEffect transition="in" filter="fade">
                                      <p:cBhvr>
                                        <p:cTn id="12" dur="500"/>
                                        <p:tgtEl>
                                          <p:spTgt spid="13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fade">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23"/>
                                        </p:tgtEl>
                                        <p:attrNameLst>
                                          <p:attrName>style.visibility</p:attrName>
                                        </p:attrNameLst>
                                      </p:cBhvr>
                                      <p:to>
                                        <p:strVal val="visible"/>
                                      </p:to>
                                    </p:set>
                                    <p:animEffect transition="in" filter="fade">
                                      <p:cBhvr>
                                        <p:cTn id="39" dur="500"/>
                                        <p:tgtEl>
                                          <p:spTgt spid="123"/>
                                        </p:tgtEl>
                                      </p:cBhvr>
                                    </p:animEffect>
                                  </p:childTnLst>
                                </p:cTn>
                              </p:par>
                              <p:par>
                                <p:cTn id="40" presetID="10" presetClass="entr" presetSubtype="0" fill="hold" nodeType="withEffect">
                                  <p:stCondLst>
                                    <p:cond delay="0"/>
                                  </p:stCondLst>
                                  <p:childTnLst>
                                    <p:set>
                                      <p:cBhvr>
                                        <p:cTn id="41" dur="1" fill="hold">
                                          <p:stCondLst>
                                            <p:cond delay="0"/>
                                          </p:stCondLst>
                                        </p:cTn>
                                        <p:tgtEl>
                                          <p:spTgt spid="113"/>
                                        </p:tgtEl>
                                        <p:attrNameLst>
                                          <p:attrName>style.visibility</p:attrName>
                                        </p:attrNameLst>
                                      </p:cBhvr>
                                      <p:to>
                                        <p:strVal val="visible"/>
                                      </p:to>
                                    </p:set>
                                    <p:animEffect transition="in" filter="fade">
                                      <p:cBhvr>
                                        <p:cTn id="42" dur="500"/>
                                        <p:tgtEl>
                                          <p:spTgt spid="11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108"/>
                                        </p:tgtEl>
                                        <p:attrNameLst>
                                          <p:attrName>style.visibility</p:attrName>
                                        </p:attrNameLst>
                                      </p:cBhvr>
                                      <p:to>
                                        <p:strVal val="visible"/>
                                      </p:to>
                                    </p:set>
                                    <p:animEffect transition="in" filter="fade">
                                      <p:cBhvr>
                                        <p:cTn id="52" dur="500"/>
                                        <p:tgtEl>
                                          <p:spTgt spid="10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1"/>
                                        </p:tgtEl>
                                        <p:attrNameLst>
                                          <p:attrName>style.visibility</p:attrName>
                                        </p:attrNameLst>
                                      </p:cBhvr>
                                      <p:to>
                                        <p:strVal val="visible"/>
                                      </p:to>
                                    </p:set>
                                    <p:animEffect transition="in" filter="fade">
                                      <p:cBhvr>
                                        <p:cTn id="55" dur="500"/>
                                        <p:tgtEl>
                                          <p:spTgt spid="1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0"/>
                                        </p:tgtEl>
                                        <p:attrNameLst>
                                          <p:attrName>style.visibility</p:attrName>
                                        </p:attrNameLst>
                                      </p:cBhvr>
                                      <p:to>
                                        <p:strVal val="visible"/>
                                      </p:to>
                                    </p:set>
                                    <p:animEffect transition="in" filter="fade">
                                      <p:cBhvr>
                                        <p:cTn id="58" dur="500"/>
                                        <p:tgtEl>
                                          <p:spTgt spid="110"/>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9"/>
                                        </p:tgtEl>
                                        <p:attrNameLst>
                                          <p:attrName>style.visibility</p:attrName>
                                        </p:attrNameLst>
                                      </p:cBhvr>
                                      <p:to>
                                        <p:strVal val="visible"/>
                                      </p:to>
                                    </p:set>
                                    <p:animEffect transition="in" filter="fade">
                                      <p:cBhvr>
                                        <p:cTn id="61" dur="500"/>
                                        <p:tgtEl>
                                          <p:spTgt spid="10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500"/>
                                        <p:tgtEl>
                                          <p:spTgt spid="8"/>
                                        </p:tgtEl>
                                      </p:cBhvr>
                                    </p:animEffect>
                                  </p:childTnLst>
                                </p:cTn>
                              </p:par>
                              <p:par>
                                <p:cTn id="67" presetID="10" presetClass="entr" presetSubtype="0" fill="hold" nodeType="withEffect">
                                  <p:stCondLst>
                                    <p:cond delay="0"/>
                                  </p:stCondLst>
                                  <p:childTnLst>
                                    <p:set>
                                      <p:cBhvr>
                                        <p:cTn id="68" dur="1" fill="hold">
                                          <p:stCondLst>
                                            <p:cond delay="0"/>
                                          </p:stCondLst>
                                        </p:cTn>
                                        <p:tgtEl>
                                          <p:spTgt spid="132"/>
                                        </p:tgtEl>
                                        <p:attrNameLst>
                                          <p:attrName>style.visibility</p:attrName>
                                        </p:attrNameLst>
                                      </p:cBhvr>
                                      <p:to>
                                        <p:strVal val="visible"/>
                                      </p:to>
                                    </p:set>
                                    <p:animEffect transition="in" filter="fade">
                                      <p:cBhvr>
                                        <p:cTn id="69" dur="500"/>
                                        <p:tgtEl>
                                          <p:spTgt spid="13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61"/>
                                        </p:tgtEl>
                                        <p:attrNameLst>
                                          <p:attrName>style.visibility</p:attrName>
                                        </p:attrNameLst>
                                      </p:cBhvr>
                                      <p:to>
                                        <p:strVal val="visible"/>
                                      </p:to>
                                    </p:set>
                                    <p:animEffect transition="in" filter="fade">
                                      <p:cBhvr>
                                        <p:cTn id="72" dur="500"/>
                                        <p:tgtEl>
                                          <p:spTgt spid="161"/>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160"/>
                                        </p:tgtEl>
                                        <p:attrNameLst>
                                          <p:attrName>style.visibility</p:attrName>
                                        </p:attrNameLst>
                                      </p:cBhvr>
                                      <p:to>
                                        <p:strVal val="visible"/>
                                      </p:to>
                                    </p:set>
                                    <p:animEffect transition="in" filter="fade">
                                      <p:cBhvr>
                                        <p:cTn id="77" dur="500"/>
                                        <p:tgtEl>
                                          <p:spTgt spid="160"/>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grpId="0" nodeType="clickEffect">
                                  <p:stCondLst>
                                    <p:cond delay="0"/>
                                  </p:stCondLst>
                                  <p:childTnLst>
                                    <p:set>
                                      <p:cBhvr>
                                        <p:cTn id="81" dur="1" fill="hold">
                                          <p:stCondLst>
                                            <p:cond delay="0"/>
                                          </p:stCondLst>
                                        </p:cTn>
                                        <p:tgtEl>
                                          <p:spTgt spid="121"/>
                                        </p:tgtEl>
                                        <p:attrNameLst>
                                          <p:attrName>style.visibility</p:attrName>
                                        </p:attrNameLst>
                                      </p:cBhvr>
                                      <p:to>
                                        <p:strVal val="visible"/>
                                      </p:to>
                                    </p:set>
                                    <p:animEffect transition="in" filter="fade">
                                      <p:cBhvr>
                                        <p:cTn id="82" dur="500"/>
                                        <p:tgtEl>
                                          <p:spTgt spid="121"/>
                                        </p:tgtEl>
                                      </p:cBhvr>
                                    </p:animEffect>
                                  </p:childTnLst>
                                </p:cTn>
                              </p:par>
                              <p:par>
                                <p:cTn id="83" presetID="10" presetClass="entr" presetSubtype="0" fill="hold" nodeType="withEffect">
                                  <p:stCondLst>
                                    <p:cond delay="0"/>
                                  </p:stCondLst>
                                  <p:childTnLst>
                                    <p:set>
                                      <p:cBhvr>
                                        <p:cTn id="84" dur="1" fill="hold">
                                          <p:stCondLst>
                                            <p:cond delay="0"/>
                                          </p:stCondLst>
                                        </p:cTn>
                                        <p:tgtEl>
                                          <p:spTgt spid="116"/>
                                        </p:tgtEl>
                                        <p:attrNameLst>
                                          <p:attrName>style.visibility</p:attrName>
                                        </p:attrNameLst>
                                      </p:cBhvr>
                                      <p:to>
                                        <p:strVal val="visible"/>
                                      </p:to>
                                    </p:set>
                                    <p:animEffect transition="in" filter="fade">
                                      <p:cBhvr>
                                        <p:cTn id="85" dur="500"/>
                                        <p:tgtEl>
                                          <p:spTgt spid="116"/>
                                        </p:tgtEl>
                                      </p:cBhvr>
                                    </p:animEffect>
                                  </p:childTnLst>
                                </p:cTn>
                              </p:par>
                              <p:par>
                                <p:cTn id="86" presetID="10" presetClass="entr" presetSubtype="0" fill="hold" nodeType="withEffect">
                                  <p:stCondLst>
                                    <p:cond delay="0"/>
                                  </p:stCondLst>
                                  <p:childTnLst>
                                    <p:set>
                                      <p:cBhvr>
                                        <p:cTn id="87" dur="1" fill="hold">
                                          <p:stCondLst>
                                            <p:cond delay="0"/>
                                          </p:stCondLst>
                                        </p:cTn>
                                        <p:tgtEl>
                                          <p:spTgt spid="117"/>
                                        </p:tgtEl>
                                        <p:attrNameLst>
                                          <p:attrName>style.visibility</p:attrName>
                                        </p:attrNameLst>
                                      </p:cBhvr>
                                      <p:to>
                                        <p:strVal val="visible"/>
                                      </p:to>
                                    </p:set>
                                    <p:animEffect transition="in" filter="fade">
                                      <p:cBhvr>
                                        <p:cTn id="88" dur="500"/>
                                        <p:tgtEl>
                                          <p:spTgt spid="117"/>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22"/>
                                        </p:tgtEl>
                                        <p:attrNameLst>
                                          <p:attrName>style.visibility</p:attrName>
                                        </p:attrNameLst>
                                      </p:cBhvr>
                                      <p:to>
                                        <p:strVal val="visible"/>
                                      </p:to>
                                    </p:set>
                                    <p:animEffect transition="in" filter="fade">
                                      <p:cBhvr>
                                        <p:cTn id="91" dur="500"/>
                                        <p:tgtEl>
                                          <p:spTgt spid="122"/>
                                        </p:tgtEl>
                                      </p:cBhvr>
                                    </p:animEffect>
                                  </p:childTnLst>
                                </p:cTn>
                              </p:par>
                            </p:childTnLst>
                          </p:cTn>
                        </p:par>
                      </p:childTnLst>
                    </p:cTn>
                  </p:par>
                  <p:par>
                    <p:cTn id="92" fill="hold">
                      <p:stCondLst>
                        <p:cond delay="indefinite"/>
                      </p:stCondLst>
                      <p:childTnLst>
                        <p:par>
                          <p:cTn id="93" fill="hold">
                            <p:stCondLst>
                              <p:cond delay="0"/>
                            </p:stCondLst>
                            <p:childTnLst>
                              <p:par>
                                <p:cTn id="94" presetID="2" presetClass="entr" presetSubtype="8" fill="hold" nodeType="clickEffect">
                                  <p:stCondLst>
                                    <p:cond delay="0"/>
                                  </p:stCondLst>
                                  <p:childTnLst>
                                    <p:set>
                                      <p:cBhvr>
                                        <p:cTn id="95" dur="1" fill="hold">
                                          <p:stCondLst>
                                            <p:cond delay="0"/>
                                          </p:stCondLst>
                                        </p:cTn>
                                        <p:tgtEl>
                                          <p:spTgt spid="115"/>
                                        </p:tgtEl>
                                        <p:attrNameLst>
                                          <p:attrName>style.visibility</p:attrName>
                                        </p:attrNameLst>
                                      </p:cBhvr>
                                      <p:to>
                                        <p:strVal val="visible"/>
                                      </p:to>
                                    </p:set>
                                    <p:anim calcmode="lin" valueType="num">
                                      <p:cBhvr additive="base">
                                        <p:cTn id="96" dur="500" fill="hold"/>
                                        <p:tgtEl>
                                          <p:spTgt spid="115"/>
                                        </p:tgtEl>
                                        <p:attrNameLst>
                                          <p:attrName>ppt_x</p:attrName>
                                        </p:attrNameLst>
                                      </p:cBhvr>
                                      <p:tavLst>
                                        <p:tav tm="0">
                                          <p:val>
                                            <p:strVal val="0-#ppt_w/2"/>
                                          </p:val>
                                        </p:tav>
                                        <p:tav tm="100000">
                                          <p:val>
                                            <p:strVal val="#ppt_x"/>
                                          </p:val>
                                        </p:tav>
                                      </p:tavLst>
                                    </p:anim>
                                    <p:anim calcmode="lin" valueType="num">
                                      <p:cBhvr additive="base">
                                        <p:cTn id="97" dur="500" fill="hold"/>
                                        <p:tgtEl>
                                          <p:spTgt spid="115"/>
                                        </p:tgtEl>
                                        <p:attrNameLst>
                                          <p:attrName>ppt_y</p:attrName>
                                        </p:attrNameLst>
                                      </p:cBhvr>
                                      <p:tavLst>
                                        <p:tav tm="0">
                                          <p:val>
                                            <p:strVal val="#ppt_y"/>
                                          </p:val>
                                        </p:tav>
                                        <p:tav tm="100000">
                                          <p:val>
                                            <p:strVal val="#ppt_y"/>
                                          </p:val>
                                        </p:tav>
                                      </p:tavLst>
                                    </p:anim>
                                  </p:childTnLst>
                                </p:cTn>
                              </p:par>
                            </p:childTnLst>
                          </p:cTn>
                        </p:par>
                      </p:childTnLst>
                    </p:cTn>
                  </p:par>
                  <p:par>
                    <p:cTn id="98" fill="hold">
                      <p:stCondLst>
                        <p:cond delay="indefinite"/>
                      </p:stCondLst>
                      <p:childTnLst>
                        <p:par>
                          <p:cTn id="99" fill="hold">
                            <p:stCondLst>
                              <p:cond delay="0"/>
                            </p:stCondLst>
                            <p:childTnLst>
                              <p:par>
                                <p:cTn id="100" presetID="10" presetClass="entr" presetSubtype="0" fill="hold" nodeType="clickEffect">
                                  <p:stCondLst>
                                    <p:cond delay="0"/>
                                  </p:stCondLst>
                                  <p:childTnLst>
                                    <p:set>
                                      <p:cBhvr>
                                        <p:cTn id="101" dur="1" fill="hold">
                                          <p:stCondLst>
                                            <p:cond delay="0"/>
                                          </p:stCondLst>
                                        </p:cTn>
                                        <p:tgtEl>
                                          <p:spTgt spid="93"/>
                                        </p:tgtEl>
                                        <p:attrNameLst>
                                          <p:attrName>style.visibility</p:attrName>
                                        </p:attrNameLst>
                                      </p:cBhvr>
                                      <p:to>
                                        <p:strVal val="visible"/>
                                      </p:to>
                                    </p:set>
                                    <p:animEffect transition="in" filter="fade">
                                      <p:cBhvr>
                                        <p:cTn id="102" dur="500"/>
                                        <p:tgtEl>
                                          <p:spTgt spid="93"/>
                                        </p:tgtEl>
                                      </p:cBhvr>
                                    </p:animEffect>
                                  </p:childTnLst>
                                </p:cTn>
                              </p:par>
                            </p:childTnLst>
                          </p:cTn>
                        </p:par>
                      </p:childTnLst>
                    </p:cTn>
                  </p:par>
                  <p:par>
                    <p:cTn id="103" fill="hold">
                      <p:stCondLst>
                        <p:cond delay="indefinite"/>
                      </p:stCondLst>
                      <p:childTnLst>
                        <p:par>
                          <p:cTn id="104" fill="hold">
                            <p:stCondLst>
                              <p:cond delay="0"/>
                            </p:stCondLst>
                            <p:childTnLst>
                              <p:par>
                                <p:cTn id="105" presetID="47" presetClass="entr" presetSubtype="0" fill="hold" nodeType="clickEffect">
                                  <p:stCondLst>
                                    <p:cond delay="0"/>
                                  </p:stCondLst>
                                  <p:childTnLst>
                                    <p:set>
                                      <p:cBhvr>
                                        <p:cTn id="106" dur="1" fill="hold">
                                          <p:stCondLst>
                                            <p:cond delay="0"/>
                                          </p:stCondLst>
                                        </p:cTn>
                                        <p:tgtEl>
                                          <p:spTgt spid="125"/>
                                        </p:tgtEl>
                                        <p:attrNameLst>
                                          <p:attrName>style.visibility</p:attrName>
                                        </p:attrNameLst>
                                      </p:cBhvr>
                                      <p:to>
                                        <p:strVal val="visible"/>
                                      </p:to>
                                    </p:set>
                                    <p:animEffect transition="in" filter="fade">
                                      <p:cBhvr>
                                        <p:cTn id="107" dur="1000"/>
                                        <p:tgtEl>
                                          <p:spTgt spid="125"/>
                                        </p:tgtEl>
                                      </p:cBhvr>
                                    </p:animEffect>
                                    <p:anim calcmode="lin" valueType="num">
                                      <p:cBhvr>
                                        <p:cTn id="108" dur="1000" fill="hold"/>
                                        <p:tgtEl>
                                          <p:spTgt spid="125"/>
                                        </p:tgtEl>
                                        <p:attrNameLst>
                                          <p:attrName>ppt_x</p:attrName>
                                        </p:attrNameLst>
                                      </p:cBhvr>
                                      <p:tavLst>
                                        <p:tav tm="0">
                                          <p:val>
                                            <p:strVal val="#ppt_x"/>
                                          </p:val>
                                        </p:tav>
                                        <p:tav tm="100000">
                                          <p:val>
                                            <p:strVal val="#ppt_x"/>
                                          </p:val>
                                        </p:tav>
                                      </p:tavLst>
                                    </p:anim>
                                    <p:anim calcmode="lin" valueType="num">
                                      <p:cBhvr>
                                        <p:cTn id="109" dur="1000" fill="hold"/>
                                        <p:tgtEl>
                                          <p:spTgt spid="125"/>
                                        </p:tgtEl>
                                        <p:attrNameLst>
                                          <p:attrName>ppt_y</p:attrName>
                                        </p:attrNameLst>
                                      </p:cBhvr>
                                      <p:tavLst>
                                        <p:tav tm="0">
                                          <p:val>
                                            <p:strVal val="#ppt_y-.1"/>
                                          </p:val>
                                        </p:tav>
                                        <p:tav tm="100000">
                                          <p:val>
                                            <p:strVal val="#ppt_y"/>
                                          </p:val>
                                        </p:tav>
                                      </p:tavLst>
                                    </p:anim>
                                  </p:childTnLst>
                                </p:cTn>
                              </p:par>
                              <p:par>
                                <p:cTn id="110" presetID="47" presetClass="entr" presetSubtype="0" fill="hold" grpId="0" nodeType="withEffect">
                                  <p:stCondLst>
                                    <p:cond delay="0"/>
                                  </p:stCondLst>
                                  <p:childTnLst>
                                    <p:set>
                                      <p:cBhvr>
                                        <p:cTn id="111" dur="1" fill="hold">
                                          <p:stCondLst>
                                            <p:cond delay="0"/>
                                          </p:stCondLst>
                                        </p:cTn>
                                        <p:tgtEl>
                                          <p:spTgt spid="126"/>
                                        </p:tgtEl>
                                        <p:attrNameLst>
                                          <p:attrName>style.visibility</p:attrName>
                                        </p:attrNameLst>
                                      </p:cBhvr>
                                      <p:to>
                                        <p:strVal val="visible"/>
                                      </p:to>
                                    </p:set>
                                    <p:animEffect transition="in" filter="fade">
                                      <p:cBhvr>
                                        <p:cTn id="112" dur="1000"/>
                                        <p:tgtEl>
                                          <p:spTgt spid="126"/>
                                        </p:tgtEl>
                                      </p:cBhvr>
                                    </p:animEffect>
                                    <p:anim calcmode="lin" valueType="num">
                                      <p:cBhvr>
                                        <p:cTn id="113" dur="1000" fill="hold"/>
                                        <p:tgtEl>
                                          <p:spTgt spid="126"/>
                                        </p:tgtEl>
                                        <p:attrNameLst>
                                          <p:attrName>ppt_x</p:attrName>
                                        </p:attrNameLst>
                                      </p:cBhvr>
                                      <p:tavLst>
                                        <p:tav tm="0">
                                          <p:val>
                                            <p:strVal val="#ppt_x"/>
                                          </p:val>
                                        </p:tav>
                                        <p:tav tm="100000">
                                          <p:val>
                                            <p:strVal val="#ppt_x"/>
                                          </p:val>
                                        </p:tav>
                                      </p:tavLst>
                                    </p:anim>
                                    <p:anim calcmode="lin" valueType="num">
                                      <p:cBhvr>
                                        <p:cTn id="114" dur="1000" fill="hold"/>
                                        <p:tgtEl>
                                          <p:spTgt spid="126"/>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nodeType="clickEffect">
                                  <p:stCondLst>
                                    <p:cond delay="0"/>
                                  </p:stCondLst>
                                  <p:childTnLst>
                                    <p:set>
                                      <p:cBhvr>
                                        <p:cTn id="118" dur="1" fill="hold">
                                          <p:stCondLst>
                                            <p:cond delay="0"/>
                                          </p:stCondLst>
                                        </p:cTn>
                                        <p:tgtEl>
                                          <p:spTgt spid="131"/>
                                        </p:tgtEl>
                                        <p:attrNameLst>
                                          <p:attrName>style.visibility</p:attrName>
                                        </p:attrNameLst>
                                      </p:cBhvr>
                                      <p:to>
                                        <p:strVal val="visible"/>
                                      </p:to>
                                    </p:set>
                                    <p:animEffect transition="in" filter="fade">
                                      <p:cBhvr>
                                        <p:cTn id="119" dur="500"/>
                                        <p:tgtEl>
                                          <p:spTgt spid="131"/>
                                        </p:tgtEl>
                                      </p:cBhvr>
                                    </p:animEffect>
                                  </p:childTnLst>
                                </p:cTn>
                              </p:par>
                            </p:childTnLst>
                          </p:cTn>
                        </p:par>
                      </p:childTnLst>
                    </p:cTn>
                  </p:par>
                  <p:par>
                    <p:cTn id="120" fill="hold">
                      <p:stCondLst>
                        <p:cond delay="indefinite"/>
                      </p:stCondLst>
                      <p:childTnLst>
                        <p:par>
                          <p:cTn id="121" fill="hold">
                            <p:stCondLst>
                              <p:cond delay="0"/>
                            </p:stCondLst>
                            <p:childTnLst>
                              <p:par>
                                <p:cTn id="122" presetID="10" presetClass="entr" presetSubtype="0" fill="hold" nodeType="clickEffect">
                                  <p:stCondLst>
                                    <p:cond delay="0"/>
                                  </p:stCondLst>
                                  <p:childTnLst>
                                    <p:set>
                                      <p:cBhvr>
                                        <p:cTn id="123" dur="1" fill="hold">
                                          <p:stCondLst>
                                            <p:cond delay="0"/>
                                          </p:stCondLst>
                                        </p:cTn>
                                        <p:tgtEl>
                                          <p:spTgt spid="112"/>
                                        </p:tgtEl>
                                        <p:attrNameLst>
                                          <p:attrName>style.visibility</p:attrName>
                                        </p:attrNameLst>
                                      </p:cBhvr>
                                      <p:to>
                                        <p:strVal val="visible"/>
                                      </p:to>
                                    </p:set>
                                    <p:animEffect transition="in" filter="fade">
                                      <p:cBhvr>
                                        <p:cTn id="124" dur="500"/>
                                        <p:tgtEl>
                                          <p:spTgt spid="112"/>
                                        </p:tgtEl>
                                      </p:cBhvr>
                                    </p:animEffect>
                                  </p:childTnLst>
                                </p:cTn>
                              </p:par>
                            </p:childTnLst>
                          </p:cTn>
                        </p:par>
                      </p:childTnLst>
                    </p:cTn>
                  </p:par>
                  <p:par>
                    <p:cTn id="125" fill="hold">
                      <p:stCondLst>
                        <p:cond delay="indefinite"/>
                      </p:stCondLst>
                      <p:childTnLst>
                        <p:par>
                          <p:cTn id="126" fill="hold">
                            <p:stCondLst>
                              <p:cond delay="0"/>
                            </p:stCondLst>
                            <p:childTnLst>
                              <p:par>
                                <p:cTn id="127" presetID="47" presetClass="entr" presetSubtype="0" fill="hold" grpId="0" nodeType="clickEffect">
                                  <p:stCondLst>
                                    <p:cond delay="0"/>
                                  </p:stCondLst>
                                  <p:childTnLst>
                                    <p:set>
                                      <p:cBhvr>
                                        <p:cTn id="128" dur="1" fill="hold">
                                          <p:stCondLst>
                                            <p:cond delay="0"/>
                                          </p:stCondLst>
                                        </p:cTn>
                                        <p:tgtEl>
                                          <p:spTgt spid="129"/>
                                        </p:tgtEl>
                                        <p:attrNameLst>
                                          <p:attrName>style.visibility</p:attrName>
                                        </p:attrNameLst>
                                      </p:cBhvr>
                                      <p:to>
                                        <p:strVal val="visible"/>
                                      </p:to>
                                    </p:set>
                                    <p:animEffect transition="in" filter="fade">
                                      <p:cBhvr>
                                        <p:cTn id="129" dur="1000"/>
                                        <p:tgtEl>
                                          <p:spTgt spid="129"/>
                                        </p:tgtEl>
                                      </p:cBhvr>
                                    </p:animEffect>
                                    <p:anim calcmode="lin" valueType="num">
                                      <p:cBhvr>
                                        <p:cTn id="130" dur="1000" fill="hold"/>
                                        <p:tgtEl>
                                          <p:spTgt spid="129"/>
                                        </p:tgtEl>
                                        <p:attrNameLst>
                                          <p:attrName>ppt_x</p:attrName>
                                        </p:attrNameLst>
                                      </p:cBhvr>
                                      <p:tavLst>
                                        <p:tav tm="0">
                                          <p:val>
                                            <p:strVal val="#ppt_x"/>
                                          </p:val>
                                        </p:tav>
                                        <p:tav tm="100000">
                                          <p:val>
                                            <p:strVal val="#ppt_x"/>
                                          </p:val>
                                        </p:tav>
                                      </p:tavLst>
                                    </p:anim>
                                    <p:anim calcmode="lin" valueType="num">
                                      <p:cBhvr>
                                        <p:cTn id="131" dur="1000" fill="hold"/>
                                        <p:tgtEl>
                                          <p:spTgt spid="129"/>
                                        </p:tgtEl>
                                        <p:attrNameLst>
                                          <p:attrName>ppt_y</p:attrName>
                                        </p:attrNameLst>
                                      </p:cBhvr>
                                      <p:tavLst>
                                        <p:tav tm="0">
                                          <p:val>
                                            <p:strVal val="#ppt_y-.1"/>
                                          </p:val>
                                        </p:tav>
                                        <p:tav tm="100000">
                                          <p:val>
                                            <p:strVal val="#ppt_y"/>
                                          </p:val>
                                        </p:tav>
                                      </p:tavLst>
                                    </p:anim>
                                  </p:childTnLst>
                                </p:cTn>
                              </p:par>
                              <p:par>
                                <p:cTn id="132" presetID="47" presetClass="entr" presetSubtype="0" fill="hold" nodeType="withEffect">
                                  <p:stCondLst>
                                    <p:cond delay="0"/>
                                  </p:stCondLst>
                                  <p:childTnLst>
                                    <p:set>
                                      <p:cBhvr>
                                        <p:cTn id="133" dur="1" fill="hold">
                                          <p:stCondLst>
                                            <p:cond delay="0"/>
                                          </p:stCondLst>
                                        </p:cTn>
                                        <p:tgtEl>
                                          <p:spTgt spid="128"/>
                                        </p:tgtEl>
                                        <p:attrNameLst>
                                          <p:attrName>style.visibility</p:attrName>
                                        </p:attrNameLst>
                                      </p:cBhvr>
                                      <p:to>
                                        <p:strVal val="visible"/>
                                      </p:to>
                                    </p:set>
                                    <p:animEffect transition="in" filter="fade">
                                      <p:cBhvr>
                                        <p:cTn id="134" dur="1000"/>
                                        <p:tgtEl>
                                          <p:spTgt spid="128"/>
                                        </p:tgtEl>
                                      </p:cBhvr>
                                    </p:animEffect>
                                    <p:anim calcmode="lin" valueType="num">
                                      <p:cBhvr>
                                        <p:cTn id="135" dur="1000" fill="hold"/>
                                        <p:tgtEl>
                                          <p:spTgt spid="128"/>
                                        </p:tgtEl>
                                        <p:attrNameLst>
                                          <p:attrName>ppt_x</p:attrName>
                                        </p:attrNameLst>
                                      </p:cBhvr>
                                      <p:tavLst>
                                        <p:tav tm="0">
                                          <p:val>
                                            <p:strVal val="#ppt_x"/>
                                          </p:val>
                                        </p:tav>
                                        <p:tav tm="100000">
                                          <p:val>
                                            <p:strVal val="#ppt_x"/>
                                          </p:val>
                                        </p:tav>
                                      </p:tavLst>
                                    </p:anim>
                                    <p:anim calcmode="lin" valueType="num">
                                      <p:cBhvr>
                                        <p:cTn id="136" dur="1000" fill="hold"/>
                                        <p:tgtEl>
                                          <p:spTgt spid="1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108" grpId="0" animBg="1"/>
      <p:bldP spid="109" grpId="0" animBg="1"/>
      <p:bldP spid="110" grpId="0" animBg="1"/>
      <p:bldP spid="111" grpId="0" animBg="1"/>
      <p:bldP spid="121" grpId="0"/>
      <p:bldP spid="122" grpId="0"/>
      <p:bldP spid="126" grpId="0"/>
      <p:bldP spid="129" grpId="0"/>
      <p:bldP spid="130" grpId="0"/>
      <p:bldP spid="8" grpId="0" animBg="1"/>
      <p:bldP spid="161" grpId="0"/>
      <p:bldP spid="16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bwMode="auto">
          <a:xfrm>
            <a:off x="7350370" y="6655778"/>
            <a:ext cx="1186962" cy="40011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eaLnBrk="0" fontAlgn="base" hangingPunct="0">
              <a:spcBef>
                <a:spcPct val="0"/>
              </a:spcBef>
              <a:spcAft>
                <a:spcPct val="0"/>
              </a:spcAft>
            </a:pPr>
            <a:endParaRPr lang="pt-BR" sz="2000" dirty="0">
              <a:solidFill>
                <a:srgbClr val="000000"/>
              </a:solidFill>
              <a:effectLst>
                <a:outerShdw blurRad="38100" dist="38100" dir="2700000" algn="tl">
                  <a:srgbClr val="000000">
                    <a:alpha val="43137"/>
                  </a:srgbClr>
                </a:outerShdw>
              </a:effectLst>
            </a:endParaRPr>
          </a:p>
        </p:txBody>
      </p:sp>
      <p:sp>
        <p:nvSpPr>
          <p:cNvPr id="4" name="CaixaDeTexto 4"/>
          <p:cNvSpPr txBox="1"/>
          <p:nvPr/>
        </p:nvSpPr>
        <p:spPr>
          <a:xfrm>
            <a:off x="1208521" y="2066567"/>
            <a:ext cx="7045439" cy="2631490"/>
          </a:xfrm>
          <a:prstGeom prst="rect">
            <a:avLst/>
          </a:prstGeom>
          <a:solidFill>
            <a:schemeClr val="bg1"/>
          </a:solidFill>
        </p:spPr>
        <p:txBody>
          <a:bodyPr wrap="square" rtlCol="0">
            <a:spAutoFit/>
          </a:bodyPr>
          <a:lstStyle/>
          <a:p>
            <a:pPr marL="457200" indent="-457200">
              <a:lnSpc>
                <a:spcPct val="150000"/>
              </a:lnSpc>
              <a:buFont typeface="+mj-lt"/>
              <a:buAutoNum type="arabicPeriod"/>
            </a:pPr>
            <a:r>
              <a:rPr lang="en-US" sz="2200" dirty="0">
                <a:solidFill>
                  <a:srgbClr val="1C1C1C"/>
                </a:solidFill>
                <a:effectLst/>
                <a:latin typeface="Times New Roman" panose="02020603050405020304" pitchFamily="18" charset="0"/>
                <a:cs typeface="Times New Roman" panose="02020603050405020304" pitchFamily="18" charset="0"/>
              </a:rPr>
              <a:t>Introduction</a:t>
            </a:r>
          </a:p>
          <a:p>
            <a:pPr marL="457200" indent="-457200">
              <a:lnSpc>
                <a:spcPct val="150000"/>
              </a:lnSpc>
              <a:buFont typeface="+mj-lt"/>
              <a:buAutoNum type="arabicPeriod"/>
            </a:pPr>
            <a:r>
              <a:rPr lang="en-US" sz="2200" dirty="0">
                <a:solidFill>
                  <a:srgbClr val="1C1C1C"/>
                </a:solidFill>
                <a:effectLst/>
                <a:latin typeface="Times New Roman" panose="02020603050405020304" pitchFamily="18" charset="0"/>
                <a:cs typeface="Times New Roman" panose="02020603050405020304" pitchFamily="18" charset="0"/>
              </a:rPr>
              <a:t>State of the Art</a:t>
            </a:r>
          </a:p>
          <a:p>
            <a:pPr marL="457200" indent="-457200">
              <a:lnSpc>
                <a:spcPct val="150000"/>
              </a:lnSpc>
              <a:buFont typeface="+mj-lt"/>
              <a:buAutoNum type="arabicPeriod"/>
            </a:pPr>
            <a:r>
              <a:rPr lang="en-US" sz="2200" dirty="0">
                <a:solidFill>
                  <a:srgbClr val="1C1C1C"/>
                </a:solidFill>
                <a:latin typeface="Times New Roman" panose="02020603050405020304" pitchFamily="18" charset="0"/>
                <a:cs typeface="Times New Roman" panose="02020603050405020304" pitchFamily="18" charset="0"/>
              </a:rPr>
              <a:t>Methodology</a:t>
            </a:r>
          </a:p>
          <a:p>
            <a:pPr marL="457200" indent="-457200">
              <a:lnSpc>
                <a:spcPct val="150000"/>
              </a:lnSpc>
              <a:buFont typeface="+mj-lt"/>
              <a:buAutoNum type="arabicPeriod"/>
            </a:pPr>
            <a:r>
              <a:rPr lang="en-US" sz="2200" b="1" dirty="0">
                <a:solidFill>
                  <a:srgbClr val="1C1C1C"/>
                </a:solidFill>
                <a:latin typeface="Times New Roman" panose="02020603050405020304" pitchFamily="18" charset="0"/>
                <a:cs typeface="Times New Roman" panose="02020603050405020304" pitchFamily="18" charset="0"/>
              </a:rPr>
              <a:t>Results and Discussions </a:t>
            </a:r>
          </a:p>
          <a:p>
            <a:pPr marL="457200" indent="-457200">
              <a:lnSpc>
                <a:spcPct val="150000"/>
              </a:lnSpc>
              <a:buFont typeface="+mj-lt"/>
              <a:buAutoNum type="arabicPeriod"/>
            </a:pPr>
            <a:r>
              <a:rPr lang="en-US" sz="2200" dirty="0">
                <a:solidFill>
                  <a:srgbClr val="1C1C1C"/>
                </a:solidFill>
                <a:latin typeface="Times New Roman" panose="02020603050405020304" pitchFamily="18" charset="0"/>
                <a:cs typeface="Times New Roman" panose="02020603050405020304" pitchFamily="18" charset="0"/>
              </a:rPr>
              <a:t>Conclusions and Suggestions for Future Works</a:t>
            </a:r>
            <a:endParaRPr lang="en-US" sz="22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582912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A66EA1E6-F300-F161-F159-A37B31E7D40B}"/>
              </a:ext>
            </a:extLst>
          </p:cNvPr>
          <p:cNvSpPr>
            <a:spLocks noGrp="1"/>
          </p:cNvSpPr>
          <p:nvPr>
            <p:ph sz="quarter" idx="10"/>
          </p:nvPr>
        </p:nvSpPr>
        <p:spPr>
          <a:xfrm>
            <a:off x="927659" y="1519238"/>
            <a:ext cx="9960708" cy="3535362"/>
          </a:xfrm>
        </p:spPr>
        <p:txBody>
          <a:bodyPr/>
          <a:lstStyle/>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Validation </a:t>
            </a:r>
            <a:r>
              <a:rPr lang="en-DE" sz="2400" dirty="0">
                <a:latin typeface="Times New Roman" panose="02020603050405020304" pitchFamily="18" charset="0"/>
                <a:cs typeface="Times New Roman" panose="02020603050405020304" pitchFamily="18" charset="0"/>
              </a:rPr>
              <a:t>o</a:t>
            </a:r>
            <a:r>
              <a:rPr lang="en-US" sz="2400" dirty="0">
                <a:latin typeface="Times New Roman" panose="02020603050405020304" pitchFamily="18" charset="0"/>
                <a:cs typeface="Times New Roman" panose="02020603050405020304" pitchFamily="18" charset="0"/>
              </a:rPr>
              <a:t>f </a:t>
            </a:r>
            <a:r>
              <a:rPr lang="en-DE" dirty="0">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he Test Set</a:t>
            </a:r>
          </a:p>
          <a:p>
            <a:pPr marL="342900" indent="-342900">
              <a:buFont typeface="+mj-lt"/>
              <a:buAutoNum type="arabicPeriod"/>
            </a:pPr>
            <a:endParaRPr lang="pt-BR" sz="1000" dirty="0">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a:effectLst/>
                <a:latin typeface="Times New Roman" panose="02020603050405020304" pitchFamily="18" charset="0"/>
                <a:cs typeface="Times New Roman" panose="02020603050405020304" pitchFamily="18" charset="0"/>
              </a:rPr>
              <a:t>Predictions </a:t>
            </a:r>
            <a:r>
              <a:rPr lang="en-DE" dirty="0">
                <a:latin typeface="Times New Roman" panose="02020603050405020304" pitchFamily="18" charset="0"/>
                <a:cs typeface="Times New Roman" panose="02020603050405020304" pitchFamily="18" charset="0"/>
              </a:rPr>
              <a:t>of t</a:t>
            </a:r>
            <a:r>
              <a:rPr lang="en-US" sz="2400" dirty="0">
                <a:effectLst/>
                <a:latin typeface="Times New Roman" panose="02020603050405020304" pitchFamily="18" charset="0"/>
                <a:cs typeface="Times New Roman" panose="02020603050405020304" pitchFamily="18" charset="0"/>
              </a:rPr>
              <a:t>he Trained Model </a:t>
            </a:r>
            <a:r>
              <a:rPr lang="en-DE" sz="2400" dirty="0">
                <a:effectLst/>
                <a:latin typeface="Times New Roman" panose="02020603050405020304" pitchFamily="18" charset="0"/>
                <a:cs typeface="Times New Roman" panose="02020603050405020304" pitchFamily="18" charset="0"/>
              </a:rPr>
              <a:t>f</a:t>
            </a:r>
            <a:r>
              <a:rPr lang="en-US" sz="2400" dirty="0">
                <a:effectLst/>
                <a:latin typeface="Times New Roman" panose="02020603050405020304" pitchFamily="18" charset="0"/>
                <a:cs typeface="Times New Roman" panose="02020603050405020304" pitchFamily="18" charset="0"/>
              </a:rPr>
              <a:t>or </a:t>
            </a:r>
            <a:r>
              <a:rPr lang="en-DE" dirty="0">
                <a:latin typeface="Times New Roman" panose="02020603050405020304" pitchFamily="18" charset="0"/>
                <a:cs typeface="Times New Roman" panose="02020603050405020304" pitchFamily="18" charset="0"/>
              </a:rPr>
              <a:t>t</a:t>
            </a:r>
            <a:r>
              <a:rPr lang="en-US" sz="2400" dirty="0">
                <a:effectLst/>
                <a:latin typeface="Times New Roman" panose="02020603050405020304" pitchFamily="18" charset="0"/>
                <a:cs typeface="Times New Roman" panose="02020603050405020304" pitchFamily="18" charset="0"/>
              </a:rPr>
              <a:t>he Entire Set</a:t>
            </a:r>
            <a:endParaRPr lang="pt-BR" sz="2400" dirty="0">
              <a:effectLst/>
              <a:latin typeface="Times New Roman" panose="02020603050405020304" pitchFamily="18" charset="0"/>
              <a:cs typeface="Times New Roman" panose="02020603050405020304" pitchFamily="18" charset="0"/>
            </a:endParaRPr>
          </a:p>
          <a:p>
            <a:pPr marL="342900" indent="-342900">
              <a:buFont typeface="+mj-lt"/>
              <a:buAutoNum type="arabicPeriod"/>
            </a:pPr>
            <a:endParaRPr lang="pt-BR" sz="900" dirty="0">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Evaluation Performance </a:t>
            </a:r>
            <a:r>
              <a:rPr lang="en-DE" sz="2400" dirty="0">
                <a:latin typeface="Times New Roman" panose="02020603050405020304" pitchFamily="18" charset="0"/>
                <a:cs typeface="Times New Roman" panose="02020603050405020304" pitchFamily="18" charset="0"/>
              </a:rPr>
              <a:t>o</a:t>
            </a:r>
            <a:r>
              <a:rPr lang="en-US" sz="2400" dirty="0">
                <a:latin typeface="Times New Roman" panose="02020603050405020304" pitchFamily="18" charset="0"/>
                <a:cs typeface="Times New Roman" panose="02020603050405020304" pitchFamily="18" charset="0"/>
              </a:rPr>
              <a:t>f </a:t>
            </a:r>
            <a:r>
              <a:rPr lang="en-DE" sz="2400" dirty="0">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he </a:t>
            </a:r>
            <a:r>
              <a:rPr lang="en-DE" sz="2400" dirty="0">
                <a:latin typeface="Times New Roman" panose="02020603050405020304" pitchFamily="18" charset="0"/>
                <a:cs typeface="Times New Roman" panose="02020603050405020304" pitchFamily="18" charset="0"/>
              </a:rPr>
              <a:t>DANN</a:t>
            </a:r>
            <a:r>
              <a:rPr lang="en-US" sz="2400" dirty="0">
                <a:latin typeface="Times New Roman" panose="02020603050405020304" pitchFamily="18" charset="0"/>
                <a:cs typeface="Times New Roman" panose="02020603050405020304" pitchFamily="18" charset="0"/>
              </a:rPr>
              <a:t> Model</a:t>
            </a:r>
          </a:p>
          <a:p>
            <a:pPr marL="342900" indent="-342900">
              <a:buFont typeface="+mj-lt"/>
              <a:buAutoNum type="arabicPeriod"/>
            </a:pPr>
            <a:endParaRPr lang="pt-BR" sz="900" dirty="0">
              <a:effectLst/>
              <a:latin typeface="Times New Roman" panose="02020603050405020304" pitchFamily="18" charset="0"/>
              <a:cs typeface="Times New Roman" panose="02020603050405020304" pitchFamily="18" charset="0"/>
            </a:endParaRPr>
          </a:p>
          <a:p>
            <a:pPr marL="457200" indent="-457200">
              <a:buFont typeface="+mj-lt"/>
              <a:buAutoNum type="arabicPeriod"/>
            </a:pPr>
            <a:r>
              <a:rPr lang="en-US" sz="2400" dirty="0">
                <a:latin typeface="Times New Roman" panose="02020603050405020304" pitchFamily="18" charset="0"/>
                <a:cs typeface="Times New Roman" panose="02020603050405020304" pitchFamily="18" charset="0"/>
              </a:rPr>
              <a:t>Selected Profiles </a:t>
            </a:r>
            <a:r>
              <a:rPr lang="en-DE" sz="2400" dirty="0">
                <a:latin typeface="Times New Roman" panose="02020603050405020304" pitchFamily="18" charset="0"/>
                <a:cs typeface="Times New Roman" panose="02020603050405020304" pitchFamily="18" charset="0"/>
              </a:rPr>
              <a:t>f</a:t>
            </a:r>
            <a:r>
              <a:rPr lang="en-US" sz="2400" dirty="0">
                <a:latin typeface="Times New Roman" panose="02020603050405020304" pitchFamily="18" charset="0"/>
                <a:cs typeface="Times New Roman" panose="02020603050405020304" pitchFamily="18" charset="0"/>
              </a:rPr>
              <a:t>rom </a:t>
            </a:r>
            <a:r>
              <a:rPr lang="en-DE" sz="2400" dirty="0">
                <a:latin typeface="Times New Roman" panose="02020603050405020304" pitchFamily="18" charset="0"/>
                <a:cs typeface="Times New Roman" panose="02020603050405020304" pitchFamily="18" charset="0"/>
              </a:rPr>
              <a:t>t</a:t>
            </a:r>
            <a:r>
              <a:rPr lang="en-US" sz="2400" dirty="0">
                <a:latin typeface="Times New Roman" panose="02020603050405020304" pitchFamily="18" charset="0"/>
                <a:cs typeface="Times New Roman" panose="02020603050405020304" pitchFamily="18" charset="0"/>
              </a:rPr>
              <a:t>he Set </a:t>
            </a:r>
            <a:r>
              <a:rPr lang="en-DE" dirty="0">
                <a:latin typeface="Times New Roman" panose="02020603050405020304" pitchFamily="18" charset="0"/>
                <a:cs typeface="Times New Roman" panose="02020603050405020304" pitchFamily="18" charset="0"/>
              </a:rPr>
              <a:t>o</a:t>
            </a:r>
            <a:r>
              <a:rPr lang="en-US" sz="2400" dirty="0">
                <a:latin typeface="Times New Roman" panose="02020603050405020304" pitchFamily="18" charset="0"/>
                <a:cs typeface="Times New Roman" panose="02020603050405020304" pitchFamily="18" charset="0"/>
              </a:rPr>
              <a:t>f Data</a:t>
            </a:r>
            <a:endParaRPr lang="pt-BR" sz="2400" dirty="0">
              <a:effectLst/>
              <a:latin typeface="Times New Roman" panose="02020603050405020304" pitchFamily="18" charset="0"/>
              <a:cs typeface="Times New Roman" panose="02020603050405020304" pitchFamily="18" charset="0"/>
            </a:endParaRPr>
          </a:p>
          <a:p>
            <a:endParaRPr lang="en-DE" dirty="0"/>
          </a:p>
        </p:txBody>
      </p:sp>
      <p:sp>
        <p:nvSpPr>
          <p:cNvPr id="3" name="CaixaDeTexto 5">
            <a:extLst>
              <a:ext uri="{FF2B5EF4-FFF2-40B4-BE49-F238E27FC236}">
                <a16:creationId xmlns:a16="http://schemas.microsoft.com/office/drawing/2014/main" id="{6DBBBD57-6694-3D9E-BA9A-80786DF1863F}"/>
              </a:ext>
            </a:extLst>
          </p:cNvPr>
          <p:cNvSpPr txBox="1"/>
          <p:nvPr/>
        </p:nvSpPr>
        <p:spPr>
          <a:xfrm>
            <a:off x="316359" y="835277"/>
            <a:ext cx="9269601" cy="430887"/>
          </a:xfrm>
          <a:prstGeom prst="rect">
            <a:avLst/>
          </a:prstGeom>
          <a:noFill/>
        </p:spPr>
        <p:txBody>
          <a:bodyPr wrap="square" rtlCol="0">
            <a:spAutoFit/>
          </a:bodyPr>
          <a:lstStyle/>
          <a:p>
            <a:pPr eaLnBrk="0" fontAlgn="base" hangingPunct="0">
              <a:spcBef>
                <a:spcPct val="0"/>
              </a:spcBef>
              <a:spcAft>
                <a:spcPct val="0"/>
              </a:spcAft>
            </a:pPr>
            <a:r>
              <a:rPr lang="en-US" sz="2200" b="1" dirty="0">
                <a:solidFill>
                  <a:srgbClr val="1C1C1C"/>
                </a:solidFill>
                <a:latin typeface="Times New Roman" panose="02020603050405020304" pitchFamily="18" charset="0"/>
                <a:cs typeface="Times New Roman" panose="02020603050405020304" pitchFamily="18" charset="0"/>
              </a:rPr>
              <a:t>Analyses</a:t>
            </a:r>
            <a:endParaRPr lang="pt-BR" sz="2200" b="1" dirty="0">
              <a:solidFill>
                <a:srgbClr val="1C1C1C"/>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5580590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5">
            <a:extLst>
              <a:ext uri="{FF2B5EF4-FFF2-40B4-BE49-F238E27FC236}">
                <a16:creationId xmlns:a16="http://schemas.microsoft.com/office/drawing/2014/main" id="{6842C68E-70C8-1927-92D3-65977C4176C5}"/>
              </a:ext>
            </a:extLst>
          </p:cNvPr>
          <p:cNvSpPr txBox="1"/>
          <p:nvPr/>
        </p:nvSpPr>
        <p:spPr>
          <a:xfrm>
            <a:off x="316359" y="889626"/>
            <a:ext cx="9269601" cy="430887"/>
          </a:xfrm>
          <a:prstGeom prst="rect">
            <a:avLst/>
          </a:prstGeom>
          <a:noFill/>
        </p:spPr>
        <p:txBody>
          <a:bodyPr wrap="square" rtlCol="0">
            <a:spAutoFit/>
          </a:bodyPr>
          <a:lstStyle/>
          <a:p>
            <a:pPr eaLnBrk="0" fontAlgn="base" hangingPunct="0">
              <a:spcBef>
                <a:spcPct val="0"/>
              </a:spcBef>
              <a:spcAft>
                <a:spcPct val="0"/>
              </a:spcAft>
            </a:pPr>
            <a:r>
              <a:rPr lang="en-DE" sz="2200" b="1" dirty="0">
                <a:solidFill>
                  <a:srgbClr val="1C1C1C"/>
                </a:solidFill>
                <a:latin typeface="Times New Roman" panose="02020603050405020304" pitchFamily="18" charset="0"/>
                <a:cs typeface="Times New Roman" panose="02020603050405020304" pitchFamily="18" charset="0"/>
              </a:rPr>
              <a:t>1. </a:t>
            </a:r>
            <a:r>
              <a:rPr lang="en-US" sz="2200" b="1" dirty="0">
                <a:solidFill>
                  <a:srgbClr val="1C1C1C"/>
                </a:solidFill>
                <a:latin typeface="Times New Roman" panose="02020603050405020304" pitchFamily="18" charset="0"/>
                <a:cs typeface="Times New Roman" panose="02020603050405020304" pitchFamily="18" charset="0"/>
              </a:rPr>
              <a:t>Validation of the Test Set</a:t>
            </a:r>
            <a:endParaRPr lang="pt-BR" sz="2200" b="1" dirty="0">
              <a:solidFill>
                <a:srgbClr val="1C1C1C"/>
              </a:solidFill>
              <a:latin typeface="Times New Roman" panose="02020603050405020304" pitchFamily="18" charset="0"/>
              <a:cs typeface="Times New Roman" panose="02020603050405020304" pitchFamily="18" charset="0"/>
            </a:endParaRPr>
          </a:p>
        </p:txBody>
      </p:sp>
      <p:pic>
        <p:nvPicPr>
          <p:cNvPr id="4" name="Picture 3" descr="Chart&#10;&#10;Description automatically generated">
            <a:extLst>
              <a:ext uri="{FF2B5EF4-FFF2-40B4-BE49-F238E27FC236}">
                <a16:creationId xmlns:a16="http://schemas.microsoft.com/office/drawing/2014/main" id="{40E27B76-46B3-84AF-EBC4-86935AA0186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4678"/>
          <a:stretch/>
        </p:blipFill>
        <p:spPr bwMode="auto">
          <a:xfrm>
            <a:off x="316359" y="1431724"/>
            <a:ext cx="5758815" cy="2490470"/>
          </a:xfrm>
          <a:prstGeom prst="rect">
            <a:avLst/>
          </a:prstGeom>
          <a:ln>
            <a:noFill/>
          </a:ln>
          <a:extLst>
            <a:ext uri="{53640926-AAD7-44D8-BBD7-CCE9431645EC}">
              <a14:shadowObscured xmlns:a14="http://schemas.microsoft.com/office/drawing/2010/main"/>
            </a:ext>
          </a:extLst>
        </p:spPr>
      </p:pic>
      <p:pic>
        <p:nvPicPr>
          <p:cNvPr id="5" name="Picture 4" descr="Chart&#10;&#10;Description automatically generated">
            <a:extLst>
              <a:ext uri="{FF2B5EF4-FFF2-40B4-BE49-F238E27FC236}">
                <a16:creationId xmlns:a16="http://schemas.microsoft.com/office/drawing/2014/main" id="{E1BD25A9-77DE-E5B1-FBC4-0D697D995A3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303"/>
          <a:stretch/>
        </p:blipFill>
        <p:spPr bwMode="auto">
          <a:xfrm>
            <a:off x="6116828" y="1421564"/>
            <a:ext cx="5760085" cy="2500630"/>
          </a:xfrm>
          <a:prstGeom prst="rect">
            <a:avLst/>
          </a:prstGeom>
          <a:ln>
            <a:noFill/>
          </a:ln>
          <a:extLst>
            <a:ext uri="{53640926-AAD7-44D8-BBD7-CCE9431645EC}">
              <a14:shadowObscured xmlns:a14="http://schemas.microsoft.com/office/drawing/2010/main"/>
            </a:ext>
          </a:extLst>
        </p:spPr>
      </p:pic>
      <p:pic>
        <p:nvPicPr>
          <p:cNvPr id="6" name="Grafik 56">
            <a:extLst>
              <a:ext uri="{FF2B5EF4-FFF2-40B4-BE49-F238E27FC236}">
                <a16:creationId xmlns:a16="http://schemas.microsoft.com/office/drawing/2014/main" id="{0680C506-BE5B-4098-203B-C5794F93109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4934"/>
          <a:stretch/>
        </p:blipFill>
        <p:spPr bwMode="auto">
          <a:xfrm>
            <a:off x="3195449" y="4033405"/>
            <a:ext cx="5759450" cy="248539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506293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5">
            <a:extLst>
              <a:ext uri="{FF2B5EF4-FFF2-40B4-BE49-F238E27FC236}">
                <a16:creationId xmlns:a16="http://schemas.microsoft.com/office/drawing/2014/main" id="{6842C68E-70C8-1927-92D3-65977C4176C5}"/>
              </a:ext>
            </a:extLst>
          </p:cNvPr>
          <p:cNvSpPr txBox="1"/>
          <p:nvPr/>
        </p:nvSpPr>
        <p:spPr>
          <a:xfrm>
            <a:off x="316359" y="888741"/>
            <a:ext cx="9269601" cy="430887"/>
          </a:xfrm>
          <a:prstGeom prst="rect">
            <a:avLst/>
          </a:prstGeom>
          <a:noFill/>
        </p:spPr>
        <p:txBody>
          <a:bodyPr wrap="square" rtlCol="0">
            <a:spAutoFit/>
          </a:bodyPr>
          <a:lstStyle/>
          <a:p>
            <a:pPr eaLnBrk="0" fontAlgn="base" hangingPunct="0">
              <a:spcBef>
                <a:spcPct val="0"/>
              </a:spcBef>
              <a:spcAft>
                <a:spcPct val="0"/>
              </a:spcAft>
            </a:pPr>
            <a:r>
              <a:rPr lang="en-DE" sz="2200" b="1" dirty="0">
                <a:solidFill>
                  <a:srgbClr val="1C1C1C"/>
                </a:solidFill>
                <a:latin typeface="Times New Roman" panose="02020603050405020304" pitchFamily="18" charset="0"/>
                <a:cs typeface="Times New Roman" panose="02020603050405020304" pitchFamily="18" charset="0"/>
              </a:rPr>
              <a:t>2. </a:t>
            </a:r>
            <a:r>
              <a:rPr lang="en-US" sz="2200" b="1" dirty="0">
                <a:solidFill>
                  <a:srgbClr val="1C1C1C"/>
                </a:solidFill>
                <a:latin typeface="Times New Roman" panose="02020603050405020304" pitchFamily="18" charset="0"/>
                <a:cs typeface="Times New Roman" panose="02020603050405020304" pitchFamily="18" charset="0"/>
              </a:rPr>
              <a:t>Predictions of the Trained Model for the Entire Set</a:t>
            </a:r>
            <a:endParaRPr lang="pt-BR" sz="2200" b="1" dirty="0">
              <a:solidFill>
                <a:srgbClr val="1C1C1C"/>
              </a:solidFill>
              <a:latin typeface="Times New Roman" panose="02020603050405020304" pitchFamily="18" charset="0"/>
              <a:cs typeface="Times New Roman" panose="02020603050405020304" pitchFamily="18" charset="0"/>
            </a:endParaRPr>
          </a:p>
        </p:txBody>
      </p:sp>
      <p:pic>
        <p:nvPicPr>
          <p:cNvPr id="7" name="Grafik 55">
            <a:extLst>
              <a:ext uri="{FF2B5EF4-FFF2-40B4-BE49-F238E27FC236}">
                <a16:creationId xmlns:a16="http://schemas.microsoft.com/office/drawing/2014/main" id="{6CAD7530-CB6A-F394-C1EA-F43993103AF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829" r="-9551"/>
          <a:stretch/>
        </p:blipFill>
        <p:spPr bwMode="auto">
          <a:xfrm>
            <a:off x="200856" y="2590329"/>
            <a:ext cx="6037803" cy="3600000"/>
          </a:xfrm>
          <a:prstGeom prst="rect">
            <a:avLst/>
          </a:prstGeom>
          <a:ln>
            <a:noFill/>
          </a:ln>
          <a:extLst>
            <a:ext uri="{53640926-AAD7-44D8-BBD7-CCE9431645EC}">
              <a14:shadowObscured xmlns:a14="http://schemas.microsoft.com/office/drawing/2010/main"/>
            </a:ext>
          </a:extLst>
        </p:spPr>
      </p:pic>
      <p:pic>
        <p:nvPicPr>
          <p:cNvPr id="8" name="Grafik 54">
            <a:extLst>
              <a:ext uri="{FF2B5EF4-FFF2-40B4-BE49-F238E27FC236}">
                <a16:creationId xmlns:a16="http://schemas.microsoft.com/office/drawing/2014/main" id="{D2BF145C-8044-C513-AA9F-74316D1C5C18}"/>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 t="6285" r="-10510"/>
          <a:stretch/>
        </p:blipFill>
        <p:spPr bwMode="auto">
          <a:xfrm>
            <a:off x="6238659" y="2590329"/>
            <a:ext cx="6125806" cy="3600000"/>
          </a:xfrm>
          <a:prstGeom prst="rect">
            <a:avLst/>
          </a:prstGeom>
          <a:ln>
            <a:noFill/>
          </a:ln>
          <a:extLst>
            <a:ext uri="{53640926-AAD7-44D8-BBD7-CCE9431645EC}">
              <a14:shadowObscured xmlns:a14="http://schemas.microsoft.com/office/drawing/2010/main"/>
            </a:ext>
          </a:extLst>
        </p:spPr>
      </p:pic>
      <p:sp>
        <p:nvSpPr>
          <p:cNvPr id="9" name="TextBox 8">
            <a:extLst>
              <a:ext uri="{FF2B5EF4-FFF2-40B4-BE49-F238E27FC236}">
                <a16:creationId xmlns:a16="http://schemas.microsoft.com/office/drawing/2014/main" id="{E42309AB-AF45-EB03-4123-81CB6BC142B2}"/>
              </a:ext>
            </a:extLst>
          </p:cNvPr>
          <p:cNvSpPr txBox="1"/>
          <p:nvPr/>
        </p:nvSpPr>
        <p:spPr>
          <a:xfrm>
            <a:off x="577621" y="1506088"/>
            <a:ext cx="10895693" cy="385362"/>
          </a:xfrm>
          <a:prstGeom prst="rect">
            <a:avLst/>
          </a:prstGeom>
          <a:noFill/>
        </p:spPr>
        <p:txBody>
          <a:bodyPr wrap="square">
            <a:spAutoFit/>
          </a:bodyPr>
          <a:lstStyle/>
          <a:p>
            <a:pPr marL="2540">
              <a:lnSpc>
                <a:spcPct val="115000"/>
              </a:lnSpc>
              <a:tabLst>
                <a:tab pos="4368165" algn="l"/>
              </a:tabLst>
            </a:pPr>
            <a:r>
              <a:rPr lang="en-US" sz="1800" dirty="0">
                <a:effectLst/>
                <a:latin typeface="Times New Roman" panose="02020603050405020304" pitchFamily="18" charset="0"/>
                <a:ea typeface="Calibri" panose="020F0502020204030204" pitchFamily="34" charset="0"/>
              </a:rPr>
              <a:t>Predictions of the DANN model vs. the target values of Test 1</a:t>
            </a:r>
            <a:r>
              <a:rPr lang="en-DE" sz="1800" dirty="0">
                <a:effectLst/>
                <a:latin typeface="Times New Roman" panose="02020603050405020304" pitchFamily="18" charset="0"/>
                <a:ea typeface="Calibri" panose="020F0502020204030204" pitchFamily="34" charset="0"/>
              </a:rPr>
              <a:t> and Test 2</a:t>
            </a:r>
            <a:r>
              <a:rPr lang="en-US" sz="1800" dirty="0">
                <a:effectLst/>
                <a:latin typeface="Times New Roman" panose="02020603050405020304" pitchFamily="18" charset="0"/>
                <a:ea typeface="Calibri" panose="020F0502020204030204" pitchFamily="34" charset="0"/>
              </a:rPr>
              <a:t> Database.</a:t>
            </a:r>
            <a:endParaRPr lang="en-DE" sz="1800" dirty="0">
              <a:effectLst/>
              <a:latin typeface="Times New Roman" panose="02020603050405020304" pitchFamily="18" charset="0"/>
              <a:ea typeface="Calibri" panose="020F0502020204030204" pitchFamily="34" charset="0"/>
            </a:endParaRPr>
          </a:p>
        </p:txBody>
      </p:sp>
      <p:sp>
        <p:nvSpPr>
          <p:cNvPr id="11" name="TextBox 10">
            <a:extLst>
              <a:ext uri="{FF2B5EF4-FFF2-40B4-BE49-F238E27FC236}">
                <a16:creationId xmlns:a16="http://schemas.microsoft.com/office/drawing/2014/main" id="{459A2AE4-35A0-ADDC-B957-74AB27D1083E}"/>
              </a:ext>
            </a:extLst>
          </p:cNvPr>
          <p:cNvSpPr txBox="1"/>
          <p:nvPr/>
        </p:nvSpPr>
        <p:spPr>
          <a:xfrm>
            <a:off x="6874505" y="2230915"/>
            <a:ext cx="4822258" cy="385362"/>
          </a:xfrm>
          <a:prstGeom prst="rect">
            <a:avLst/>
          </a:prstGeom>
          <a:noFill/>
        </p:spPr>
        <p:txBody>
          <a:bodyPr wrap="square">
            <a:spAutoFit/>
          </a:bodyPr>
          <a:lstStyle/>
          <a:p>
            <a:pPr marL="2540" algn="ctr">
              <a:lnSpc>
                <a:spcPct val="115000"/>
              </a:lnSpc>
              <a:tabLst>
                <a:tab pos="4368165" algn="l"/>
              </a:tabLst>
            </a:pPr>
            <a:r>
              <a:rPr lang="en-US" sz="1800" dirty="0">
                <a:effectLst/>
                <a:latin typeface="Times New Roman" panose="02020603050405020304" pitchFamily="18" charset="0"/>
                <a:ea typeface="Calibri" panose="020F0502020204030204" pitchFamily="34" charset="0"/>
              </a:rPr>
              <a:t>Test 2 Database</a:t>
            </a:r>
            <a:endParaRPr lang="en-DE" sz="1800" dirty="0">
              <a:effectLst/>
              <a:latin typeface="Times New Roman" panose="02020603050405020304" pitchFamily="18" charset="0"/>
              <a:ea typeface="Calibri" panose="020F0502020204030204" pitchFamily="34" charset="0"/>
            </a:endParaRPr>
          </a:p>
        </p:txBody>
      </p:sp>
      <p:sp>
        <p:nvSpPr>
          <p:cNvPr id="12" name="TextBox 11">
            <a:extLst>
              <a:ext uri="{FF2B5EF4-FFF2-40B4-BE49-F238E27FC236}">
                <a16:creationId xmlns:a16="http://schemas.microsoft.com/office/drawing/2014/main" id="{84641573-24D9-A36A-9A0A-793CB3D04EAC}"/>
              </a:ext>
            </a:extLst>
          </p:cNvPr>
          <p:cNvSpPr txBox="1"/>
          <p:nvPr/>
        </p:nvSpPr>
        <p:spPr>
          <a:xfrm>
            <a:off x="808628" y="2230915"/>
            <a:ext cx="4822258" cy="385362"/>
          </a:xfrm>
          <a:prstGeom prst="rect">
            <a:avLst/>
          </a:prstGeom>
          <a:noFill/>
        </p:spPr>
        <p:txBody>
          <a:bodyPr wrap="square">
            <a:spAutoFit/>
          </a:bodyPr>
          <a:lstStyle/>
          <a:p>
            <a:pPr marL="2540" algn="ctr">
              <a:lnSpc>
                <a:spcPct val="115000"/>
              </a:lnSpc>
              <a:tabLst>
                <a:tab pos="4368165" algn="l"/>
              </a:tabLst>
            </a:pPr>
            <a:r>
              <a:rPr lang="en-US" sz="1800" dirty="0">
                <a:effectLst/>
                <a:latin typeface="Times New Roman" panose="02020603050405020304" pitchFamily="18" charset="0"/>
                <a:ea typeface="Calibri" panose="020F0502020204030204" pitchFamily="34" charset="0"/>
              </a:rPr>
              <a:t>Test </a:t>
            </a:r>
            <a:r>
              <a:rPr lang="en-DE" dirty="0">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 Database</a:t>
            </a:r>
            <a:endParaRPr lang="en-DE"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933246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10"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1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5">
            <a:extLst>
              <a:ext uri="{FF2B5EF4-FFF2-40B4-BE49-F238E27FC236}">
                <a16:creationId xmlns:a16="http://schemas.microsoft.com/office/drawing/2014/main" id="{6842C68E-70C8-1927-92D3-65977C4176C5}"/>
              </a:ext>
            </a:extLst>
          </p:cNvPr>
          <p:cNvSpPr txBox="1"/>
          <p:nvPr/>
        </p:nvSpPr>
        <p:spPr>
          <a:xfrm>
            <a:off x="316359" y="873778"/>
            <a:ext cx="9269601" cy="430887"/>
          </a:xfrm>
          <a:prstGeom prst="rect">
            <a:avLst/>
          </a:prstGeom>
          <a:noFill/>
        </p:spPr>
        <p:txBody>
          <a:bodyPr wrap="square" rtlCol="0">
            <a:spAutoFit/>
          </a:bodyPr>
          <a:lstStyle/>
          <a:p>
            <a:pPr eaLnBrk="0" fontAlgn="base" hangingPunct="0">
              <a:spcBef>
                <a:spcPct val="0"/>
              </a:spcBef>
              <a:spcAft>
                <a:spcPct val="0"/>
              </a:spcAft>
            </a:pPr>
            <a:r>
              <a:rPr lang="en-DE" sz="2200" b="1" dirty="0">
                <a:solidFill>
                  <a:srgbClr val="1C1C1C"/>
                </a:solidFill>
                <a:latin typeface="Times New Roman" panose="02020603050405020304" pitchFamily="18" charset="0"/>
                <a:cs typeface="Times New Roman" panose="02020603050405020304" pitchFamily="18" charset="0"/>
              </a:rPr>
              <a:t>3. </a:t>
            </a:r>
            <a:r>
              <a:rPr lang="en-US" sz="2200" b="1" dirty="0">
                <a:solidFill>
                  <a:srgbClr val="1C1C1C"/>
                </a:solidFill>
                <a:latin typeface="Times New Roman" panose="02020603050405020304" pitchFamily="18" charset="0"/>
                <a:cs typeface="Times New Roman" panose="02020603050405020304" pitchFamily="18" charset="0"/>
              </a:rPr>
              <a:t>Evaluation Performance of the DANN Model</a:t>
            </a:r>
          </a:p>
        </p:txBody>
      </p:sp>
      <p:pic>
        <p:nvPicPr>
          <p:cNvPr id="10" name="Grafik 49">
            <a:extLst>
              <a:ext uri="{FF2B5EF4-FFF2-40B4-BE49-F238E27FC236}">
                <a16:creationId xmlns:a16="http://schemas.microsoft.com/office/drawing/2014/main" id="{0D26F42F-52EC-B4E8-98D2-0B31FCEDFEC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773"/>
          <a:stretch/>
        </p:blipFill>
        <p:spPr bwMode="auto">
          <a:xfrm>
            <a:off x="289958" y="1664911"/>
            <a:ext cx="3303962" cy="2160000"/>
          </a:xfrm>
          <a:prstGeom prst="rect">
            <a:avLst/>
          </a:prstGeom>
          <a:ln>
            <a:noFill/>
          </a:ln>
          <a:extLst>
            <a:ext uri="{53640926-AAD7-44D8-BBD7-CCE9431645EC}">
              <a14:shadowObscured xmlns:a14="http://schemas.microsoft.com/office/drawing/2010/main"/>
            </a:ext>
          </a:extLst>
        </p:spPr>
      </p:pic>
      <p:pic>
        <p:nvPicPr>
          <p:cNvPr id="13" name="Grafik 51">
            <a:extLst>
              <a:ext uri="{FF2B5EF4-FFF2-40B4-BE49-F238E27FC236}">
                <a16:creationId xmlns:a16="http://schemas.microsoft.com/office/drawing/2014/main" id="{641C7761-193F-DE3C-CE84-11B44EE56DB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5773"/>
          <a:stretch/>
        </p:blipFill>
        <p:spPr bwMode="auto">
          <a:xfrm>
            <a:off x="3593920" y="1666665"/>
            <a:ext cx="3303962" cy="2160000"/>
          </a:xfrm>
          <a:prstGeom prst="rect">
            <a:avLst/>
          </a:prstGeom>
          <a:ln>
            <a:noFill/>
          </a:ln>
          <a:extLst>
            <a:ext uri="{53640926-AAD7-44D8-BBD7-CCE9431645EC}">
              <a14:shadowObscured xmlns:a14="http://schemas.microsoft.com/office/drawing/2010/main"/>
            </a:ext>
          </a:extLst>
        </p:spPr>
      </p:pic>
      <p:sp>
        <p:nvSpPr>
          <p:cNvPr id="14" name="TextBox 13">
            <a:extLst>
              <a:ext uri="{FF2B5EF4-FFF2-40B4-BE49-F238E27FC236}">
                <a16:creationId xmlns:a16="http://schemas.microsoft.com/office/drawing/2014/main" id="{4B65D1E0-7EC4-77B9-52CD-5AF98B9EAF23}"/>
              </a:ext>
            </a:extLst>
          </p:cNvPr>
          <p:cNvSpPr txBox="1"/>
          <p:nvPr/>
        </p:nvSpPr>
        <p:spPr>
          <a:xfrm>
            <a:off x="7083391" y="1324751"/>
            <a:ext cx="5005138" cy="385362"/>
          </a:xfrm>
          <a:prstGeom prst="rect">
            <a:avLst/>
          </a:prstGeom>
          <a:noFill/>
        </p:spPr>
        <p:txBody>
          <a:bodyPr wrap="square">
            <a:spAutoFit/>
          </a:bodyPr>
          <a:lstStyle/>
          <a:p>
            <a:pPr marL="2540">
              <a:lnSpc>
                <a:spcPct val="115000"/>
              </a:lnSpc>
              <a:tabLst>
                <a:tab pos="4368165" algn="l"/>
              </a:tabLst>
            </a:pPr>
            <a:r>
              <a:rPr lang="en-US" sz="1800" dirty="0">
                <a:effectLst/>
                <a:latin typeface="Times New Roman" panose="02020603050405020304" pitchFamily="18" charset="0"/>
                <a:ea typeface="Calibri" panose="020F0502020204030204" pitchFamily="34" charset="0"/>
              </a:rPr>
              <a:t>Predictions of the MLR model vs. the target values.</a:t>
            </a:r>
            <a:endParaRPr lang="en-DE" sz="1800" dirty="0">
              <a:effectLst/>
              <a:latin typeface="Times New Roman" panose="02020603050405020304" pitchFamily="18" charset="0"/>
              <a:ea typeface="Calibri" panose="020F0502020204030204" pitchFamily="34" charset="0"/>
            </a:endParaRPr>
          </a:p>
        </p:txBody>
      </p:sp>
      <p:sp>
        <p:nvSpPr>
          <p:cNvPr id="19" name="TextBox 18">
            <a:extLst>
              <a:ext uri="{FF2B5EF4-FFF2-40B4-BE49-F238E27FC236}">
                <a16:creationId xmlns:a16="http://schemas.microsoft.com/office/drawing/2014/main" id="{41CC0864-1C30-9AE6-5C54-675515EF30AD}"/>
              </a:ext>
            </a:extLst>
          </p:cNvPr>
          <p:cNvSpPr txBox="1"/>
          <p:nvPr/>
        </p:nvSpPr>
        <p:spPr>
          <a:xfrm>
            <a:off x="659757" y="1324751"/>
            <a:ext cx="2920890" cy="369332"/>
          </a:xfrm>
          <a:prstGeom prst="rect">
            <a:avLst/>
          </a:prstGeom>
          <a:noFill/>
        </p:spPr>
        <p:txBody>
          <a:bodyPr wrap="square">
            <a:spAutoFit/>
          </a:bodyPr>
          <a:lstStyle/>
          <a:p>
            <a:pPr algn="ctr"/>
            <a:r>
              <a:rPr lang="en-DE" dirty="0">
                <a:latin typeface="Times New Roman" panose="02020603050405020304" pitchFamily="18" charset="0"/>
                <a:ea typeface="Calibri" panose="020F0502020204030204" pitchFamily="34" charset="0"/>
              </a:rPr>
              <a:t>MLR - </a:t>
            </a:r>
            <a:r>
              <a:rPr lang="en-US" sz="1800" dirty="0">
                <a:effectLst/>
                <a:latin typeface="Times New Roman" panose="02020603050405020304" pitchFamily="18" charset="0"/>
                <a:ea typeface="Calibri" panose="020F0502020204030204" pitchFamily="34" charset="0"/>
              </a:rPr>
              <a:t>Database of Test 1 </a:t>
            </a:r>
            <a:endParaRPr lang="en-DE" dirty="0"/>
          </a:p>
        </p:txBody>
      </p:sp>
      <p:sp>
        <p:nvSpPr>
          <p:cNvPr id="20" name="TextBox 19">
            <a:extLst>
              <a:ext uri="{FF2B5EF4-FFF2-40B4-BE49-F238E27FC236}">
                <a16:creationId xmlns:a16="http://schemas.microsoft.com/office/drawing/2014/main" id="{29D4F0E3-CC09-A2E0-776C-BBA7870911E5}"/>
              </a:ext>
            </a:extLst>
          </p:cNvPr>
          <p:cNvSpPr txBox="1"/>
          <p:nvPr/>
        </p:nvSpPr>
        <p:spPr>
          <a:xfrm>
            <a:off x="3950446" y="1328508"/>
            <a:ext cx="2920890" cy="369332"/>
          </a:xfrm>
          <a:prstGeom prst="rect">
            <a:avLst/>
          </a:prstGeom>
          <a:noFill/>
        </p:spPr>
        <p:txBody>
          <a:bodyPr wrap="square">
            <a:spAutoFit/>
          </a:bodyPr>
          <a:lstStyle/>
          <a:p>
            <a:pPr algn="ctr"/>
            <a:r>
              <a:rPr lang="en-DE" dirty="0">
                <a:latin typeface="Times New Roman" panose="02020603050405020304" pitchFamily="18" charset="0"/>
                <a:ea typeface="Calibri" panose="020F0502020204030204" pitchFamily="34" charset="0"/>
              </a:rPr>
              <a:t>MLR -</a:t>
            </a:r>
            <a:r>
              <a:rPr lang="en-US" sz="1800" dirty="0">
                <a:effectLst/>
                <a:latin typeface="Times New Roman" panose="02020603050405020304" pitchFamily="18" charset="0"/>
                <a:ea typeface="Calibri" panose="020F0502020204030204" pitchFamily="34" charset="0"/>
              </a:rPr>
              <a:t> Database of Test </a:t>
            </a:r>
            <a:r>
              <a:rPr lang="en-DE" sz="1800" dirty="0">
                <a:effectLst/>
                <a:latin typeface="Times New Roman" panose="02020603050405020304" pitchFamily="18" charset="0"/>
                <a:ea typeface="Calibri" panose="020F0502020204030204" pitchFamily="34" charset="0"/>
              </a:rPr>
              <a:t>2</a:t>
            </a:r>
            <a:r>
              <a:rPr lang="en-US" sz="1800" dirty="0">
                <a:effectLst/>
                <a:latin typeface="Times New Roman" panose="02020603050405020304" pitchFamily="18" charset="0"/>
                <a:ea typeface="Calibri" panose="020F0502020204030204" pitchFamily="34" charset="0"/>
              </a:rPr>
              <a:t> </a:t>
            </a:r>
            <a:endParaRPr lang="en-DE" dirty="0"/>
          </a:p>
        </p:txBody>
      </p:sp>
      <p:pic>
        <p:nvPicPr>
          <p:cNvPr id="21" name="Grafik 55">
            <a:extLst>
              <a:ext uri="{FF2B5EF4-FFF2-40B4-BE49-F238E27FC236}">
                <a16:creationId xmlns:a16="http://schemas.microsoft.com/office/drawing/2014/main" id="{1A7B33A6-C0A9-6983-76E3-72C0A6E93CD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5829" r="-9551"/>
          <a:stretch/>
        </p:blipFill>
        <p:spPr bwMode="auto">
          <a:xfrm>
            <a:off x="303086" y="4165071"/>
            <a:ext cx="3622682" cy="2160000"/>
          </a:xfrm>
          <a:prstGeom prst="rect">
            <a:avLst/>
          </a:prstGeom>
          <a:ln>
            <a:noFill/>
          </a:ln>
          <a:extLst>
            <a:ext uri="{53640926-AAD7-44D8-BBD7-CCE9431645EC}">
              <a14:shadowObscured xmlns:a14="http://schemas.microsoft.com/office/drawing/2010/main"/>
            </a:ext>
          </a:extLst>
        </p:spPr>
      </p:pic>
      <p:pic>
        <p:nvPicPr>
          <p:cNvPr id="22" name="Grafik 54">
            <a:extLst>
              <a:ext uri="{FF2B5EF4-FFF2-40B4-BE49-F238E27FC236}">
                <a16:creationId xmlns:a16="http://schemas.microsoft.com/office/drawing/2014/main" id="{C7EBFD98-AA12-0EBA-EFBE-049123CCD28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 t="6285" r="-10510"/>
          <a:stretch/>
        </p:blipFill>
        <p:spPr bwMode="auto">
          <a:xfrm>
            <a:off x="3580647" y="4165071"/>
            <a:ext cx="3675484" cy="2160000"/>
          </a:xfrm>
          <a:prstGeom prst="rect">
            <a:avLst/>
          </a:prstGeom>
          <a:ln>
            <a:noFill/>
          </a:ln>
          <a:extLst>
            <a:ext uri="{53640926-AAD7-44D8-BBD7-CCE9431645EC}">
              <a14:shadowObscured xmlns:a14="http://schemas.microsoft.com/office/drawing/2010/main"/>
            </a:ext>
          </a:extLst>
        </p:spPr>
      </p:pic>
      <p:sp>
        <p:nvSpPr>
          <p:cNvPr id="24" name="TextBox 23">
            <a:extLst>
              <a:ext uri="{FF2B5EF4-FFF2-40B4-BE49-F238E27FC236}">
                <a16:creationId xmlns:a16="http://schemas.microsoft.com/office/drawing/2014/main" id="{CCC0E320-BAE0-7ECC-59DD-0B5AE6486E70}"/>
              </a:ext>
            </a:extLst>
          </p:cNvPr>
          <p:cNvSpPr txBox="1"/>
          <p:nvPr/>
        </p:nvSpPr>
        <p:spPr>
          <a:xfrm>
            <a:off x="659757" y="3824911"/>
            <a:ext cx="2920890" cy="385362"/>
          </a:xfrm>
          <a:prstGeom prst="rect">
            <a:avLst/>
          </a:prstGeom>
          <a:noFill/>
        </p:spPr>
        <p:txBody>
          <a:bodyPr wrap="square">
            <a:spAutoFit/>
          </a:bodyPr>
          <a:lstStyle/>
          <a:p>
            <a:pPr marL="2540" algn="ctr">
              <a:lnSpc>
                <a:spcPct val="115000"/>
              </a:lnSpc>
              <a:tabLst>
                <a:tab pos="4368165" algn="l"/>
              </a:tabLst>
            </a:pPr>
            <a:r>
              <a:rPr lang="en-DE" dirty="0">
                <a:latin typeface="Times New Roman" panose="02020603050405020304" pitchFamily="18" charset="0"/>
                <a:ea typeface="Calibri" panose="020F0502020204030204" pitchFamily="34" charset="0"/>
              </a:rPr>
              <a:t>DANN – </a:t>
            </a:r>
            <a:r>
              <a:rPr lang="en-US" sz="1800" dirty="0">
                <a:effectLst/>
                <a:latin typeface="Times New Roman" panose="02020603050405020304" pitchFamily="18" charset="0"/>
                <a:ea typeface="Calibri" panose="020F0502020204030204" pitchFamily="34" charset="0"/>
              </a:rPr>
              <a:t>Database</a:t>
            </a:r>
            <a:r>
              <a:rPr lang="en-DE" sz="1800" dirty="0">
                <a:effectLst/>
                <a:latin typeface="Times New Roman" panose="02020603050405020304" pitchFamily="18" charset="0"/>
                <a:ea typeface="Calibri" panose="020F0502020204030204" pitchFamily="34" charset="0"/>
              </a:rPr>
              <a:t> of </a:t>
            </a:r>
            <a:r>
              <a:rPr lang="en-US" dirty="0">
                <a:latin typeface="Times New Roman" panose="02020603050405020304" pitchFamily="18" charset="0"/>
                <a:ea typeface="Calibri" panose="020F0502020204030204" pitchFamily="34" charset="0"/>
              </a:rPr>
              <a:t>Test </a:t>
            </a:r>
            <a:r>
              <a:rPr lang="en-DE" dirty="0">
                <a:latin typeface="Times New Roman" panose="02020603050405020304" pitchFamily="18" charset="0"/>
                <a:ea typeface="Calibri" panose="020F0502020204030204" pitchFamily="34" charset="0"/>
              </a:rPr>
              <a:t>1</a:t>
            </a:r>
            <a:r>
              <a:rPr lang="en-US" dirty="0">
                <a:latin typeface="Times New Roman" panose="02020603050405020304" pitchFamily="18" charset="0"/>
                <a:ea typeface="Calibri" panose="020F0502020204030204" pitchFamily="34" charset="0"/>
              </a:rPr>
              <a:t> </a:t>
            </a:r>
            <a:endParaRPr lang="en-DE" sz="1800" dirty="0">
              <a:effectLst/>
              <a:latin typeface="Times New Roman" panose="02020603050405020304" pitchFamily="18" charset="0"/>
              <a:ea typeface="Calibri" panose="020F0502020204030204" pitchFamily="34" charset="0"/>
            </a:endParaRPr>
          </a:p>
        </p:txBody>
      </p:sp>
      <p:sp>
        <p:nvSpPr>
          <p:cNvPr id="25" name="TextBox 24">
            <a:extLst>
              <a:ext uri="{FF2B5EF4-FFF2-40B4-BE49-F238E27FC236}">
                <a16:creationId xmlns:a16="http://schemas.microsoft.com/office/drawing/2014/main" id="{B17118CC-4EA6-4F88-64F7-4549FC70E6CA}"/>
              </a:ext>
            </a:extLst>
          </p:cNvPr>
          <p:cNvSpPr txBox="1"/>
          <p:nvPr/>
        </p:nvSpPr>
        <p:spPr>
          <a:xfrm>
            <a:off x="3925768" y="3824911"/>
            <a:ext cx="2920890" cy="385362"/>
          </a:xfrm>
          <a:prstGeom prst="rect">
            <a:avLst/>
          </a:prstGeom>
          <a:noFill/>
        </p:spPr>
        <p:txBody>
          <a:bodyPr wrap="square">
            <a:spAutoFit/>
          </a:bodyPr>
          <a:lstStyle/>
          <a:p>
            <a:pPr marL="2540" algn="ctr">
              <a:lnSpc>
                <a:spcPct val="115000"/>
              </a:lnSpc>
              <a:tabLst>
                <a:tab pos="4368165" algn="l"/>
              </a:tabLst>
            </a:pPr>
            <a:r>
              <a:rPr lang="en-DE" dirty="0">
                <a:latin typeface="Times New Roman" panose="02020603050405020304" pitchFamily="18" charset="0"/>
                <a:ea typeface="Calibri" panose="020F0502020204030204" pitchFamily="34" charset="0"/>
              </a:rPr>
              <a:t>DANN – </a:t>
            </a:r>
            <a:r>
              <a:rPr lang="en-US" sz="1800" dirty="0">
                <a:effectLst/>
                <a:latin typeface="Times New Roman" panose="02020603050405020304" pitchFamily="18" charset="0"/>
                <a:ea typeface="Calibri" panose="020F0502020204030204" pitchFamily="34" charset="0"/>
              </a:rPr>
              <a:t>Database</a:t>
            </a:r>
            <a:r>
              <a:rPr lang="en-DE" sz="1800" dirty="0">
                <a:effectLst/>
                <a:latin typeface="Times New Roman" panose="02020603050405020304" pitchFamily="18" charset="0"/>
                <a:ea typeface="Calibri" panose="020F0502020204030204" pitchFamily="34" charset="0"/>
              </a:rPr>
              <a:t> of </a:t>
            </a:r>
            <a:r>
              <a:rPr lang="en-US" dirty="0">
                <a:latin typeface="Times New Roman" panose="02020603050405020304" pitchFamily="18" charset="0"/>
                <a:ea typeface="Calibri" panose="020F0502020204030204" pitchFamily="34" charset="0"/>
              </a:rPr>
              <a:t>Test </a:t>
            </a:r>
            <a:r>
              <a:rPr lang="en-DE" dirty="0">
                <a:latin typeface="Times New Roman" panose="02020603050405020304" pitchFamily="18" charset="0"/>
                <a:ea typeface="Calibri" panose="020F0502020204030204" pitchFamily="34" charset="0"/>
              </a:rPr>
              <a:t>2</a:t>
            </a:r>
            <a:r>
              <a:rPr lang="en-US" dirty="0">
                <a:latin typeface="Times New Roman" panose="02020603050405020304" pitchFamily="18" charset="0"/>
                <a:ea typeface="Calibri" panose="020F0502020204030204" pitchFamily="34" charset="0"/>
              </a:rPr>
              <a:t> </a:t>
            </a:r>
            <a:endParaRPr lang="en-DE" sz="1800" dirty="0">
              <a:effectLst/>
              <a:latin typeface="Times New Roman" panose="02020603050405020304" pitchFamily="18" charset="0"/>
              <a:ea typeface="Calibri" panose="020F0502020204030204" pitchFamily="34" charset="0"/>
            </a:endParaRPr>
          </a:p>
        </p:txBody>
      </p:sp>
      <p:sp>
        <p:nvSpPr>
          <p:cNvPr id="29" name="CaixaDeTexto 6">
            <a:extLst>
              <a:ext uri="{FF2B5EF4-FFF2-40B4-BE49-F238E27FC236}">
                <a16:creationId xmlns:a16="http://schemas.microsoft.com/office/drawing/2014/main" id="{848E03AC-A1D7-EE92-530C-A188CD5D9165}"/>
              </a:ext>
            </a:extLst>
          </p:cNvPr>
          <p:cNvSpPr txBox="1"/>
          <p:nvPr/>
        </p:nvSpPr>
        <p:spPr>
          <a:xfrm>
            <a:off x="7083391" y="2118357"/>
            <a:ext cx="4632638" cy="4431983"/>
          </a:xfrm>
          <a:prstGeom prst="rect">
            <a:avLst/>
          </a:prstGeom>
          <a:noFill/>
        </p:spPr>
        <p:txBody>
          <a:bodyPr wrap="square" rtlCol="0">
            <a:spAutoFit/>
          </a:bodyPr>
          <a:lstStyle/>
          <a:p>
            <a:pPr marL="342900" indent="-342900">
              <a:buFont typeface="Wingdings" pitchFamily="2" charset="2"/>
              <a:buChar char="§"/>
            </a:pPr>
            <a:r>
              <a:rPr lang="en-DE" sz="2200" dirty="0">
                <a:effectLst/>
                <a:latin typeface="Times New Roman" panose="02020603050405020304" pitchFamily="18" charset="0"/>
                <a:cs typeface="Times New Roman" panose="02020603050405020304" pitchFamily="18" charset="0"/>
              </a:rPr>
              <a:t>Test 1: from 42 values (Test set), 28 less errors with MLR, 14 less errors with DANN.</a:t>
            </a:r>
            <a:endParaRPr lang="pt-BR" sz="2200" dirty="0">
              <a:effectLst/>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pt-BR" sz="6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DE" sz="2200" dirty="0">
                <a:latin typeface="Times New Roman" panose="02020603050405020304" pitchFamily="18" charset="0"/>
                <a:cs typeface="Times New Roman" panose="02020603050405020304" pitchFamily="18" charset="0"/>
              </a:rPr>
              <a:t>Test 2: from 42 values (Test set), 29 less errors with MLR, 13 less errors with DANN.</a:t>
            </a:r>
            <a:endParaRPr lang="pt-BR" sz="22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en-US" sz="6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DE" sz="2200" dirty="0">
                <a:latin typeface="Times New Roman" panose="02020603050405020304" pitchFamily="18" charset="0"/>
                <a:cs typeface="Times New Roman" panose="02020603050405020304" pitchFamily="18" charset="0"/>
              </a:rPr>
              <a:t>It was expected more instances diversion (decreasing errors) with Test 2 Database, but errors increased.</a:t>
            </a:r>
            <a:endParaRPr lang="en-US" sz="6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US" sz="2200" b="1" dirty="0">
                <a:latin typeface="Times New Roman" panose="02020603050405020304" pitchFamily="18" charset="0"/>
                <a:cs typeface="Times New Roman" panose="02020603050405020304" pitchFamily="18" charset="0"/>
              </a:rPr>
              <a:t>I</a:t>
            </a:r>
            <a:r>
              <a:rPr lang="en-DE" sz="2200" b="1" dirty="0">
                <a:latin typeface="Times New Roman" panose="02020603050405020304" pitchFamily="18" charset="0"/>
                <a:cs typeface="Times New Roman" panose="02020603050405020304" pitchFamily="18" charset="0"/>
              </a:rPr>
              <a:t>s DANN efficient for this problem?</a:t>
            </a:r>
            <a:endParaRPr lang="fr-FR" sz="2200" b="1"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fr-FR" sz="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22548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500"/>
                                        <p:tgtEl>
                                          <p:spTgt spid="24"/>
                                        </p:tgtEl>
                                      </p:cBhvr>
                                    </p:animEffect>
                                  </p:childTnLst>
                                </p:cTn>
                              </p:par>
                              <p:par>
                                <p:cTn id="29" presetID="10"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500"/>
                                        <p:tgtEl>
                                          <p:spTgt spid="25"/>
                                        </p:tgtEl>
                                      </p:cBhvr>
                                    </p:animEffect>
                                  </p:childTnLst>
                                </p:cTn>
                              </p:par>
                              <p:par>
                                <p:cTn id="35" presetID="10"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500"/>
                                        <p:tgtEl>
                                          <p:spTgt spid="2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9">
                                            <p:txEl>
                                              <p:pRg st="0" end="0"/>
                                            </p:txEl>
                                          </p:spTgt>
                                        </p:tgtEl>
                                        <p:attrNameLst>
                                          <p:attrName>style.visibility</p:attrName>
                                        </p:attrNameLst>
                                      </p:cBhvr>
                                      <p:to>
                                        <p:strVal val="visible"/>
                                      </p:to>
                                    </p:set>
                                    <p:animEffect transition="in" filter="fade">
                                      <p:cBhvr>
                                        <p:cTn id="42" dur="500"/>
                                        <p:tgtEl>
                                          <p:spTgt spid="29">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9">
                                            <p:txEl>
                                              <p:pRg st="2" end="2"/>
                                            </p:txEl>
                                          </p:spTgt>
                                        </p:tgtEl>
                                        <p:attrNameLst>
                                          <p:attrName>style.visibility</p:attrName>
                                        </p:attrNameLst>
                                      </p:cBhvr>
                                      <p:to>
                                        <p:strVal val="visible"/>
                                      </p:to>
                                    </p:set>
                                    <p:animEffect transition="in" filter="fade">
                                      <p:cBhvr>
                                        <p:cTn id="47" dur="500"/>
                                        <p:tgtEl>
                                          <p:spTgt spid="29">
                                            <p:txEl>
                                              <p:pRg st="2" end="2"/>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29">
                                            <p:txEl>
                                              <p:pRg st="4" end="4"/>
                                            </p:txEl>
                                          </p:spTgt>
                                        </p:tgtEl>
                                        <p:attrNameLst>
                                          <p:attrName>style.visibility</p:attrName>
                                        </p:attrNameLst>
                                      </p:cBhvr>
                                      <p:to>
                                        <p:strVal val="visible"/>
                                      </p:to>
                                    </p:set>
                                    <p:animEffect transition="in" filter="fade">
                                      <p:cBhvr>
                                        <p:cTn id="52" dur="500"/>
                                        <p:tgtEl>
                                          <p:spTgt spid="29">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9">
                                            <p:txEl>
                                              <p:pRg st="5" end="5"/>
                                            </p:txEl>
                                          </p:spTgt>
                                        </p:tgtEl>
                                        <p:attrNameLst>
                                          <p:attrName>style.visibility</p:attrName>
                                        </p:attrNameLst>
                                      </p:cBhvr>
                                      <p:to>
                                        <p:strVal val="visible"/>
                                      </p:to>
                                    </p:set>
                                    <p:animEffect transition="in" filter="fade">
                                      <p:cBhvr>
                                        <p:cTn id="57" dur="500"/>
                                        <p:tgtEl>
                                          <p:spTgt spid="2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9" grpId="0"/>
      <p:bldP spid="20" grpId="0"/>
      <p:bldP spid="24"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5">
            <a:extLst>
              <a:ext uri="{FF2B5EF4-FFF2-40B4-BE49-F238E27FC236}">
                <a16:creationId xmlns:a16="http://schemas.microsoft.com/office/drawing/2014/main" id="{6842C68E-70C8-1927-92D3-65977C4176C5}"/>
              </a:ext>
            </a:extLst>
          </p:cNvPr>
          <p:cNvSpPr txBox="1"/>
          <p:nvPr/>
        </p:nvSpPr>
        <p:spPr>
          <a:xfrm>
            <a:off x="316359" y="873778"/>
            <a:ext cx="9269601" cy="430887"/>
          </a:xfrm>
          <a:prstGeom prst="rect">
            <a:avLst/>
          </a:prstGeom>
          <a:noFill/>
        </p:spPr>
        <p:txBody>
          <a:bodyPr wrap="square" rtlCol="0">
            <a:spAutoFit/>
          </a:bodyPr>
          <a:lstStyle/>
          <a:p>
            <a:pPr eaLnBrk="0" fontAlgn="base" hangingPunct="0">
              <a:spcBef>
                <a:spcPct val="0"/>
              </a:spcBef>
              <a:spcAft>
                <a:spcPct val="0"/>
              </a:spcAft>
            </a:pPr>
            <a:r>
              <a:rPr lang="en-DE" sz="2200" b="1" dirty="0">
                <a:solidFill>
                  <a:srgbClr val="1C1C1C"/>
                </a:solidFill>
                <a:latin typeface="Times New Roman" panose="02020603050405020304" pitchFamily="18" charset="0"/>
                <a:cs typeface="Times New Roman" panose="02020603050405020304" pitchFamily="18" charset="0"/>
              </a:rPr>
              <a:t>3. </a:t>
            </a:r>
            <a:r>
              <a:rPr lang="en-US" sz="2200" b="1" dirty="0">
                <a:solidFill>
                  <a:srgbClr val="1C1C1C"/>
                </a:solidFill>
                <a:latin typeface="Times New Roman" panose="02020603050405020304" pitchFamily="18" charset="0"/>
                <a:cs typeface="Times New Roman" panose="02020603050405020304" pitchFamily="18" charset="0"/>
              </a:rPr>
              <a:t>Evaluation Performance of the DANN Model</a:t>
            </a:r>
          </a:p>
        </p:txBody>
      </p:sp>
      <p:pic>
        <p:nvPicPr>
          <p:cNvPr id="15" name="Grafik 52">
            <a:extLst>
              <a:ext uri="{FF2B5EF4-FFF2-40B4-BE49-F238E27FC236}">
                <a16:creationId xmlns:a16="http://schemas.microsoft.com/office/drawing/2014/main" id="{C164A15F-A752-9E73-C2FC-43117D8A3E9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5407"/>
          <a:stretch/>
        </p:blipFill>
        <p:spPr bwMode="auto">
          <a:xfrm>
            <a:off x="316359" y="2178443"/>
            <a:ext cx="8384283" cy="3600000"/>
          </a:xfrm>
          <a:prstGeom prst="rect">
            <a:avLst/>
          </a:prstGeom>
          <a:ln>
            <a:noFill/>
          </a:ln>
          <a:extLst>
            <a:ext uri="{53640926-AAD7-44D8-BBD7-CCE9431645EC}">
              <a14:shadowObscured xmlns:a14="http://schemas.microsoft.com/office/drawing/2010/main"/>
            </a:ext>
          </a:extLst>
        </p:spPr>
      </p:pic>
      <p:sp>
        <p:nvSpPr>
          <p:cNvPr id="16" name="TextBox 15">
            <a:extLst>
              <a:ext uri="{FF2B5EF4-FFF2-40B4-BE49-F238E27FC236}">
                <a16:creationId xmlns:a16="http://schemas.microsoft.com/office/drawing/2014/main" id="{E3AEC8DA-D4E0-BC67-4AF1-DD24467747E5}"/>
              </a:ext>
            </a:extLst>
          </p:cNvPr>
          <p:cNvSpPr txBox="1"/>
          <p:nvPr/>
        </p:nvSpPr>
        <p:spPr>
          <a:xfrm>
            <a:off x="399712" y="1523673"/>
            <a:ext cx="5789174" cy="385362"/>
          </a:xfrm>
          <a:prstGeom prst="rect">
            <a:avLst/>
          </a:prstGeom>
          <a:noFill/>
        </p:spPr>
        <p:txBody>
          <a:bodyPr wrap="square">
            <a:spAutoFit/>
          </a:bodyPr>
          <a:lstStyle/>
          <a:p>
            <a:pPr marL="2540">
              <a:lnSpc>
                <a:spcPct val="115000"/>
              </a:lnSpc>
              <a:tabLst>
                <a:tab pos="4368165" algn="l"/>
              </a:tabLst>
            </a:pPr>
            <a:r>
              <a:rPr lang="en-US" sz="1800" dirty="0">
                <a:effectLst/>
                <a:latin typeface="Times New Roman" panose="02020603050405020304" pitchFamily="18" charset="0"/>
                <a:ea typeface="Calibri" panose="020F0502020204030204" pitchFamily="34" charset="0"/>
              </a:rPr>
              <a:t>Errors values of the models for the test</a:t>
            </a:r>
            <a:r>
              <a:rPr lang="en-US" sz="1800" b="1" dirty="0">
                <a:effectLst/>
                <a:latin typeface="Times New Roman" panose="02020603050405020304" pitchFamily="18" charset="0"/>
                <a:ea typeface="Calibri" panose="020F0502020204030204" pitchFamily="34" charset="0"/>
              </a:rPr>
              <a:t> </a:t>
            </a:r>
            <a:r>
              <a:rPr lang="en-US" sz="1800" dirty="0">
                <a:effectLst/>
                <a:latin typeface="Times New Roman" panose="02020603050405020304" pitchFamily="18" charset="0"/>
                <a:ea typeface="Calibri" panose="020F0502020204030204" pitchFamily="34" charset="0"/>
              </a:rPr>
              <a:t>set.</a:t>
            </a:r>
            <a:endParaRPr lang="en-DE" sz="1800" dirty="0">
              <a:effectLst/>
              <a:latin typeface="Times New Roman" panose="02020603050405020304" pitchFamily="18" charset="0"/>
              <a:ea typeface="Calibri" panose="020F0502020204030204" pitchFamily="34" charset="0"/>
            </a:endParaRPr>
          </a:p>
        </p:txBody>
      </p:sp>
      <p:pic>
        <p:nvPicPr>
          <p:cNvPr id="17" name="Picture 16">
            <a:extLst>
              <a:ext uri="{FF2B5EF4-FFF2-40B4-BE49-F238E27FC236}">
                <a16:creationId xmlns:a16="http://schemas.microsoft.com/office/drawing/2014/main" id="{F34C372E-6FE9-20AD-0CE6-37930EBC525F}"/>
              </a:ext>
            </a:extLst>
          </p:cNvPr>
          <p:cNvPicPr>
            <a:picLocks noChangeAspect="1"/>
          </p:cNvPicPr>
          <p:nvPr/>
        </p:nvPicPr>
        <p:blipFill rotWithShape="1">
          <a:blip r:embed="rId4"/>
          <a:srcRect t="5364" b="4322"/>
          <a:stretch/>
        </p:blipFill>
        <p:spPr>
          <a:xfrm>
            <a:off x="8779823" y="2178443"/>
            <a:ext cx="3412177" cy="1997814"/>
          </a:xfrm>
          <a:prstGeom prst="rect">
            <a:avLst/>
          </a:prstGeom>
        </p:spPr>
      </p:pic>
      <p:cxnSp>
        <p:nvCxnSpPr>
          <p:cNvPr id="18" name="Straight Arrow Connector 17">
            <a:extLst>
              <a:ext uri="{FF2B5EF4-FFF2-40B4-BE49-F238E27FC236}">
                <a16:creationId xmlns:a16="http://schemas.microsoft.com/office/drawing/2014/main" id="{6D2A8078-43B3-89DE-AB25-7D0D04B6BCB9}"/>
              </a:ext>
            </a:extLst>
          </p:cNvPr>
          <p:cNvCxnSpPr>
            <a:cxnSpLocks/>
          </p:cNvCxnSpPr>
          <p:nvPr/>
        </p:nvCxnSpPr>
        <p:spPr bwMode="auto">
          <a:xfrm flipH="1">
            <a:off x="2049517" y="2420444"/>
            <a:ext cx="656897" cy="0"/>
          </a:xfrm>
          <a:prstGeom prst="straightConnector1">
            <a:avLst/>
          </a:prstGeom>
          <a:noFill/>
          <a:ln w="12700" cap="flat" cmpd="sng" algn="ctr">
            <a:solidFill>
              <a:schemeClr val="tx1"/>
            </a:solidFill>
            <a:prstDash val="solid"/>
            <a:round/>
            <a:headEnd type="none" w="med" len="med"/>
            <a:tailEnd type="triangle"/>
          </a:ln>
          <a:effectLst/>
        </p:spPr>
      </p:cxnSp>
      <p:cxnSp>
        <p:nvCxnSpPr>
          <p:cNvPr id="21" name="Straight Arrow Connector 20">
            <a:extLst>
              <a:ext uri="{FF2B5EF4-FFF2-40B4-BE49-F238E27FC236}">
                <a16:creationId xmlns:a16="http://schemas.microsoft.com/office/drawing/2014/main" id="{81B728FF-4E47-EE80-BDE0-006C242B0078}"/>
              </a:ext>
            </a:extLst>
          </p:cNvPr>
          <p:cNvCxnSpPr/>
          <p:nvPr/>
        </p:nvCxnSpPr>
        <p:spPr bwMode="auto">
          <a:xfrm flipH="1" flipV="1">
            <a:off x="1947040" y="5625364"/>
            <a:ext cx="861848" cy="546538"/>
          </a:xfrm>
          <a:prstGeom prst="straightConnector1">
            <a:avLst/>
          </a:prstGeom>
          <a:noFill/>
          <a:ln w="12700" cap="flat" cmpd="sng" algn="ctr">
            <a:solidFill>
              <a:schemeClr val="tx1"/>
            </a:solidFill>
            <a:prstDash val="solid"/>
            <a:round/>
            <a:headEnd type="none" w="med" len="med"/>
            <a:tailEnd type="triangle"/>
          </a:ln>
          <a:effectLst/>
        </p:spPr>
      </p:cxnSp>
      <p:cxnSp>
        <p:nvCxnSpPr>
          <p:cNvPr id="22" name="Straight Arrow Connector 21">
            <a:extLst>
              <a:ext uri="{FF2B5EF4-FFF2-40B4-BE49-F238E27FC236}">
                <a16:creationId xmlns:a16="http://schemas.microsoft.com/office/drawing/2014/main" id="{A0CCD1F9-4ACC-DE6C-B401-47230888D9EE}"/>
              </a:ext>
            </a:extLst>
          </p:cNvPr>
          <p:cNvCxnSpPr>
            <a:cxnSpLocks/>
          </p:cNvCxnSpPr>
          <p:nvPr/>
        </p:nvCxnSpPr>
        <p:spPr bwMode="auto">
          <a:xfrm flipV="1">
            <a:off x="3447393" y="5648535"/>
            <a:ext cx="262759" cy="457975"/>
          </a:xfrm>
          <a:prstGeom prst="straightConnector1">
            <a:avLst/>
          </a:prstGeom>
          <a:noFill/>
          <a:ln w="12700" cap="flat" cmpd="sng" algn="ctr">
            <a:solidFill>
              <a:schemeClr val="tx1"/>
            </a:solidFill>
            <a:prstDash val="solid"/>
            <a:round/>
            <a:headEnd type="none" w="med" len="med"/>
            <a:tailEnd type="triangle"/>
          </a:ln>
          <a:effectLst/>
        </p:spPr>
      </p:cxnSp>
      <p:sp>
        <p:nvSpPr>
          <p:cNvPr id="9" name="Oval 8">
            <a:extLst>
              <a:ext uri="{FF2B5EF4-FFF2-40B4-BE49-F238E27FC236}">
                <a16:creationId xmlns:a16="http://schemas.microsoft.com/office/drawing/2014/main" id="{4966C5F2-27E5-C01B-0F99-C69BED897A3B}"/>
              </a:ext>
            </a:extLst>
          </p:cNvPr>
          <p:cNvSpPr/>
          <p:nvPr/>
        </p:nvSpPr>
        <p:spPr bwMode="auto">
          <a:xfrm>
            <a:off x="1639614" y="2035082"/>
            <a:ext cx="409903" cy="1853746"/>
          </a:xfrm>
          <a:prstGeom prst="ellipse">
            <a:avLst/>
          </a:prstGeom>
          <a:noFill/>
          <a:ln w="12700"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24" name="Oval 23">
            <a:extLst>
              <a:ext uri="{FF2B5EF4-FFF2-40B4-BE49-F238E27FC236}">
                <a16:creationId xmlns:a16="http://schemas.microsoft.com/office/drawing/2014/main" id="{95EF09A0-AC67-5908-200E-880F22BEFE12}"/>
              </a:ext>
            </a:extLst>
          </p:cNvPr>
          <p:cNvSpPr/>
          <p:nvPr/>
        </p:nvSpPr>
        <p:spPr bwMode="auto">
          <a:xfrm>
            <a:off x="3578772" y="1983557"/>
            <a:ext cx="409903" cy="1853746"/>
          </a:xfrm>
          <a:prstGeom prst="ellipse">
            <a:avLst/>
          </a:prstGeom>
          <a:noFill/>
          <a:ln w="12700"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cxnSp>
        <p:nvCxnSpPr>
          <p:cNvPr id="25" name="Straight Arrow Connector 24">
            <a:extLst>
              <a:ext uri="{FF2B5EF4-FFF2-40B4-BE49-F238E27FC236}">
                <a16:creationId xmlns:a16="http://schemas.microsoft.com/office/drawing/2014/main" id="{93C088A9-224D-1A6C-20D5-AB165C40DF0E}"/>
              </a:ext>
            </a:extLst>
          </p:cNvPr>
          <p:cNvCxnSpPr>
            <a:cxnSpLocks/>
          </p:cNvCxnSpPr>
          <p:nvPr/>
        </p:nvCxnSpPr>
        <p:spPr bwMode="auto">
          <a:xfrm flipH="1">
            <a:off x="3988675" y="2420444"/>
            <a:ext cx="656897" cy="0"/>
          </a:xfrm>
          <a:prstGeom prst="straightConnector1">
            <a:avLst/>
          </a:prstGeom>
          <a:noFill/>
          <a:ln w="12700" cap="flat" cmpd="sng" algn="ctr">
            <a:solidFill>
              <a:schemeClr val="tx1"/>
            </a:solidFill>
            <a:prstDash val="solid"/>
            <a:round/>
            <a:headEnd type="none" w="med" len="med"/>
            <a:tailEnd type="triangle"/>
          </a:ln>
          <a:effectLst/>
        </p:spPr>
      </p:cxnSp>
      <p:sp>
        <p:nvSpPr>
          <p:cNvPr id="26" name="Oval 25">
            <a:extLst>
              <a:ext uri="{FF2B5EF4-FFF2-40B4-BE49-F238E27FC236}">
                <a16:creationId xmlns:a16="http://schemas.microsoft.com/office/drawing/2014/main" id="{BE0E7A66-0097-1FA9-DE4B-63F4F11570E6}"/>
              </a:ext>
            </a:extLst>
          </p:cNvPr>
          <p:cNvSpPr/>
          <p:nvPr/>
        </p:nvSpPr>
        <p:spPr bwMode="auto">
          <a:xfrm>
            <a:off x="3654971" y="5390004"/>
            <a:ext cx="257503" cy="258531"/>
          </a:xfrm>
          <a:prstGeom prst="ellipse">
            <a:avLst/>
          </a:prstGeom>
          <a:noFill/>
          <a:ln w="12700"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27" name="Oval 26">
            <a:extLst>
              <a:ext uri="{FF2B5EF4-FFF2-40B4-BE49-F238E27FC236}">
                <a16:creationId xmlns:a16="http://schemas.microsoft.com/office/drawing/2014/main" id="{9D3A64A3-55EB-4D7B-6F8D-3586A2DA3411}"/>
              </a:ext>
            </a:extLst>
          </p:cNvPr>
          <p:cNvSpPr/>
          <p:nvPr/>
        </p:nvSpPr>
        <p:spPr bwMode="auto">
          <a:xfrm>
            <a:off x="1715813" y="5383374"/>
            <a:ext cx="257503" cy="258531"/>
          </a:xfrm>
          <a:prstGeom prst="ellipse">
            <a:avLst/>
          </a:prstGeom>
          <a:noFill/>
          <a:ln w="12700"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28" name="Oval 27">
            <a:extLst>
              <a:ext uri="{FF2B5EF4-FFF2-40B4-BE49-F238E27FC236}">
                <a16:creationId xmlns:a16="http://schemas.microsoft.com/office/drawing/2014/main" id="{6B60DE44-41A9-EC27-B5C3-345634D6683A}"/>
              </a:ext>
            </a:extLst>
          </p:cNvPr>
          <p:cNvSpPr/>
          <p:nvPr/>
        </p:nvSpPr>
        <p:spPr bwMode="auto">
          <a:xfrm>
            <a:off x="8779823" y="3046823"/>
            <a:ext cx="731926" cy="192681"/>
          </a:xfrm>
          <a:prstGeom prst="ellipse">
            <a:avLst/>
          </a:prstGeom>
          <a:noFill/>
          <a:ln w="12700"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29" name="Oval 28">
            <a:extLst>
              <a:ext uri="{FF2B5EF4-FFF2-40B4-BE49-F238E27FC236}">
                <a16:creationId xmlns:a16="http://schemas.microsoft.com/office/drawing/2014/main" id="{695FD0B9-B954-407C-DBC4-BA0699DF2F55}"/>
              </a:ext>
            </a:extLst>
          </p:cNvPr>
          <p:cNvSpPr/>
          <p:nvPr/>
        </p:nvSpPr>
        <p:spPr bwMode="auto">
          <a:xfrm>
            <a:off x="9424997" y="3243930"/>
            <a:ext cx="731926" cy="192681"/>
          </a:xfrm>
          <a:prstGeom prst="ellipse">
            <a:avLst/>
          </a:prstGeom>
          <a:noFill/>
          <a:ln w="12700" cap="flat" cmpd="sng" algn="ctr">
            <a:solidFill>
              <a:schemeClr val="tx1"/>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31" name="TextBox 30">
            <a:extLst>
              <a:ext uri="{FF2B5EF4-FFF2-40B4-BE49-F238E27FC236}">
                <a16:creationId xmlns:a16="http://schemas.microsoft.com/office/drawing/2014/main" id="{327E7150-1737-13C0-39F6-CEB23E1EF064}"/>
              </a:ext>
            </a:extLst>
          </p:cNvPr>
          <p:cNvSpPr txBox="1"/>
          <p:nvPr/>
        </p:nvSpPr>
        <p:spPr>
          <a:xfrm>
            <a:off x="9031573" y="1111752"/>
            <a:ext cx="2844068" cy="923330"/>
          </a:xfrm>
          <a:prstGeom prst="rect">
            <a:avLst/>
          </a:prstGeom>
          <a:noFill/>
        </p:spPr>
        <p:txBody>
          <a:bodyPr wrap="square">
            <a:spAutoFit/>
          </a:bodyPr>
          <a:lstStyle/>
          <a:p>
            <a:pPr algn="ctr"/>
            <a:r>
              <a:rPr lang="pt-BR" sz="1800" dirty="0">
                <a:effectLst/>
                <a:latin typeface="Times New Roman" panose="02020603050405020304" pitchFamily="18" charset="0"/>
                <a:ea typeface="Calibri" panose="020F0502020204030204" pitchFamily="34" charset="0"/>
              </a:rPr>
              <a:t>Plasticity Factor</a:t>
            </a:r>
            <a:r>
              <a:rPr lang="en-DE" sz="1800" dirty="0">
                <a:effectLst/>
                <a:latin typeface="Times New Roman" panose="02020603050405020304" pitchFamily="18" charset="0"/>
                <a:ea typeface="Calibri" panose="020F0502020204030204" pitchFamily="34" charset="0"/>
              </a:rPr>
              <a:t> f</a:t>
            </a:r>
            <a:r>
              <a:rPr lang="pt-BR" sz="1800" dirty="0">
                <a:effectLst/>
                <a:latin typeface="Times New Roman" panose="02020603050405020304" pitchFamily="18" charset="0"/>
                <a:ea typeface="Calibri" panose="020F0502020204030204" pitchFamily="34" charset="0"/>
              </a:rPr>
              <a:t> values corresponding to the indexes of the test set</a:t>
            </a:r>
            <a:endParaRPr lang="en-DE" dirty="0"/>
          </a:p>
        </p:txBody>
      </p:sp>
    </p:spTree>
    <p:extLst>
      <p:ext uri="{BB962C8B-B14F-4D97-AF65-F5344CB8AC3E}">
        <p14:creationId xmlns:p14="http://schemas.microsoft.com/office/powerpoint/2010/main" val="2360200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animEffect transition="in" filter="fade">
                                      <p:cBhvr>
                                        <p:cTn id="17" dur="500"/>
                                        <p:tgtEl>
                                          <p:spTgt spid="3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500"/>
                                        <p:tgtEl>
                                          <p:spTgt spid="2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fade">
                                      <p:cBhvr>
                                        <p:cTn id="30" dur="500"/>
                                        <p:tgtEl>
                                          <p:spTgt spid="9"/>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8"/>
                                        </p:tgtEl>
                                        <p:attrNameLst>
                                          <p:attrName>style.visibility</p:attrName>
                                        </p:attrNameLst>
                                      </p:cBhvr>
                                      <p:to>
                                        <p:strVal val="visible"/>
                                      </p:to>
                                    </p:set>
                                    <p:animEffect transition="in" filter="fade">
                                      <p:cBhvr>
                                        <p:cTn id="33" dur="500"/>
                                        <p:tgtEl>
                                          <p:spTgt spid="28"/>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animEffect transition="in" filter="fade">
                                      <p:cBhvr>
                                        <p:cTn id="39" dur="500"/>
                                        <p:tgtEl>
                                          <p:spTgt spid="2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500"/>
                                        <p:tgtEl>
                                          <p:spTgt spid="27"/>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1"/>
                                        </p:tgtEl>
                                        <p:attrNameLst>
                                          <p:attrName>style.visibility</p:attrName>
                                        </p:attrNameLst>
                                      </p:cBhvr>
                                      <p:to>
                                        <p:strVal val="visible"/>
                                      </p:to>
                                    </p:set>
                                    <p:anim calcmode="lin" valueType="num">
                                      <p:cBhvr additive="base">
                                        <p:cTn id="51" dur="500" fill="hold"/>
                                        <p:tgtEl>
                                          <p:spTgt spid="21"/>
                                        </p:tgtEl>
                                        <p:attrNameLst>
                                          <p:attrName>ppt_x</p:attrName>
                                        </p:attrNameLst>
                                      </p:cBhvr>
                                      <p:tavLst>
                                        <p:tav tm="0">
                                          <p:val>
                                            <p:strVal val="#ppt_x"/>
                                          </p:val>
                                        </p:tav>
                                        <p:tav tm="100000">
                                          <p:val>
                                            <p:strVal val="#ppt_x"/>
                                          </p:val>
                                        </p:tav>
                                      </p:tavLst>
                                    </p:anim>
                                    <p:anim calcmode="lin" valueType="num">
                                      <p:cBhvr additive="base">
                                        <p:cTn id="5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nodeType="clickEffect">
                                  <p:stCondLst>
                                    <p:cond delay="0"/>
                                  </p:stCondLst>
                                  <p:childTnLst>
                                    <p:set>
                                      <p:cBhvr>
                                        <p:cTn id="56" dur="1" fill="hold">
                                          <p:stCondLst>
                                            <p:cond delay="0"/>
                                          </p:stCondLst>
                                        </p:cTn>
                                        <p:tgtEl>
                                          <p:spTgt spid="25"/>
                                        </p:tgtEl>
                                        <p:attrNameLst>
                                          <p:attrName>style.visibility</p:attrName>
                                        </p:attrNameLst>
                                      </p:cBhvr>
                                      <p:to>
                                        <p:strVal val="visible"/>
                                      </p:to>
                                    </p:set>
                                    <p:anim calcmode="lin" valueType="num">
                                      <p:cBhvr additive="base">
                                        <p:cTn id="57" dur="500" fill="hold"/>
                                        <p:tgtEl>
                                          <p:spTgt spid="25"/>
                                        </p:tgtEl>
                                        <p:attrNameLst>
                                          <p:attrName>ppt_x</p:attrName>
                                        </p:attrNameLst>
                                      </p:cBhvr>
                                      <p:tavLst>
                                        <p:tav tm="0">
                                          <p:val>
                                            <p:strVal val="#ppt_x"/>
                                          </p:val>
                                        </p:tav>
                                        <p:tav tm="100000">
                                          <p:val>
                                            <p:strVal val="#ppt_x"/>
                                          </p:val>
                                        </p:tav>
                                      </p:tavLst>
                                    </p:anim>
                                    <p:anim calcmode="lin" valueType="num">
                                      <p:cBhvr additive="base">
                                        <p:cTn id="58" dur="500" fill="hold"/>
                                        <p:tgtEl>
                                          <p:spTgt spid="25"/>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ppt_x"/>
                                          </p:val>
                                        </p:tav>
                                        <p:tav tm="100000">
                                          <p:val>
                                            <p:strVal val="#ppt_x"/>
                                          </p:val>
                                        </p:tav>
                                      </p:tavLst>
                                    </p:anim>
                                    <p:anim calcmode="lin" valueType="num">
                                      <p:cBhvr additive="base">
                                        <p:cTn id="6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9" grpId="0" animBg="1"/>
      <p:bldP spid="24" grpId="0" animBg="1"/>
      <p:bldP spid="26" grpId="0" animBg="1"/>
      <p:bldP spid="27" grpId="0" animBg="1"/>
      <p:bldP spid="28" grpId="0" animBg="1"/>
      <p:bldP spid="29" grpId="0" animBg="1"/>
      <p:bldP spid="3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bwMode="auto">
          <a:xfrm>
            <a:off x="7350370" y="6655778"/>
            <a:ext cx="1186962" cy="40011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eaLnBrk="0" fontAlgn="base" hangingPunct="0">
              <a:spcBef>
                <a:spcPct val="0"/>
              </a:spcBef>
              <a:spcAft>
                <a:spcPct val="0"/>
              </a:spcAft>
            </a:pPr>
            <a:endParaRPr lang="pt-BR" sz="2000" dirty="0">
              <a:solidFill>
                <a:srgbClr val="000000"/>
              </a:solidFill>
              <a:effectLst>
                <a:outerShdw blurRad="38100" dist="38100" dir="2700000" algn="tl">
                  <a:srgbClr val="000000">
                    <a:alpha val="43137"/>
                  </a:srgbClr>
                </a:outerShdw>
              </a:effectLst>
            </a:endParaRPr>
          </a:p>
        </p:txBody>
      </p:sp>
      <p:sp>
        <p:nvSpPr>
          <p:cNvPr id="4" name="CaixaDeTexto 4"/>
          <p:cNvSpPr txBox="1"/>
          <p:nvPr/>
        </p:nvSpPr>
        <p:spPr>
          <a:xfrm>
            <a:off x="1208521" y="2066567"/>
            <a:ext cx="7045439" cy="2631490"/>
          </a:xfrm>
          <a:prstGeom prst="rect">
            <a:avLst/>
          </a:prstGeom>
          <a:solidFill>
            <a:schemeClr val="bg1"/>
          </a:solidFill>
        </p:spPr>
        <p:txBody>
          <a:bodyPr wrap="square" rtlCol="0">
            <a:spAutoFit/>
          </a:bodyPr>
          <a:lstStyle/>
          <a:p>
            <a:pPr marL="457200" indent="-457200">
              <a:lnSpc>
                <a:spcPct val="150000"/>
              </a:lnSpc>
              <a:buFont typeface="+mj-lt"/>
              <a:buAutoNum type="arabicPeriod"/>
            </a:pPr>
            <a:r>
              <a:rPr lang="en-US" sz="2200" b="1" dirty="0">
                <a:solidFill>
                  <a:srgbClr val="1C1C1C"/>
                </a:solidFill>
                <a:effectLst/>
                <a:latin typeface="Times New Roman" panose="02020603050405020304" pitchFamily="18" charset="0"/>
                <a:cs typeface="Times New Roman" panose="02020603050405020304" pitchFamily="18" charset="0"/>
              </a:rPr>
              <a:t>Introduction</a:t>
            </a:r>
          </a:p>
          <a:p>
            <a:pPr marL="457200" indent="-457200">
              <a:lnSpc>
                <a:spcPct val="150000"/>
              </a:lnSpc>
              <a:buFont typeface="+mj-lt"/>
              <a:buAutoNum type="arabicPeriod"/>
            </a:pPr>
            <a:r>
              <a:rPr lang="en-US" sz="2200" dirty="0">
                <a:solidFill>
                  <a:srgbClr val="1C1C1C"/>
                </a:solidFill>
                <a:effectLst/>
                <a:latin typeface="Times New Roman" panose="02020603050405020304" pitchFamily="18" charset="0"/>
                <a:cs typeface="Times New Roman" panose="02020603050405020304" pitchFamily="18" charset="0"/>
              </a:rPr>
              <a:t>State of the Art</a:t>
            </a:r>
          </a:p>
          <a:p>
            <a:pPr marL="457200" indent="-457200">
              <a:lnSpc>
                <a:spcPct val="150000"/>
              </a:lnSpc>
              <a:buFont typeface="+mj-lt"/>
              <a:buAutoNum type="arabicPeriod"/>
            </a:pPr>
            <a:r>
              <a:rPr lang="en-US" sz="2200" dirty="0">
                <a:solidFill>
                  <a:srgbClr val="1C1C1C"/>
                </a:solidFill>
                <a:latin typeface="Times New Roman" panose="02020603050405020304" pitchFamily="18" charset="0"/>
                <a:cs typeface="Times New Roman" panose="02020603050405020304" pitchFamily="18" charset="0"/>
              </a:rPr>
              <a:t>Methodology</a:t>
            </a:r>
          </a:p>
          <a:p>
            <a:pPr marL="457200" indent="-457200">
              <a:lnSpc>
                <a:spcPct val="150000"/>
              </a:lnSpc>
              <a:buFont typeface="+mj-lt"/>
              <a:buAutoNum type="arabicPeriod"/>
            </a:pPr>
            <a:r>
              <a:rPr lang="en-US" sz="2200" dirty="0">
                <a:solidFill>
                  <a:srgbClr val="1C1C1C"/>
                </a:solidFill>
                <a:latin typeface="Times New Roman" panose="02020603050405020304" pitchFamily="18" charset="0"/>
                <a:cs typeface="Times New Roman" panose="02020603050405020304" pitchFamily="18" charset="0"/>
              </a:rPr>
              <a:t>Results and Discussions </a:t>
            </a:r>
          </a:p>
          <a:p>
            <a:pPr marL="457200" indent="-457200">
              <a:lnSpc>
                <a:spcPct val="150000"/>
              </a:lnSpc>
              <a:buFont typeface="+mj-lt"/>
              <a:buAutoNum type="arabicPeriod"/>
            </a:pPr>
            <a:r>
              <a:rPr lang="en-US" sz="2200" dirty="0">
                <a:solidFill>
                  <a:srgbClr val="1C1C1C"/>
                </a:solidFill>
                <a:latin typeface="Times New Roman" panose="02020603050405020304" pitchFamily="18" charset="0"/>
                <a:cs typeface="Times New Roman" panose="02020603050405020304" pitchFamily="18" charset="0"/>
              </a:rPr>
              <a:t>Conclusions and Suggestions for Future Works</a:t>
            </a:r>
            <a:endParaRPr lang="en-US" sz="22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151902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Rectangle 65">
            <a:extLst>
              <a:ext uri="{FF2B5EF4-FFF2-40B4-BE49-F238E27FC236}">
                <a16:creationId xmlns:a16="http://schemas.microsoft.com/office/drawing/2014/main" id="{C7F03D19-D3A7-E889-D6DB-FE42B09C0391}"/>
              </a:ext>
            </a:extLst>
          </p:cNvPr>
          <p:cNvSpPr/>
          <p:nvPr/>
        </p:nvSpPr>
        <p:spPr bwMode="auto">
          <a:xfrm>
            <a:off x="0" y="6017552"/>
            <a:ext cx="12192000" cy="795867"/>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3" name="CaixaDeTexto 5">
            <a:extLst>
              <a:ext uri="{FF2B5EF4-FFF2-40B4-BE49-F238E27FC236}">
                <a16:creationId xmlns:a16="http://schemas.microsoft.com/office/drawing/2014/main" id="{6842C68E-70C8-1927-92D3-65977C4176C5}"/>
              </a:ext>
            </a:extLst>
          </p:cNvPr>
          <p:cNvSpPr txBox="1"/>
          <p:nvPr/>
        </p:nvSpPr>
        <p:spPr>
          <a:xfrm>
            <a:off x="306734" y="854008"/>
            <a:ext cx="9269601" cy="430887"/>
          </a:xfrm>
          <a:prstGeom prst="rect">
            <a:avLst/>
          </a:prstGeom>
          <a:noFill/>
        </p:spPr>
        <p:txBody>
          <a:bodyPr wrap="square" rtlCol="0">
            <a:spAutoFit/>
          </a:bodyPr>
          <a:lstStyle/>
          <a:p>
            <a:pPr eaLnBrk="0" fontAlgn="base" hangingPunct="0">
              <a:spcBef>
                <a:spcPct val="0"/>
              </a:spcBef>
              <a:spcAft>
                <a:spcPct val="0"/>
              </a:spcAft>
            </a:pPr>
            <a:r>
              <a:rPr lang="en-DE" sz="2200" b="1" dirty="0">
                <a:solidFill>
                  <a:srgbClr val="1C1C1C"/>
                </a:solidFill>
                <a:latin typeface="Times New Roman" panose="02020603050405020304" pitchFamily="18" charset="0"/>
                <a:cs typeface="Times New Roman" panose="02020603050405020304" pitchFamily="18" charset="0"/>
              </a:rPr>
              <a:t>4. </a:t>
            </a:r>
            <a:r>
              <a:rPr lang="en-US" sz="2200" b="1" dirty="0">
                <a:solidFill>
                  <a:srgbClr val="1C1C1C"/>
                </a:solidFill>
                <a:latin typeface="Times New Roman" panose="02020603050405020304" pitchFamily="18" charset="0"/>
                <a:cs typeface="Times New Roman" panose="02020603050405020304" pitchFamily="18" charset="0"/>
              </a:rPr>
              <a:t>Selected Profiles from the Set of Data</a:t>
            </a:r>
          </a:p>
        </p:txBody>
      </p:sp>
      <p:sp>
        <p:nvSpPr>
          <p:cNvPr id="16" name="TextBox 15">
            <a:extLst>
              <a:ext uri="{FF2B5EF4-FFF2-40B4-BE49-F238E27FC236}">
                <a16:creationId xmlns:a16="http://schemas.microsoft.com/office/drawing/2014/main" id="{E3AEC8DA-D4E0-BC67-4AF1-DD24467747E5}"/>
              </a:ext>
            </a:extLst>
          </p:cNvPr>
          <p:cNvSpPr txBox="1"/>
          <p:nvPr/>
        </p:nvSpPr>
        <p:spPr>
          <a:xfrm>
            <a:off x="583448" y="1251962"/>
            <a:ext cx="8638384" cy="385362"/>
          </a:xfrm>
          <a:prstGeom prst="rect">
            <a:avLst/>
          </a:prstGeom>
          <a:noFill/>
        </p:spPr>
        <p:txBody>
          <a:bodyPr wrap="square">
            <a:spAutoFit/>
          </a:bodyPr>
          <a:lstStyle/>
          <a:p>
            <a:pPr marL="2540">
              <a:lnSpc>
                <a:spcPct val="115000"/>
              </a:lnSpc>
              <a:tabLst>
                <a:tab pos="4368165" algn="l"/>
              </a:tabLst>
            </a:pPr>
            <a:r>
              <a:rPr lang="en-US" dirty="0">
                <a:latin typeface="Times New Roman" panose="02020603050405020304" pitchFamily="18" charset="0"/>
                <a:ea typeface="Calibri" panose="020F0502020204030204" pitchFamily="34" charset="0"/>
              </a:rPr>
              <a:t>Correction of the Stress profile values for a given Plasticity factor value</a:t>
            </a:r>
            <a:endParaRPr lang="en-DE" sz="1800" dirty="0">
              <a:effectLst/>
              <a:latin typeface="Times New Roman" panose="02020603050405020304" pitchFamily="18" charset="0"/>
              <a:ea typeface="Calibri" panose="020F0502020204030204" pitchFamily="34" charset="0"/>
            </a:endParaRPr>
          </a:p>
        </p:txBody>
      </p:sp>
      <p:pic>
        <p:nvPicPr>
          <p:cNvPr id="19" name="Grafik 74">
            <a:extLst>
              <a:ext uri="{FF2B5EF4-FFF2-40B4-BE49-F238E27FC236}">
                <a16:creationId xmlns:a16="http://schemas.microsoft.com/office/drawing/2014/main" id="{48A079D8-D2F9-FCBB-F79B-C3E31883E3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2326" y="2071789"/>
            <a:ext cx="2814955" cy="1979930"/>
          </a:xfrm>
          <a:prstGeom prst="rect">
            <a:avLst/>
          </a:prstGeom>
        </p:spPr>
      </p:pic>
      <p:pic>
        <p:nvPicPr>
          <p:cNvPr id="20" name="Grafik 75">
            <a:extLst>
              <a:ext uri="{FF2B5EF4-FFF2-40B4-BE49-F238E27FC236}">
                <a16:creationId xmlns:a16="http://schemas.microsoft.com/office/drawing/2014/main" id="{922FF770-40E4-A9AE-71AD-044759E1D5E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132"/>
          <a:stretch/>
        </p:blipFill>
        <p:spPr bwMode="auto">
          <a:xfrm>
            <a:off x="3131690" y="2071789"/>
            <a:ext cx="2698750" cy="1979930"/>
          </a:xfrm>
          <a:prstGeom prst="rect">
            <a:avLst/>
          </a:prstGeom>
          <a:ln>
            <a:noFill/>
          </a:ln>
          <a:extLst>
            <a:ext uri="{53640926-AAD7-44D8-BBD7-CCE9431645EC}">
              <a14:shadowObscured xmlns:a14="http://schemas.microsoft.com/office/drawing/2010/main"/>
            </a:ext>
          </a:extLst>
        </p:spPr>
      </p:pic>
      <p:pic>
        <p:nvPicPr>
          <p:cNvPr id="23" name="Grafik 76">
            <a:extLst>
              <a:ext uri="{FF2B5EF4-FFF2-40B4-BE49-F238E27FC236}">
                <a16:creationId xmlns:a16="http://schemas.microsoft.com/office/drawing/2014/main" id="{C53501E7-C96D-7C69-5A2B-0F5A32DE79E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326" y="4324604"/>
            <a:ext cx="2814955" cy="1979930"/>
          </a:xfrm>
          <a:prstGeom prst="rect">
            <a:avLst/>
          </a:prstGeom>
        </p:spPr>
      </p:pic>
      <p:pic>
        <p:nvPicPr>
          <p:cNvPr id="30" name="Grafik 77">
            <a:extLst>
              <a:ext uri="{FF2B5EF4-FFF2-40B4-BE49-F238E27FC236}">
                <a16:creationId xmlns:a16="http://schemas.microsoft.com/office/drawing/2014/main" id="{73CB5155-BA85-6885-9369-C9B6A4F7238F}"/>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132"/>
          <a:stretch/>
        </p:blipFill>
        <p:spPr bwMode="auto">
          <a:xfrm>
            <a:off x="3117675" y="4324604"/>
            <a:ext cx="2698750" cy="1979930"/>
          </a:xfrm>
          <a:prstGeom prst="rect">
            <a:avLst/>
          </a:prstGeom>
          <a:ln>
            <a:noFill/>
          </a:ln>
          <a:extLst>
            <a:ext uri="{53640926-AAD7-44D8-BBD7-CCE9431645EC}">
              <a14:shadowObscured xmlns:a14="http://schemas.microsoft.com/office/drawing/2010/main"/>
            </a:ext>
          </a:extLst>
        </p:spPr>
      </p:pic>
      <p:sp>
        <p:nvSpPr>
          <p:cNvPr id="34" name="TextBox 33">
            <a:extLst>
              <a:ext uri="{FF2B5EF4-FFF2-40B4-BE49-F238E27FC236}">
                <a16:creationId xmlns:a16="http://schemas.microsoft.com/office/drawing/2014/main" id="{9DDC2CCC-4EDB-4F35-7AFF-3FD8944675B8}"/>
              </a:ext>
            </a:extLst>
          </p:cNvPr>
          <p:cNvSpPr txBox="1"/>
          <p:nvPr/>
        </p:nvSpPr>
        <p:spPr>
          <a:xfrm>
            <a:off x="447991" y="1785432"/>
            <a:ext cx="2513247" cy="369332"/>
          </a:xfrm>
          <a:prstGeom prst="rect">
            <a:avLst/>
          </a:prstGeom>
          <a:noFill/>
        </p:spPr>
        <p:txBody>
          <a:bodyPr wrap="square">
            <a:spAutoFit/>
          </a:bodyPr>
          <a:lstStyle/>
          <a:p>
            <a:pPr algn="ctr"/>
            <a:r>
              <a:rPr lang="en-US" sz="1800" dirty="0">
                <a:effectLst/>
                <a:latin typeface="Times New Roman" panose="02020603050405020304" pitchFamily="18" charset="0"/>
                <a:ea typeface="Calibri" panose="020F0502020204030204" pitchFamily="34" charset="0"/>
              </a:rPr>
              <a:t>Plasticity factor f = 0.84</a:t>
            </a:r>
            <a:endParaRPr lang="en-DE" dirty="0"/>
          </a:p>
        </p:txBody>
      </p:sp>
      <p:sp>
        <p:nvSpPr>
          <p:cNvPr id="35" name="TextBox 34">
            <a:extLst>
              <a:ext uri="{FF2B5EF4-FFF2-40B4-BE49-F238E27FC236}">
                <a16:creationId xmlns:a16="http://schemas.microsoft.com/office/drawing/2014/main" id="{085CDE59-0C0B-6CD6-3505-CA2CDB1072DE}"/>
              </a:ext>
            </a:extLst>
          </p:cNvPr>
          <p:cNvSpPr txBox="1"/>
          <p:nvPr/>
        </p:nvSpPr>
        <p:spPr>
          <a:xfrm>
            <a:off x="3226799" y="1778912"/>
            <a:ext cx="2513247" cy="369332"/>
          </a:xfrm>
          <a:prstGeom prst="rect">
            <a:avLst/>
          </a:prstGeom>
          <a:noFill/>
        </p:spPr>
        <p:txBody>
          <a:bodyPr wrap="square">
            <a:spAutoFit/>
          </a:bodyPr>
          <a:lstStyle/>
          <a:p>
            <a:pPr algn="ctr"/>
            <a:r>
              <a:rPr lang="en-US" sz="1800" dirty="0">
                <a:effectLst/>
                <a:latin typeface="Times New Roman" panose="02020603050405020304" pitchFamily="18" charset="0"/>
                <a:ea typeface="Calibri" panose="020F0502020204030204" pitchFamily="34" charset="0"/>
              </a:rPr>
              <a:t>Plasticity factor f = 0.8</a:t>
            </a:r>
            <a:endParaRPr lang="en-DE" dirty="0"/>
          </a:p>
        </p:txBody>
      </p:sp>
      <p:sp>
        <p:nvSpPr>
          <p:cNvPr id="36" name="TextBox 35">
            <a:extLst>
              <a:ext uri="{FF2B5EF4-FFF2-40B4-BE49-F238E27FC236}">
                <a16:creationId xmlns:a16="http://schemas.microsoft.com/office/drawing/2014/main" id="{375A7F19-89CF-B03D-9398-9AD45CC2B60C}"/>
              </a:ext>
            </a:extLst>
          </p:cNvPr>
          <p:cNvSpPr txBox="1"/>
          <p:nvPr/>
        </p:nvSpPr>
        <p:spPr>
          <a:xfrm>
            <a:off x="462939" y="4037622"/>
            <a:ext cx="2513247" cy="369332"/>
          </a:xfrm>
          <a:prstGeom prst="rect">
            <a:avLst/>
          </a:prstGeom>
          <a:noFill/>
        </p:spPr>
        <p:txBody>
          <a:bodyPr wrap="square">
            <a:spAutoFit/>
          </a:bodyPr>
          <a:lstStyle/>
          <a:p>
            <a:pPr algn="ctr"/>
            <a:r>
              <a:rPr lang="en-US" sz="1800" dirty="0">
                <a:effectLst/>
                <a:latin typeface="Times New Roman" panose="02020603050405020304" pitchFamily="18" charset="0"/>
                <a:ea typeface="Calibri" panose="020F0502020204030204" pitchFamily="34" charset="0"/>
              </a:rPr>
              <a:t>Plasticity factor f = 0.</a:t>
            </a:r>
            <a:r>
              <a:rPr lang="en-DE" sz="1800" dirty="0">
                <a:effectLst/>
                <a:latin typeface="Times New Roman" panose="02020603050405020304" pitchFamily="18" charset="0"/>
                <a:ea typeface="Calibri" panose="020F0502020204030204" pitchFamily="34" charset="0"/>
              </a:rPr>
              <a:t>90</a:t>
            </a:r>
            <a:endParaRPr lang="en-DE" dirty="0"/>
          </a:p>
        </p:txBody>
      </p:sp>
      <p:sp>
        <p:nvSpPr>
          <p:cNvPr id="37" name="TextBox 36">
            <a:extLst>
              <a:ext uri="{FF2B5EF4-FFF2-40B4-BE49-F238E27FC236}">
                <a16:creationId xmlns:a16="http://schemas.microsoft.com/office/drawing/2014/main" id="{9FA5CC9B-A30B-553B-AC63-DA0948D134CB}"/>
              </a:ext>
            </a:extLst>
          </p:cNvPr>
          <p:cNvSpPr txBox="1"/>
          <p:nvPr/>
        </p:nvSpPr>
        <p:spPr>
          <a:xfrm>
            <a:off x="3226799" y="4030119"/>
            <a:ext cx="2513247" cy="369332"/>
          </a:xfrm>
          <a:prstGeom prst="rect">
            <a:avLst/>
          </a:prstGeom>
          <a:noFill/>
        </p:spPr>
        <p:txBody>
          <a:bodyPr wrap="square">
            <a:spAutoFit/>
          </a:bodyPr>
          <a:lstStyle/>
          <a:p>
            <a:pPr algn="ctr"/>
            <a:r>
              <a:rPr lang="en-US" sz="1800" dirty="0">
                <a:effectLst/>
                <a:latin typeface="Times New Roman" panose="02020603050405020304" pitchFamily="18" charset="0"/>
                <a:ea typeface="Calibri" panose="020F0502020204030204" pitchFamily="34" charset="0"/>
              </a:rPr>
              <a:t>Plasticity factor f = </a:t>
            </a:r>
            <a:r>
              <a:rPr lang="en-DE" dirty="0">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a:t>
            </a:r>
            <a:r>
              <a:rPr lang="en-DE" sz="1800" dirty="0">
                <a:effectLst/>
                <a:latin typeface="Times New Roman" panose="02020603050405020304" pitchFamily="18" charset="0"/>
                <a:ea typeface="Calibri" panose="020F0502020204030204" pitchFamily="34" charset="0"/>
              </a:rPr>
              <a:t>30</a:t>
            </a:r>
            <a:endParaRPr lang="en-DE" dirty="0"/>
          </a:p>
        </p:txBody>
      </p:sp>
      <p:pic>
        <p:nvPicPr>
          <p:cNvPr id="55" name="Picture 54">
            <a:extLst>
              <a:ext uri="{FF2B5EF4-FFF2-40B4-BE49-F238E27FC236}">
                <a16:creationId xmlns:a16="http://schemas.microsoft.com/office/drawing/2014/main" id="{A6E84B3B-DB19-D1D7-5C6B-3963FD08E2CA}"/>
              </a:ext>
            </a:extLst>
          </p:cNvPr>
          <p:cNvPicPr>
            <a:picLocks noChangeAspect="1"/>
          </p:cNvPicPr>
          <p:nvPr/>
        </p:nvPicPr>
        <p:blipFill>
          <a:blip r:embed="rId7"/>
          <a:stretch>
            <a:fillRect/>
          </a:stretch>
        </p:blipFill>
        <p:spPr>
          <a:xfrm>
            <a:off x="9498545" y="906745"/>
            <a:ext cx="2278062" cy="871184"/>
          </a:xfrm>
          <a:prstGeom prst="rect">
            <a:avLst/>
          </a:prstGeom>
        </p:spPr>
      </p:pic>
      <p:pic>
        <p:nvPicPr>
          <p:cNvPr id="56" name="Grafik 82">
            <a:extLst>
              <a:ext uri="{FF2B5EF4-FFF2-40B4-BE49-F238E27FC236}">
                <a16:creationId xmlns:a16="http://schemas.microsoft.com/office/drawing/2014/main" id="{D6DFD522-C5D8-5857-12BB-F6E4D87B2D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361562" y="2071789"/>
            <a:ext cx="2814955" cy="1979930"/>
          </a:xfrm>
          <a:prstGeom prst="rect">
            <a:avLst/>
          </a:prstGeom>
        </p:spPr>
      </p:pic>
      <p:pic>
        <p:nvPicPr>
          <p:cNvPr id="57" name="Grafik 83">
            <a:extLst>
              <a:ext uri="{FF2B5EF4-FFF2-40B4-BE49-F238E27FC236}">
                <a16:creationId xmlns:a16="http://schemas.microsoft.com/office/drawing/2014/main" id="{ABA3219F-71FA-2612-29E2-F73B2B962A48}"/>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3885"/>
          <a:stretch/>
        </p:blipFill>
        <p:spPr bwMode="auto">
          <a:xfrm>
            <a:off x="9266911" y="2071789"/>
            <a:ext cx="2705735" cy="1979930"/>
          </a:xfrm>
          <a:prstGeom prst="rect">
            <a:avLst/>
          </a:prstGeom>
          <a:ln>
            <a:noFill/>
          </a:ln>
          <a:extLst>
            <a:ext uri="{53640926-AAD7-44D8-BBD7-CCE9431645EC}">
              <a14:shadowObscured xmlns:a14="http://schemas.microsoft.com/office/drawing/2010/main"/>
            </a:ext>
          </a:extLst>
        </p:spPr>
      </p:pic>
      <p:pic>
        <p:nvPicPr>
          <p:cNvPr id="58" name="Grafik 84">
            <a:extLst>
              <a:ext uri="{FF2B5EF4-FFF2-40B4-BE49-F238E27FC236}">
                <a16:creationId xmlns:a16="http://schemas.microsoft.com/office/drawing/2014/main" id="{089BFFEB-92CC-298D-A168-346C8015169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361562" y="4335324"/>
            <a:ext cx="2814955" cy="1979930"/>
          </a:xfrm>
          <a:prstGeom prst="rect">
            <a:avLst/>
          </a:prstGeom>
        </p:spPr>
      </p:pic>
      <p:pic>
        <p:nvPicPr>
          <p:cNvPr id="59" name="Grafik 85">
            <a:extLst>
              <a:ext uri="{FF2B5EF4-FFF2-40B4-BE49-F238E27FC236}">
                <a16:creationId xmlns:a16="http://schemas.microsoft.com/office/drawing/2014/main" id="{12EE57C9-5D2B-024C-CCE6-CC3609B7FA0A}"/>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3885"/>
          <a:stretch/>
        </p:blipFill>
        <p:spPr bwMode="auto">
          <a:xfrm>
            <a:off x="9266911" y="4335324"/>
            <a:ext cx="2705735" cy="1979930"/>
          </a:xfrm>
          <a:prstGeom prst="rect">
            <a:avLst/>
          </a:prstGeom>
          <a:ln>
            <a:noFill/>
          </a:ln>
          <a:extLst>
            <a:ext uri="{53640926-AAD7-44D8-BBD7-CCE9431645EC}">
              <a14:shadowObscured xmlns:a14="http://schemas.microsoft.com/office/drawing/2010/main"/>
            </a:ext>
          </a:extLst>
        </p:spPr>
      </p:pic>
      <p:sp>
        <p:nvSpPr>
          <p:cNvPr id="60" name="TextBox 59">
            <a:extLst>
              <a:ext uri="{FF2B5EF4-FFF2-40B4-BE49-F238E27FC236}">
                <a16:creationId xmlns:a16="http://schemas.microsoft.com/office/drawing/2014/main" id="{A0348668-B790-8DAF-EF70-F256D1B55934}"/>
              </a:ext>
            </a:extLst>
          </p:cNvPr>
          <p:cNvSpPr txBox="1"/>
          <p:nvPr/>
        </p:nvSpPr>
        <p:spPr>
          <a:xfrm>
            <a:off x="6638881" y="1785432"/>
            <a:ext cx="2513247" cy="369332"/>
          </a:xfrm>
          <a:prstGeom prst="rect">
            <a:avLst/>
          </a:prstGeom>
          <a:noFill/>
        </p:spPr>
        <p:txBody>
          <a:bodyPr wrap="square">
            <a:spAutoFit/>
          </a:bodyPr>
          <a:lstStyle/>
          <a:p>
            <a:pPr algn="ctr"/>
            <a:r>
              <a:rPr lang="en-US" sz="1800" dirty="0">
                <a:effectLst/>
                <a:latin typeface="Times New Roman" panose="02020603050405020304" pitchFamily="18" charset="0"/>
                <a:ea typeface="Calibri" panose="020F0502020204030204" pitchFamily="34" charset="0"/>
              </a:rPr>
              <a:t>Plasticity factor f = 0.84</a:t>
            </a:r>
            <a:endParaRPr lang="en-DE" dirty="0"/>
          </a:p>
        </p:txBody>
      </p:sp>
      <p:sp>
        <p:nvSpPr>
          <p:cNvPr id="61" name="TextBox 60">
            <a:extLst>
              <a:ext uri="{FF2B5EF4-FFF2-40B4-BE49-F238E27FC236}">
                <a16:creationId xmlns:a16="http://schemas.microsoft.com/office/drawing/2014/main" id="{730C9941-D670-9727-E5D2-254054DCBAFB}"/>
              </a:ext>
            </a:extLst>
          </p:cNvPr>
          <p:cNvSpPr txBox="1"/>
          <p:nvPr/>
        </p:nvSpPr>
        <p:spPr>
          <a:xfrm>
            <a:off x="9402741" y="1777929"/>
            <a:ext cx="2513247" cy="369332"/>
          </a:xfrm>
          <a:prstGeom prst="rect">
            <a:avLst/>
          </a:prstGeom>
          <a:noFill/>
        </p:spPr>
        <p:txBody>
          <a:bodyPr wrap="square">
            <a:spAutoFit/>
          </a:bodyPr>
          <a:lstStyle/>
          <a:p>
            <a:pPr algn="ctr"/>
            <a:r>
              <a:rPr lang="en-US" sz="1800" dirty="0">
                <a:effectLst/>
                <a:latin typeface="Times New Roman" panose="02020603050405020304" pitchFamily="18" charset="0"/>
                <a:ea typeface="Calibri" panose="020F0502020204030204" pitchFamily="34" charset="0"/>
              </a:rPr>
              <a:t>Plasticity factor f = 0.8</a:t>
            </a:r>
            <a:endParaRPr lang="en-DE" dirty="0"/>
          </a:p>
        </p:txBody>
      </p:sp>
      <p:sp>
        <p:nvSpPr>
          <p:cNvPr id="62" name="TextBox 61">
            <a:extLst>
              <a:ext uri="{FF2B5EF4-FFF2-40B4-BE49-F238E27FC236}">
                <a16:creationId xmlns:a16="http://schemas.microsoft.com/office/drawing/2014/main" id="{EA8592E3-15AF-5F1A-1974-EDBBEB9CE16A}"/>
              </a:ext>
            </a:extLst>
          </p:cNvPr>
          <p:cNvSpPr txBox="1"/>
          <p:nvPr/>
        </p:nvSpPr>
        <p:spPr>
          <a:xfrm>
            <a:off x="6663270" y="4037622"/>
            <a:ext cx="2513247" cy="369332"/>
          </a:xfrm>
          <a:prstGeom prst="rect">
            <a:avLst/>
          </a:prstGeom>
          <a:noFill/>
        </p:spPr>
        <p:txBody>
          <a:bodyPr wrap="square">
            <a:spAutoFit/>
          </a:bodyPr>
          <a:lstStyle/>
          <a:p>
            <a:pPr algn="ctr"/>
            <a:r>
              <a:rPr lang="en-US" sz="1800" dirty="0">
                <a:effectLst/>
                <a:latin typeface="Times New Roman" panose="02020603050405020304" pitchFamily="18" charset="0"/>
                <a:ea typeface="Calibri" panose="020F0502020204030204" pitchFamily="34" charset="0"/>
              </a:rPr>
              <a:t>Plasticity factor f = 0.</a:t>
            </a:r>
            <a:r>
              <a:rPr lang="en-DE" sz="1800" dirty="0">
                <a:effectLst/>
                <a:latin typeface="Times New Roman" panose="02020603050405020304" pitchFamily="18" charset="0"/>
                <a:ea typeface="Calibri" panose="020F0502020204030204" pitchFamily="34" charset="0"/>
              </a:rPr>
              <a:t>90</a:t>
            </a:r>
            <a:endParaRPr lang="en-DE" dirty="0"/>
          </a:p>
        </p:txBody>
      </p:sp>
      <p:sp>
        <p:nvSpPr>
          <p:cNvPr id="63" name="TextBox 62">
            <a:extLst>
              <a:ext uri="{FF2B5EF4-FFF2-40B4-BE49-F238E27FC236}">
                <a16:creationId xmlns:a16="http://schemas.microsoft.com/office/drawing/2014/main" id="{C39C5A27-F776-A180-0613-2C07F8598C10}"/>
              </a:ext>
            </a:extLst>
          </p:cNvPr>
          <p:cNvSpPr txBox="1"/>
          <p:nvPr/>
        </p:nvSpPr>
        <p:spPr>
          <a:xfrm>
            <a:off x="9427130" y="4030119"/>
            <a:ext cx="2513247" cy="369332"/>
          </a:xfrm>
          <a:prstGeom prst="rect">
            <a:avLst/>
          </a:prstGeom>
          <a:noFill/>
        </p:spPr>
        <p:txBody>
          <a:bodyPr wrap="square">
            <a:spAutoFit/>
          </a:bodyPr>
          <a:lstStyle/>
          <a:p>
            <a:pPr algn="ctr"/>
            <a:r>
              <a:rPr lang="en-US" sz="1800" dirty="0">
                <a:effectLst/>
                <a:latin typeface="Times New Roman" panose="02020603050405020304" pitchFamily="18" charset="0"/>
                <a:ea typeface="Calibri" panose="020F0502020204030204" pitchFamily="34" charset="0"/>
              </a:rPr>
              <a:t>Plasticity factor f = </a:t>
            </a:r>
            <a:r>
              <a:rPr lang="en-DE" dirty="0">
                <a:latin typeface="Times New Roman" panose="02020603050405020304" pitchFamily="18" charset="0"/>
                <a:ea typeface="Calibri" panose="020F0502020204030204" pitchFamily="34" charset="0"/>
              </a:rPr>
              <a:t>1</a:t>
            </a:r>
            <a:r>
              <a:rPr lang="en-US" sz="1800" dirty="0">
                <a:effectLst/>
                <a:latin typeface="Times New Roman" panose="02020603050405020304" pitchFamily="18" charset="0"/>
                <a:ea typeface="Calibri" panose="020F0502020204030204" pitchFamily="34" charset="0"/>
              </a:rPr>
              <a:t>.</a:t>
            </a:r>
            <a:r>
              <a:rPr lang="en-DE" sz="1800" dirty="0">
                <a:effectLst/>
                <a:latin typeface="Times New Roman" panose="02020603050405020304" pitchFamily="18" charset="0"/>
                <a:ea typeface="Calibri" panose="020F0502020204030204" pitchFamily="34" charset="0"/>
              </a:rPr>
              <a:t>30</a:t>
            </a:r>
            <a:endParaRPr lang="en-DE" dirty="0"/>
          </a:p>
        </p:txBody>
      </p:sp>
      <p:sp>
        <p:nvSpPr>
          <p:cNvPr id="65" name="Right Brace 64">
            <a:extLst>
              <a:ext uri="{FF2B5EF4-FFF2-40B4-BE49-F238E27FC236}">
                <a16:creationId xmlns:a16="http://schemas.microsoft.com/office/drawing/2014/main" id="{6A82A3FE-DA65-4720-C239-0458618E36BF}"/>
              </a:ext>
            </a:extLst>
          </p:cNvPr>
          <p:cNvSpPr/>
          <p:nvPr/>
        </p:nvSpPr>
        <p:spPr bwMode="auto">
          <a:xfrm rot="5400000">
            <a:off x="2905367" y="3517689"/>
            <a:ext cx="369332" cy="5636867"/>
          </a:xfrm>
          <a:prstGeom prst="rightBrac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68" name="TextBox 67">
            <a:extLst>
              <a:ext uri="{FF2B5EF4-FFF2-40B4-BE49-F238E27FC236}">
                <a16:creationId xmlns:a16="http://schemas.microsoft.com/office/drawing/2014/main" id="{27BF1F3E-95F1-8E87-850D-824B03C61BE4}"/>
              </a:ext>
            </a:extLst>
          </p:cNvPr>
          <p:cNvSpPr txBox="1"/>
          <p:nvPr/>
        </p:nvSpPr>
        <p:spPr>
          <a:xfrm>
            <a:off x="2102919" y="6444087"/>
            <a:ext cx="2099733" cy="369332"/>
          </a:xfrm>
          <a:prstGeom prst="rect">
            <a:avLst/>
          </a:prstGeom>
          <a:noFill/>
        </p:spPr>
        <p:txBody>
          <a:bodyPr wrap="square">
            <a:spAutoFit/>
          </a:bodyPr>
          <a:lstStyle/>
          <a:p>
            <a:r>
              <a:rPr lang="en-US" b="1" dirty="0">
                <a:latin typeface="Times New Roman" panose="02020603050405020304" pitchFamily="18" charset="0"/>
                <a:ea typeface="Calibri" panose="020F0502020204030204" pitchFamily="34" charset="0"/>
              </a:rPr>
              <a:t>Database </a:t>
            </a:r>
            <a:r>
              <a:rPr lang="en-DE" b="1" dirty="0">
                <a:latin typeface="Times New Roman" panose="02020603050405020304" pitchFamily="18" charset="0"/>
                <a:ea typeface="Calibri" panose="020F0502020204030204" pitchFamily="34" charset="0"/>
              </a:rPr>
              <a:t>of Test 1</a:t>
            </a:r>
            <a:endParaRPr lang="en-DE" b="1" dirty="0"/>
          </a:p>
        </p:txBody>
      </p:sp>
      <p:sp>
        <p:nvSpPr>
          <p:cNvPr id="69" name="Right Brace 68">
            <a:extLst>
              <a:ext uri="{FF2B5EF4-FFF2-40B4-BE49-F238E27FC236}">
                <a16:creationId xmlns:a16="http://schemas.microsoft.com/office/drawing/2014/main" id="{96390CF8-650A-4F40-CD04-853954957A79}"/>
              </a:ext>
            </a:extLst>
          </p:cNvPr>
          <p:cNvSpPr/>
          <p:nvPr/>
        </p:nvSpPr>
        <p:spPr bwMode="auto">
          <a:xfrm rot="5400000">
            <a:off x="8995331" y="3533603"/>
            <a:ext cx="369332" cy="5636867"/>
          </a:xfrm>
          <a:prstGeom prst="rightBrace">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70" name="TextBox 69">
            <a:extLst>
              <a:ext uri="{FF2B5EF4-FFF2-40B4-BE49-F238E27FC236}">
                <a16:creationId xmlns:a16="http://schemas.microsoft.com/office/drawing/2014/main" id="{06013EF9-DB08-ACA0-EEA2-C5461BA9B333}"/>
              </a:ext>
            </a:extLst>
          </p:cNvPr>
          <p:cNvSpPr txBox="1"/>
          <p:nvPr/>
        </p:nvSpPr>
        <p:spPr>
          <a:xfrm>
            <a:off x="8192883" y="6460001"/>
            <a:ext cx="2099733" cy="369332"/>
          </a:xfrm>
          <a:prstGeom prst="rect">
            <a:avLst/>
          </a:prstGeom>
          <a:noFill/>
        </p:spPr>
        <p:txBody>
          <a:bodyPr wrap="square">
            <a:spAutoFit/>
          </a:bodyPr>
          <a:lstStyle/>
          <a:p>
            <a:r>
              <a:rPr lang="en-US" b="1" dirty="0">
                <a:latin typeface="Times New Roman" panose="02020603050405020304" pitchFamily="18" charset="0"/>
                <a:ea typeface="Calibri" panose="020F0502020204030204" pitchFamily="34" charset="0"/>
              </a:rPr>
              <a:t>Database </a:t>
            </a:r>
            <a:r>
              <a:rPr lang="en-DE" b="1" dirty="0">
                <a:latin typeface="Times New Roman" panose="02020603050405020304" pitchFamily="18" charset="0"/>
                <a:ea typeface="Calibri" panose="020F0502020204030204" pitchFamily="34" charset="0"/>
              </a:rPr>
              <a:t>of Test 2</a:t>
            </a:r>
            <a:endParaRPr lang="en-DE" b="1" dirty="0"/>
          </a:p>
        </p:txBody>
      </p:sp>
      <p:cxnSp>
        <p:nvCxnSpPr>
          <p:cNvPr id="71" name="Straight Arrow Connector 57">
            <a:extLst>
              <a:ext uri="{FF2B5EF4-FFF2-40B4-BE49-F238E27FC236}">
                <a16:creationId xmlns:a16="http://schemas.microsoft.com/office/drawing/2014/main" id="{4BF0994F-E622-D64A-1F72-FACF0F037579}"/>
              </a:ext>
            </a:extLst>
          </p:cNvPr>
          <p:cNvCxnSpPr>
            <a:cxnSpLocks/>
          </p:cNvCxnSpPr>
          <p:nvPr/>
        </p:nvCxnSpPr>
        <p:spPr>
          <a:xfrm rot="5400000" flipV="1">
            <a:off x="1509227" y="3473450"/>
            <a:ext cx="468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57">
            <a:extLst>
              <a:ext uri="{FF2B5EF4-FFF2-40B4-BE49-F238E27FC236}">
                <a16:creationId xmlns:a16="http://schemas.microsoft.com/office/drawing/2014/main" id="{1CB23F8A-D0D6-8FCA-6339-7EEAFF4363F9}"/>
              </a:ext>
            </a:extLst>
          </p:cNvPr>
          <p:cNvCxnSpPr>
            <a:cxnSpLocks/>
          </p:cNvCxnSpPr>
          <p:nvPr/>
        </p:nvCxnSpPr>
        <p:spPr>
          <a:xfrm rot="5400000" flipV="1">
            <a:off x="4312117" y="3403600"/>
            <a:ext cx="468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57">
            <a:extLst>
              <a:ext uri="{FF2B5EF4-FFF2-40B4-BE49-F238E27FC236}">
                <a16:creationId xmlns:a16="http://schemas.microsoft.com/office/drawing/2014/main" id="{B4F6C7FB-37EC-718D-9855-E5A17BC58797}"/>
              </a:ext>
            </a:extLst>
          </p:cNvPr>
          <p:cNvCxnSpPr>
            <a:cxnSpLocks/>
          </p:cNvCxnSpPr>
          <p:nvPr/>
        </p:nvCxnSpPr>
        <p:spPr>
          <a:xfrm rot="5400000" flipV="1">
            <a:off x="1509227" y="5549900"/>
            <a:ext cx="468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57">
            <a:extLst>
              <a:ext uri="{FF2B5EF4-FFF2-40B4-BE49-F238E27FC236}">
                <a16:creationId xmlns:a16="http://schemas.microsoft.com/office/drawing/2014/main" id="{D84EE010-C4C0-C17C-3F5C-412AD1B0E255}"/>
              </a:ext>
            </a:extLst>
          </p:cNvPr>
          <p:cNvCxnSpPr>
            <a:cxnSpLocks/>
          </p:cNvCxnSpPr>
          <p:nvPr/>
        </p:nvCxnSpPr>
        <p:spPr>
          <a:xfrm rot="5400000" flipV="1">
            <a:off x="4312117" y="4756150"/>
            <a:ext cx="468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57">
            <a:extLst>
              <a:ext uri="{FF2B5EF4-FFF2-40B4-BE49-F238E27FC236}">
                <a16:creationId xmlns:a16="http://schemas.microsoft.com/office/drawing/2014/main" id="{32C3AAD7-F3DD-167B-0141-A0C1BAC88964}"/>
              </a:ext>
            </a:extLst>
          </p:cNvPr>
          <p:cNvCxnSpPr>
            <a:cxnSpLocks/>
          </p:cNvCxnSpPr>
          <p:nvPr/>
        </p:nvCxnSpPr>
        <p:spPr>
          <a:xfrm rot="5400000" flipV="1">
            <a:off x="7650480" y="3473450"/>
            <a:ext cx="468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57">
            <a:extLst>
              <a:ext uri="{FF2B5EF4-FFF2-40B4-BE49-F238E27FC236}">
                <a16:creationId xmlns:a16="http://schemas.microsoft.com/office/drawing/2014/main" id="{50A8E4CC-B3C6-6AE4-9DBD-CCD70EB5B6FD}"/>
              </a:ext>
            </a:extLst>
          </p:cNvPr>
          <p:cNvCxnSpPr>
            <a:cxnSpLocks/>
          </p:cNvCxnSpPr>
          <p:nvPr/>
        </p:nvCxnSpPr>
        <p:spPr>
          <a:xfrm rot="5400000" flipV="1">
            <a:off x="10469078" y="3403600"/>
            <a:ext cx="468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57">
            <a:extLst>
              <a:ext uri="{FF2B5EF4-FFF2-40B4-BE49-F238E27FC236}">
                <a16:creationId xmlns:a16="http://schemas.microsoft.com/office/drawing/2014/main" id="{BF281C4F-F83A-8520-8D28-FAD6C7C9E664}"/>
              </a:ext>
            </a:extLst>
          </p:cNvPr>
          <p:cNvCxnSpPr>
            <a:cxnSpLocks/>
          </p:cNvCxnSpPr>
          <p:nvPr/>
        </p:nvCxnSpPr>
        <p:spPr>
          <a:xfrm rot="5400000" flipV="1">
            <a:off x="10469078" y="4826535"/>
            <a:ext cx="468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57">
            <a:extLst>
              <a:ext uri="{FF2B5EF4-FFF2-40B4-BE49-F238E27FC236}">
                <a16:creationId xmlns:a16="http://schemas.microsoft.com/office/drawing/2014/main" id="{E16EB54B-80B3-0160-59B1-293CAC8A938F}"/>
              </a:ext>
            </a:extLst>
          </p:cNvPr>
          <p:cNvCxnSpPr>
            <a:cxnSpLocks/>
          </p:cNvCxnSpPr>
          <p:nvPr/>
        </p:nvCxnSpPr>
        <p:spPr>
          <a:xfrm rot="5400000" flipV="1">
            <a:off x="7658286" y="5471428"/>
            <a:ext cx="468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719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fad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5"/>
                                        </p:tgtEl>
                                        <p:attrNameLst>
                                          <p:attrName>style.visibility</p:attrName>
                                        </p:attrNameLst>
                                      </p:cBhvr>
                                      <p:to>
                                        <p:strVal val="visible"/>
                                      </p:to>
                                    </p:set>
                                    <p:animEffect transition="in" filter="fade">
                                      <p:cBhvr>
                                        <p:cTn id="20" dur="500"/>
                                        <p:tgtEl>
                                          <p:spTgt spid="3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fade">
                                      <p:cBhvr>
                                        <p:cTn id="25" dur="500"/>
                                        <p:tgtEl>
                                          <p:spTgt spid="36"/>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7"/>
                                        </p:tgtEl>
                                        <p:attrNameLst>
                                          <p:attrName>style.visibility</p:attrName>
                                        </p:attrNameLst>
                                      </p:cBhvr>
                                      <p:to>
                                        <p:strVal val="visible"/>
                                      </p:to>
                                    </p:set>
                                    <p:animEffect transition="in" filter="fade">
                                      <p:cBhvr>
                                        <p:cTn id="30" dur="500"/>
                                        <p:tgtEl>
                                          <p:spTgt spid="3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500"/>
                                        <p:tgtEl>
                                          <p:spTgt spid="19"/>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0"/>
                                        </p:tgtEl>
                                        <p:attrNameLst>
                                          <p:attrName>style.visibility</p:attrName>
                                        </p:attrNameLst>
                                      </p:cBhvr>
                                      <p:to>
                                        <p:strVal val="visible"/>
                                      </p:to>
                                    </p:set>
                                    <p:animEffect transition="in" filter="fade">
                                      <p:cBhvr>
                                        <p:cTn id="40" dur="500"/>
                                        <p:tgtEl>
                                          <p:spTgt spid="20"/>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0"/>
                                        </p:tgtEl>
                                        <p:attrNameLst>
                                          <p:attrName>style.visibility</p:attrName>
                                        </p:attrNameLst>
                                      </p:cBhvr>
                                      <p:to>
                                        <p:strVal val="visible"/>
                                      </p:to>
                                    </p:set>
                                    <p:animEffect transition="in" filter="fade">
                                      <p:cBhvr>
                                        <p:cTn id="50" dur="500"/>
                                        <p:tgtEl>
                                          <p:spTgt spid="30"/>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65"/>
                                        </p:tgtEl>
                                        <p:attrNameLst>
                                          <p:attrName>style.visibility</p:attrName>
                                        </p:attrNameLst>
                                      </p:cBhvr>
                                      <p:to>
                                        <p:strVal val="visible"/>
                                      </p:to>
                                    </p:set>
                                    <p:anim calcmode="lin" valueType="num">
                                      <p:cBhvr additive="base">
                                        <p:cTn id="55" dur="500" fill="hold"/>
                                        <p:tgtEl>
                                          <p:spTgt spid="65"/>
                                        </p:tgtEl>
                                        <p:attrNameLst>
                                          <p:attrName>ppt_x</p:attrName>
                                        </p:attrNameLst>
                                      </p:cBhvr>
                                      <p:tavLst>
                                        <p:tav tm="0">
                                          <p:val>
                                            <p:strVal val="#ppt_x"/>
                                          </p:val>
                                        </p:tav>
                                        <p:tav tm="100000">
                                          <p:val>
                                            <p:strVal val="#ppt_x"/>
                                          </p:val>
                                        </p:tav>
                                      </p:tavLst>
                                    </p:anim>
                                    <p:anim calcmode="lin" valueType="num">
                                      <p:cBhvr additive="base">
                                        <p:cTn id="56" dur="500" fill="hold"/>
                                        <p:tgtEl>
                                          <p:spTgt spid="65"/>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grpId="0" nodeType="clickEffect">
                                  <p:stCondLst>
                                    <p:cond delay="0"/>
                                  </p:stCondLst>
                                  <p:childTnLst>
                                    <p:set>
                                      <p:cBhvr>
                                        <p:cTn id="60" dur="1" fill="hold">
                                          <p:stCondLst>
                                            <p:cond delay="0"/>
                                          </p:stCondLst>
                                        </p:cTn>
                                        <p:tgtEl>
                                          <p:spTgt spid="68"/>
                                        </p:tgtEl>
                                        <p:attrNameLst>
                                          <p:attrName>style.visibility</p:attrName>
                                        </p:attrNameLst>
                                      </p:cBhvr>
                                      <p:to>
                                        <p:strVal val="visible"/>
                                      </p:to>
                                    </p:set>
                                    <p:animEffect transition="in" filter="fade">
                                      <p:cBhvr>
                                        <p:cTn id="61" dur="500"/>
                                        <p:tgtEl>
                                          <p:spTgt spid="68"/>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56"/>
                                        </p:tgtEl>
                                        <p:attrNameLst>
                                          <p:attrName>style.visibility</p:attrName>
                                        </p:attrNameLst>
                                      </p:cBhvr>
                                      <p:to>
                                        <p:strVal val="visible"/>
                                      </p:to>
                                    </p:set>
                                    <p:animEffect transition="in" filter="fade">
                                      <p:cBhvr>
                                        <p:cTn id="66" dur="500"/>
                                        <p:tgtEl>
                                          <p:spTgt spid="56"/>
                                        </p:tgtEl>
                                      </p:cBhvr>
                                    </p:animEffect>
                                  </p:childTnLst>
                                </p:cTn>
                              </p:par>
                              <p:par>
                                <p:cTn id="67" presetID="10" presetClass="entr" presetSubtype="0" fill="hold" nodeType="withEffect">
                                  <p:stCondLst>
                                    <p:cond delay="0"/>
                                  </p:stCondLst>
                                  <p:childTnLst>
                                    <p:set>
                                      <p:cBhvr>
                                        <p:cTn id="68" dur="1" fill="hold">
                                          <p:stCondLst>
                                            <p:cond delay="0"/>
                                          </p:stCondLst>
                                        </p:cTn>
                                        <p:tgtEl>
                                          <p:spTgt spid="57"/>
                                        </p:tgtEl>
                                        <p:attrNameLst>
                                          <p:attrName>style.visibility</p:attrName>
                                        </p:attrNameLst>
                                      </p:cBhvr>
                                      <p:to>
                                        <p:strVal val="visible"/>
                                      </p:to>
                                    </p:set>
                                    <p:animEffect transition="in" filter="fade">
                                      <p:cBhvr>
                                        <p:cTn id="69" dur="500"/>
                                        <p:tgtEl>
                                          <p:spTgt spid="57"/>
                                        </p:tgtEl>
                                      </p:cBhvr>
                                    </p:animEffect>
                                  </p:childTnLst>
                                </p:cTn>
                              </p:par>
                              <p:par>
                                <p:cTn id="70" presetID="10" presetClass="entr" presetSubtype="0" fill="hold" nodeType="withEffect">
                                  <p:stCondLst>
                                    <p:cond delay="0"/>
                                  </p:stCondLst>
                                  <p:childTnLst>
                                    <p:set>
                                      <p:cBhvr>
                                        <p:cTn id="71" dur="1" fill="hold">
                                          <p:stCondLst>
                                            <p:cond delay="0"/>
                                          </p:stCondLst>
                                        </p:cTn>
                                        <p:tgtEl>
                                          <p:spTgt spid="58"/>
                                        </p:tgtEl>
                                        <p:attrNameLst>
                                          <p:attrName>style.visibility</p:attrName>
                                        </p:attrNameLst>
                                      </p:cBhvr>
                                      <p:to>
                                        <p:strVal val="visible"/>
                                      </p:to>
                                    </p:set>
                                    <p:animEffect transition="in" filter="fade">
                                      <p:cBhvr>
                                        <p:cTn id="72" dur="500"/>
                                        <p:tgtEl>
                                          <p:spTgt spid="58"/>
                                        </p:tgtEl>
                                      </p:cBhvr>
                                    </p:animEffect>
                                  </p:childTnLst>
                                </p:cTn>
                              </p:par>
                              <p:par>
                                <p:cTn id="73" presetID="10" presetClass="entr" presetSubtype="0" fill="hold" nodeType="with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500"/>
                                        <p:tgtEl>
                                          <p:spTgt spid="59"/>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62"/>
                                        </p:tgtEl>
                                        <p:attrNameLst>
                                          <p:attrName>style.visibility</p:attrName>
                                        </p:attrNameLst>
                                      </p:cBhvr>
                                      <p:to>
                                        <p:strVal val="visible"/>
                                      </p:to>
                                    </p:set>
                                    <p:animEffect transition="in" filter="fade">
                                      <p:cBhvr>
                                        <p:cTn id="78" dur="500"/>
                                        <p:tgtEl>
                                          <p:spTgt spid="6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63"/>
                                        </p:tgtEl>
                                        <p:attrNameLst>
                                          <p:attrName>style.visibility</p:attrName>
                                        </p:attrNameLst>
                                      </p:cBhvr>
                                      <p:to>
                                        <p:strVal val="visible"/>
                                      </p:to>
                                    </p:set>
                                    <p:animEffect transition="in" filter="fade">
                                      <p:cBhvr>
                                        <p:cTn id="81" dur="500"/>
                                        <p:tgtEl>
                                          <p:spTgt spid="6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0"/>
                                        </p:tgtEl>
                                        <p:attrNameLst>
                                          <p:attrName>style.visibility</p:attrName>
                                        </p:attrNameLst>
                                      </p:cBhvr>
                                      <p:to>
                                        <p:strVal val="visible"/>
                                      </p:to>
                                    </p:set>
                                    <p:animEffect transition="in" filter="fade">
                                      <p:cBhvr>
                                        <p:cTn id="84" dur="500"/>
                                        <p:tgtEl>
                                          <p:spTgt spid="6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1"/>
                                        </p:tgtEl>
                                        <p:attrNameLst>
                                          <p:attrName>style.visibility</p:attrName>
                                        </p:attrNameLst>
                                      </p:cBhvr>
                                      <p:to>
                                        <p:strVal val="visible"/>
                                      </p:to>
                                    </p:set>
                                    <p:animEffect transition="in" filter="fade">
                                      <p:cBhvr>
                                        <p:cTn id="87" dur="500"/>
                                        <p:tgtEl>
                                          <p:spTgt spid="61"/>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69"/>
                                        </p:tgtEl>
                                        <p:attrNameLst>
                                          <p:attrName>style.visibility</p:attrName>
                                        </p:attrNameLst>
                                      </p:cBhvr>
                                      <p:to>
                                        <p:strVal val="visible"/>
                                      </p:to>
                                    </p:set>
                                    <p:anim calcmode="lin" valueType="num">
                                      <p:cBhvr additive="base">
                                        <p:cTn id="92" dur="500" fill="hold"/>
                                        <p:tgtEl>
                                          <p:spTgt spid="69"/>
                                        </p:tgtEl>
                                        <p:attrNameLst>
                                          <p:attrName>ppt_x</p:attrName>
                                        </p:attrNameLst>
                                      </p:cBhvr>
                                      <p:tavLst>
                                        <p:tav tm="0">
                                          <p:val>
                                            <p:strVal val="#ppt_x"/>
                                          </p:val>
                                        </p:tav>
                                        <p:tav tm="100000">
                                          <p:val>
                                            <p:strVal val="#ppt_x"/>
                                          </p:val>
                                        </p:tav>
                                      </p:tavLst>
                                    </p:anim>
                                    <p:anim calcmode="lin" valueType="num">
                                      <p:cBhvr additive="base">
                                        <p:cTn id="93"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grpId="0" nodeType="clickEffect">
                                  <p:stCondLst>
                                    <p:cond delay="0"/>
                                  </p:stCondLst>
                                  <p:childTnLst>
                                    <p:set>
                                      <p:cBhvr>
                                        <p:cTn id="97" dur="1" fill="hold">
                                          <p:stCondLst>
                                            <p:cond delay="0"/>
                                          </p:stCondLst>
                                        </p:cTn>
                                        <p:tgtEl>
                                          <p:spTgt spid="70"/>
                                        </p:tgtEl>
                                        <p:attrNameLst>
                                          <p:attrName>style.visibility</p:attrName>
                                        </p:attrNameLst>
                                      </p:cBhvr>
                                      <p:to>
                                        <p:strVal val="visible"/>
                                      </p:to>
                                    </p:set>
                                    <p:animEffect transition="in" filter="fade">
                                      <p:cBhvr>
                                        <p:cTn id="98" dur="500"/>
                                        <p:tgtEl>
                                          <p:spTgt spid="70"/>
                                        </p:tgtEl>
                                      </p:cBhvr>
                                    </p:animEffect>
                                  </p:childTnLst>
                                </p:cTn>
                              </p:par>
                            </p:childTnLst>
                          </p:cTn>
                        </p:par>
                      </p:childTnLst>
                    </p:cTn>
                  </p:par>
                  <p:par>
                    <p:cTn id="99" fill="hold">
                      <p:stCondLst>
                        <p:cond delay="indefinite"/>
                      </p:stCondLst>
                      <p:childTnLst>
                        <p:par>
                          <p:cTn id="100" fill="hold">
                            <p:stCondLst>
                              <p:cond delay="0"/>
                            </p:stCondLst>
                            <p:childTnLst>
                              <p:par>
                                <p:cTn id="101" presetID="47" presetClass="entr" presetSubtype="0" fill="hold" nodeType="clickEffect">
                                  <p:stCondLst>
                                    <p:cond delay="0"/>
                                  </p:stCondLst>
                                  <p:childTnLst>
                                    <p:set>
                                      <p:cBhvr>
                                        <p:cTn id="102" dur="1" fill="hold">
                                          <p:stCondLst>
                                            <p:cond delay="0"/>
                                          </p:stCondLst>
                                        </p:cTn>
                                        <p:tgtEl>
                                          <p:spTgt spid="71"/>
                                        </p:tgtEl>
                                        <p:attrNameLst>
                                          <p:attrName>style.visibility</p:attrName>
                                        </p:attrNameLst>
                                      </p:cBhvr>
                                      <p:to>
                                        <p:strVal val="visible"/>
                                      </p:to>
                                    </p:set>
                                    <p:animEffect transition="in" filter="fade">
                                      <p:cBhvr>
                                        <p:cTn id="103" dur="1000"/>
                                        <p:tgtEl>
                                          <p:spTgt spid="71"/>
                                        </p:tgtEl>
                                      </p:cBhvr>
                                    </p:animEffect>
                                    <p:anim calcmode="lin" valueType="num">
                                      <p:cBhvr>
                                        <p:cTn id="104" dur="1000" fill="hold"/>
                                        <p:tgtEl>
                                          <p:spTgt spid="71"/>
                                        </p:tgtEl>
                                        <p:attrNameLst>
                                          <p:attrName>ppt_x</p:attrName>
                                        </p:attrNameLst>
                                      </p:cBhvr>
                                      <p:tavLst>
                                        <p:tav tm="0">
                                          <p:val>
                                            <p:strVal val="#ppt_x"/>
                                          </p:val>
                                        </p:tav>
                                        <p:tav tm="100000">
                                          <p:val>
                                            <p:strVal val="#ppt_x"/>
                                          </p:val>
                                        </p:tav>
                                      </p:tavLst>
                                    </p:anim>
                                    <p:anim calcmode="lin" valueType="num">
                                      <p:cBhvr>
                                        <p:cTn id="105" dur="1000" fill="hold"/>
                                        <p:tgtEl>
                                          <p:spTgt spid="71"/>
                                        </p:tgtEl>
                                        <p:attrNameLst>
                                          <p:attrName>ppt_y</p:attrName>
                                        </p:attrNameLst>
                                      </p:cBhvr>
                                      <p:tavLst>
                                        <p:tav tm="0">
                                          <p:val>
                                            <p:strVal val="#ppt_y-.1"/>
                                          </p:val>
                                        </p:tav>
                                        <p:tav tm="100000">
                                          <p:val>
                                            <p:strVal val="#ppt_y"/>
                                          </p:val>
                                        </p:tav>
                                      </p:tavLst>
                                    </p:anim>
                                  </p:childTnLst>
                                </p:cTn>
                              </p:par>
                              <p:par>
                                <p:cTn id="106" presetID="47" presetClass="entr" presetSubtype="0" fill="hold" nodeType="withEffect">
                                  <p:stCondLst>
                                    <p:cond delay="0"/>
                                  </p:stCondLst>
                                  <p:childTnLst>
                                    <p:set>
                                      <p:cBhvr>
                                        <p:cTn id="107" dur="1" fill="hold">
                                          <p:stCondLst>
                                            <p:cond delay="0"/>
                                          </p:stCondLst>
                                        </p:cTn>
                                        <p:tgtEl>
                                          <p:spTgt spid="72"/>
                                        </p:tgtEl>
                                        <p:attrNameLst>
                                          <p:attrName>style.visibility</p:attrName>
                                        </p:attrNameLst>
                                      </p:cBhvr>
                                      <p:to>
                                        <p:strVal val="visible"/>
                                      </p:to>
                                    </p:set>
                                    <p:animEffect transition="in" filter="fade">
                                      <p:cBhvr>
                                        <p:cTn id="108" dur="1000"/>
                                        <p:tgtEl>
                                          <p:spTgt spid="72"/>
                                        </p:tgtEl>
                                      </p:cBhvr>
                                    </p:animEffect>
                                    <p:anim calcmode="lin" valueType="num">
                                      <p:cBhvr>
                                        <p:cTn id="109" dur="1000" fill="hold"/>
                                        <p:tgtEl>
                                          <p:spTgt spid="72"/>
                                        </p:tgtEl>
                                        <p:attrNameLst>
                                          <p:attrName>ppt_x</p:attrName>
                                        </p:attrNameLst>
                                      </p:cBhvr>
                                      <p:tavLst>
                                        <p:tav tm="0">
                                          <p:val>
                                            <p:strVal val="#ppt_x"/>
                                          </p:val>
                                        </p:tav>
                                        <p:tav tm="100000">
                                          <p:val>
                                            <p:strVal val="#ppt_x"/>
                                          </p:val>
                                        </p:tav>
                                      </p:tavLst>
                                    </p:anim>
                                    <p:anim calcmode="lin" valueType="num">
                                      <p:cBhvr>
                                        <p:cTn id="110" dur="1000" fill="hold"/>
                                        <p:tgtEl>
                                          <p:spTgt spid="72"/>
                                        </p:tgtEl>
                                        <p:attrNameLst>
                                          <p:attrName>ppt_y</p:attrName>
                                        </p:attrNameLst>
                                      </p:cBhvr>
                                      <p:tavLst>
                                        <p:tav tm="0">
                                          <p:val>
                                            <p:strVal val="#ppt_y-.1"/>
                                          </p:val>
                                        </p:tav>
                                        <p:tav tm="100000">
                                          <p:val>
                                            <p:strVal val="#ppt_y"/>
                                          </p:val>
                                        </p:tav>
                                      </p:tavLst>
                                    </p:anim>
                                  </p:childTnLst>
                                </p:cTn>
                              </p:par>
                              <p:par>
                                <p:cTn id="111" presetID="47" presetClass="entr" presetSubtype="0" fill="hold" nodeType="withEffect">
                                  <p:stCondLst>
                                    <p:cond delay="0"/>
                                  </p:stCondLst>
                                  <p:childTnLst>
                                    <p:set>
                                      <p:cBhvr>
                                        <p:cTn id="112" dur="1" fill="hold">
                                          <p:stCondLst>
                                            <p:cond delay="0"/>
                                          </p:stCondLst>
                                        </p:cTn>
                                        <p:tgtEl>
                                          <p:spTgt spid="75"/>
                                        </p:tgtEl>
                                        <p:attrNameLst>
                                          <p:attrName>style.visibility</p:attrName>
                                        </p:attrNameLst>
                                      </p:cBhvr>
                                      <p:to>
                                        <p:strVal val="visible"/>
                                      </p:to>
                                    </p:set>
                                    <p:animEffect transition="in" filter="fade">
                                      <p:cBhvr>
                                        <p:cTn id="113" dur="1000"/>
                                        <p:tgtEl>
                                          <p:spTgt spid="75"/>
                                        </p:tgtEl>
                                      </p:cBhvr>
                                    </p:animEffect>
                                    <p:anim calcmode="lin" valueType="num">
                                      <p:cBhvr>
                                        <p:cTn id="114" dur="1000" fill="hold"/>
                                        <p:tgtEl>
                                          <p:spTgt spid="75"/>
                                        </p:tgtEl>
                                        <p:attrNameLst>
                                          <p:attrName>ppt_x</p:attrName>
                                        </p:attrNameLst>
                                      </p:cBhvr>
                                      <p:tavLst>
                                        <p:tav tm="0">
                                          <p:val>
                                            <p:strVal val="#ppt_x"/>
                                          </p:val>
                                        </p:tav>
                                        <p:tav tm="100000">
                                          <p:val>
                                            <p:strVal val="#ppt_x"/>
                                          </p:val>
                                        </p:tav>
                                      </p:tavLst>
                                    </p:anim>
                                    <p:anim calcmode="lin" valueType="num">
                                      <p:cBhvr>
                                        <p:cTn id="115" dur="1000" fill="hold"/>
                                        <p:tgtEl>
                                          <p:spTgt spid="75"/>
                                        </p:tgtEl>
                                        <p:attrNameLst>
                                          <p:attrName>ppt_y</p:attrName>
                                        </p:attrNameLst>
                                      </p:cBhvr>
                                      <p:tavLst>
                                        <p:tav tm="0">
                                          <p:val>
                                            <p:strVal val="#ppt_y-.1"/>
                                          </p:val>
                                        </p:tav>
                                        <p:tav tm="100000">
                                          <p:val>
                                            <p:strVal val="#ppt_y"/>
                                          </p:val>
                                        </p:tav>
                                      </p:tavLst>
                                    </p:anim>
                                  </p:childTnLst>
                                </p:cTn>
                              </p:par>
                              <p:par>
                                <p:cTn id="116" presetID="47" presetClass="entr" presetSubtype="0" fill="hold" nodeType="withEffect">
                                  <p:stCondLst>
                                    <p:cond delay="0"/>
                                  </p:stCondLst>
                                  <p:childTnLst>
                                    <p:set>
                                      <p:cBhvr>
                                        <p:cTn id="117" dur="1" fill="hold">
                                          <p:stCondLst>
                                            <p:cond delay="0"/>
                                          </p:stCondLst>
                                        </p:cTn>
                                        <p:tgtEl>
                                          <p:spTgt spid="76"/>
                                        </p:tgtEl>
                                        <p:attrNameLst>
                                          <p:attrName>style.visibility</p:attrName>
                                        </p:attrNameLst>
                                      </p:cBhvr>
                                      <p:to>
                                        <p:strVal val="visible"/>
                                      </p:to>
                                    </p:set>
                                    <p:animEffect transition="in" filter="fade">
                                      <p:cBhvr>
                                        <p:cTn id="118" dur="1000"/>
                                        <p:tgtEl>
                                          <p:spTgt spid="76"/>
                                        </p:tgtEl>
                                      </p:cBhvr>
                                    </p:animEffect>
                                    <p:anim calcmode="lin" valueType="num">
                                      <p:cBhvr>
                                        <p:cTn id="119" dur="1000" fill="hold"/>
                                        <p:tgtEl>
                                          <p:spTgt spid="76"/>
                                        </p:tgtEl>
                                        <p:attrNameLst>
                                          <p:attrName>ppt_x</p:attrName>
                                        </p:attrNameLst>
                                      </p:cBhvr>
                                      <p:tavLst>
                                        <p:tav tm="0">
                                          <p:val>
                                            <p:strVal val="#ppt_x"/>
                                          </p:val>
                                        </p:tav>
                                        <p:tav tm="100000">
                                          <p:val>
                                            <p:strVal val="#ppt_x"/>
                                          </p:val>
                                        </p:tav>
                                      </p:tavLst>
                                    </p:anim>
                                    <p:anim calcmode="lin" valueType="num">
                                      <p:cBhvr>
                                        <p:cTn id="120" dur="1000" fill="hold"/>
                                        <p:tgtEl>
                                          <p:spTgt spid="76"/>
                                        </p:tgtEl>
                                        <p:attrNameLst>
                                          <p:attrName>ppt_y</p:attrName>
                                        </p:attrNameLst>
                                      </p:cBhvr>
                                      <p:tavLst>
                                        <p:tav tm="0">
                                          <p:val>
                                            <p:strVal val="#ppt_y-.1"/>
                                          </p:val>
                                        </p:tav>
                                        <p:tav tm="100000">
                                          <p:val>
                                            <p:strVal val="#ppt_y"/>
                                          </p:val>
                                        </p:tav>
                                      </p:tavLst>
                                    </p:anim>
                                  </p:childTnLst>
                                </p:cTn>
                              </p:par>
                              <p:par>
                                <p:cTn id="121" presetID="47" presetClass="entr" presetSubtype="0" fill="hold" nodeType="withEffect">
                                  <p:stCondLst>
                                    <p:cond delay="0"/>
                                  </p:stCondLst>
                                  <p:childTnLst>
                                    <p:set>
                                      <p:cBhvr>
                                        <p:cTn id="122" dur="1" fill="hold">
                                          <p:stCondLst>
                                            <p:cond delay="0"/>
                                          </p:stCondLst>
                                        </p:cTn>
                                        <p:tgtEl>
                                          <p:spTgt spid="77"/>
                                        </p:tgtEl>
                                        <p:attrNameLst>
                                          <p:attrName>style.visibility</p:attrName>
                                        </p:attrNameLst>
                                      </p:cBhvr>
                                      <p:to>
                                        <p:strVal val="visible"/>
                                      </p:to>
                                    </p:set>
                                    <p:animEffect transition="in" filter="fade">
                                      <p:cBhvr>
                                        <p:cTn id="123" dur="1000"/>
                                        <p:tgtEl>
                                          <p:spTgt spid="77"/>
                                        </p:tgtEl>
                                      </p:cBhvr>
                                    </p:animEffect>
                                    <p:anim calcmode="lin" valueType="num">
                                      <p:cBhvr>
                                        <p:cTn id="124" dur="1000" fill="hold"/>
                                        <p:tgtEl>
                                          <p:spTgt spid="77"/>
                                        </p:tgtEl>
                                        <p:attrNameLst>
                                          <p:attrName>ppt_x</p:attrName>
                                        </p:attrNameLst>
                                      </p:cBhvr>
                                      <p:tavLst>
                                        <p:tav tm="0">
                                          <p:val>
                                            <p:strVal val="#ppt_x"/>
                                          </p:val>
                                        </p:tav>
                                        <p:tav tm="100000">
                                          <p:val>
                                            <p:strVal val="#ppt_x"/>
                                          </p:val>
                                        </p:tav>
                                      </p:tavLst>
                                    </p:anim>
                                    <p:anim calcmode="lin" valueType="num">
                                      <p:cBhvr>
                                        <p:cTn id="125" dur="1000" fill="hold"/>
                                        <p:tgtEl>
                                          <p:spTgt spid="77"/>
                                        </p:tgtEl>
                                        <p:attrNameLst>
                                          <p:attrName>ppt_y</p:attrName>
                                        </p:attrNameLst>
                                      </p:cBhvr>
                                      <p:tavLst>
                                        <p:tav tm="0">
                                          <p:val>
                                            <p:strVal val="#ppt_y-.1"/>
                                          </p:val>
                                        </p:tav>
                                        <p:tav tm="100000">
                                          <p:val>
                                            <p:strVal val="#ppt_y"/>
                                          </p:val>
                                        </p:tav>
                                      </p:tavLst>
                                    </p:anim>
                                  </p:childTnLst>
                                </p:cTn>
                              </p:par>
                              <p:par>
                                <p:cTn id="126" presetID="47" presetClass="entr" presetSubtype="0" fill="hold" nodeType="withEffect">
                                  <p:stCondLst>
                                    <p:cond delay="0"/>
                                  </p:stCondLst>
                                  <p:childTnLst>
                                    <p:set>
                                      <p:cBhvr>
                                        <p:cTn id="127" dur="1" fill="hold">
                                          <p:stCondLst>
                                            <p:cond delay="0"/>
                                          </p:stCondLst>
                                        </p:cTn>
                                        <p:tgtEl>
                                          <p:spTgt spid="78"/>
                                        </p:tgtEl>
                                        <p:attrNameLst>
                                          <p:attrName>style.visibility</p:attrName>
                                        </p:attrNameLst>
                                      </p:cBhvr>
                                      <p:to>
                                        <p:strVal val="visible"/>
                                      </p:to>
                                    </p:set>
                                    <p:animEffect transition="in" filter="fade">
                                      <p:cBhvr>
                                        <p:cTn id="128" dur="1000"/>
                                        <p:tgtEl>
                                          <p:spTgt spid="78"/>
                                        </p:tgtEl>
                                      </p:cBhvr>
                                    </p:animEffect>
                                    <p:anim calcmode="lin" valueType="num">
                                      <p:cBhvr>
                                        <p:cTn id="129" dur="1000" fill="hold"/>
                                        <p:tgtEl>
                                          <p:spTgt spid="78"/>
                                        </p:tgtEl>
                                        <p:attrNameLst>
                                          <p:attrName>ppt_x</p:attrName>
                                        </p:attrNameLst>
                                      </p:cBhvr>
                                      <p:tavLst>
                                        <p:tav tm="0">
                                          <p:val>
                                            <p:strVal val="#ppt_x"/>
                                          </p:val>
                                        </p:tav>
                                        <p:tav tm="100000">
                                          <p:val>
                                            <p:strVal val="#ppt_x"/>
                                          </p:val>
                                        </p:tav>
                                      </p:tavLst>
                                    </p:anim>
                                    <p:anim calcmode="lin" valueType="num">
                                      <p:cBhvr>
                                        <p:cTn id="130" dur="1000" fill="hold"/>
                                        <p:tgtEl>
                                          <p:spTgt spid="78"/>
                                        </p:tgtEl>
                                        <p:attrNameLst>
                                          <p:attrName>ppt_y</p:attrName>
                                        </p:attrNameLst>
                                      </p:cBhvr>
                                      <p:tavLst>
                                        <p:tav tm="0">
                                          <p:val>
                                            <p:strVal val="#ppt_y-.1"/>
                                          </p:val>
                                        </p:tav>
                                        <p:tav tm="100000">
                                          <p:val>
                                            <p:strVal val="#ppt_y"/>
                                          </p:val>
                                        </p:tav>
                                      </p:tavLst>
                                    </p:anim>
                                  </p:childTnLst>
                                </p:cTn>
                              </p:par>
                              <p:par>
                                <p:cTn id="131" presetID="47" presetClass="entr" presetSubtype="0" fill="hold" nodeType="withEffect">
                                  <p:stCondLst>
                                    <p:cond delay="0"/>
                                  </p:stCondLst>
                                  <p:childTnLst>
                                    <p:set>
                                      <p:cBhvr>
                                        <p:cTn id="132" dur="1" fill="hold">
                                          <p:stCondLst>
                                            <p:cond delay="0"/>
                                          </p:stCondLst>
                                        </p:cTn>
                                        <p:tgtEl>
                                          <p:spTgt spid="74"/>
                                        </p:tgtEl>
                                        <p:attrNameLst>
                                          <p:attrName>style.visibility</p:attrName>
                                        </p:attrNameLst>
                                      </p:cBhvr>
                                      <p:to>
                                        <p:strVal val="visible"/>
                                      </p:to>
                                    </p:set>
                                    <p:animEffect transition="in" filter="fade">
                                      <p:cBhvr>
                                        <p:cTn id="133" dur="1000"/>
                                        <p:tgtEl>
                                          <p:spTgt spid="74"/>
                                        </p:tgtEl>
                                      </p:cBhvr>
                                    </p:animEffect>
                                    <p:anim calcmode="lin" valueType="num">
                                      <p:cBhvr>
                                        <p:cTn id="134" dur="1000" fill="hold"/>
                                        <p:tgtEl>
                                          <p:spTgt spid="74"/>
                                        </p:tgtEl>
                                        <p:attrNameLst>
                                          <p:attrName>ppt_x</p:attrName>
                                        </p:attrNameLst>
                                      </p:cBhvr>
                                      <p:tavLst>
                                        <p:tav tm="0">
                                          <p:val>
                                            <p:strVal val="#ppt_x"/>
                                          </p:val>
                                        </p:tav>
                                        <p:tav tm="100000">
                                          <p:val>
                                            <p:strVal val="#ppt_x"/>
                                          </p:val>
                                        </p:tav>
                                      </p:tavLst>
                                    </p:anim>
                                    <p:anim calcmode="lin" valueType="num">
                                      <p:cBhvr>
                                        <p:cTn id="135" dur="1000" fill="hold"/>
                                        <p:tgtEl>
                                          <p:spTgt spid="74"/>
                                        </p:tgtEl>
                                        <p:attrNameLst>
                                          <p:attrName>ppt_y</p:attrName>
                                        </p:attrNameLst>
                                      </p:cBhvr>
                                      <p:tavLst>
                                        <p:tav tm="0">
                                          <p:val>
                                            <p:strVal val="#ppt_y-.1"/>
                                          </p:val>
                                        </p:tav>
                                        <p:tav tm="100000">
                                          <p:val>
                                            <p:strVal val="#ppt_y"/>
                                          </p:val>
                                        </p:tav>
                                      </p:tavLst>
                                    </p:anim>
                                  </p:childTnLst>
                                </p:cTn>
                              </p:par>
                              <p:par>
                                <p:cTn id="136" presetID="47" presetClass="entr" presetSubtype="0" fill="hold" nodeType="withEffect">
                                  <p:stCondLst>
                                    <p:cond delay="0"/>
                                  </p:stCondLst>
                                  <p:childTnLst>
                                    <p:set>
                                      <p:cBhvr>
                                        <p:cTn id="137" dur="1" fill="hold">
                                          <p:stCondLst>
                                            <p:cond delay="0"/>
                                          </p:stCondLst>
                                        </p:cTn>
                                        <p:tgtEl>
                                          <p:spTgt spid="73"/>
                                        </p:tgtEl>
                                        <p:attrNameLst>
                                          <p:attrName>style.visibility</p:attrName>
                                        </p:attrNameLst>
                                      </p:cBhvr>
                                      <p:to>
                                        <p:strVal val="visible"/>
                                      </p:to>
                                    </p:set>
                                    <p:animEffect transition="in" filter="fade">
                                      <p:cBhvr>
                                        <p:cTn id="138" dur="1000"/>
                                        <p:tgtEl>
                                          <p:spTgt spid="73"/>
                                        </p:tgtEl>
                                      </p:cBhvr>
                                    </p:animEffect>
                                    <p:anim calcmode="lin" valueType="num">
                                      <p:cBhvr>
                                        <p:cTn id="139" dur="1000" fill="hold"/>
                                        <p:tgtEl>
                                          <p:spTgt spid="73"/>
                                        </p:tgtEl>
                                        <p:attrNameLst>
                                          <p:attrName>ppt_x</p:attrName>
                                        </p:attrNameLst>
                                      </p:cBhvr>
                                      <p:tavLst>
                                        <p:tav tm="0">
                                          <p:val>
                                            <p:strVal val="#ppt_x"/>
                                          </p:val>
                                        </p:tav>
                                        <p:tav tm="100000">
                                          <p:val>
                                            <p:strVal val="#ppt_x"/>
                                          </p:val>
                                        </p:tav>
                                      </p:tavLst>
                                    </p:anim>
                                    <p:anim calcmode="lin" valueType="num">
                                      <p:cBhvr>
                                        <p:cTn id="140"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34" grpId="0"/>
      <p:bldP spid="35" grpId="0"/>
      <p:bldP spid="36" grpId="0"/>
      <p:bldP spid="37" grpId="0"/>
      <p:bldP spid="60" grpId="0"/>
      <p:bldP spid="61" grpId="0"/>
      <p:bldP spid="62" grpId="0"/>
      <p:bldP spid="63" grpId="0"/>
      <p:bldP spid="65" grpId="0" animBg="1"/>
      <p:bldP spid="68" grpId="0"/>
      <p:bldP spid="69" grpId="0" animBg="1"/>
      <p:bldP spid="70"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tângulo 2"/>
          <p:cNvSpPr/>
          <p:nvPr/>
        </p:nvSpPr>
        <p:spPr bwMode="auto">
          <a:xfrm>
            <a:off x="7350370" y="6655778"/>
            <a:ext cx="1186962" cy="400110"/>
          </a:xfrm>
          <a:prstGeom prst="rect">
            <a:avLst/>
          </a:prstGeom>
          <a:solidFill>
            <a:schemeClr val="bg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eaLnBrk="0" fontAlgn="base" hangingPunct="0">
              <a:spcBef>
                <a:spcPct val="0"/>
              </a:spcBef>
              <a:spcAft>
                <a:spcPct val="0"/>
              </a:spcAft>
            </a:pPr>
            <a:endParaRPr lang="pt-BR" sz="2000" dirty="0">
              <a:solidFill>
                <a:srgbClr val="000000"/>
              </a:solidFill>
              <a:effectLst>
                <a:outerShdw blurRad="38100" dist="38100" dir="2700000" algn="tl">
                  <a:srgbClr val="000000">
                    <a:alpha val="43137"/>
                  </a:srgbClr>
                </a:outerShdw>
              </a:effectLst>
            </a:endParaRPr>
          </a:p>
        </p:txBody>
      </p:sp>
      <p:sp>
        <p:nvSpPr>
          <p:cNvPr id="4" name="CaixaDeTexto 4"/>
          <p:cNvSpPr txBox="1"/>
          <p:nvPr/>
        </p:nvSpPr>
        <p:spPr>
          <a:xfrm>
            <a:off x="1208521" y="2066567"/>
            <a:ext cx="7045439" cy="2631490"/>
          </a:xfrm>
          <a:prstGeom prst="rect">
            <a:avLst/>
          </a:prstGeom>
          <a:solidFill>
            <a:schemeClr val="bg1"/>
          </a:solidFill>
        </p:spPr>
        <p:txBody>
          <a:bodyPr wrap="square" rtlCol="0">
            <a:spAutoFit/>
          </a:bodyPr>
          <a:lstStyle/>
          <a:p>
            <a:pPr marL="457200" indent="-457200">
              <a:lnSpc>
                <a:spcPct val="150000"/>
              </a:lnSpc>
              <a:buFont typeface="+mj-lt"/>
              <a:buAutoNum type="arabicPeriod"/>
            </a:pPr>
            <a:r>
              <a:rPr lang="en-US" sz="2200" dirty="0">
                <a:solidFill>
                  <a:srgbClr val="1C1C1C"/>
                </a:solidFill>
                <a:effectLst/>
                <a:latin typeface="Times New Roman" panose="02020603050405020304" pitchFamily="18" charset="0"/>
                <a:cs typeface="Times New Roman" panose="02020603050405020304" pitchFamily="18" charset="0"/>
              </a:rPr>
              <a:t>Introduction</a:t>
            </a:r>
          </a:p>
          <a:p>
            <a:pPr marL="457200" indent="-457200">
              <a:lnSpc>
                <a:spcPct val="150000"/>
              </a:lnSpc>
              <a:buFont typeface="+mj-lt"/>
              <a:buAutoNum type="arabicPeriod"/>
            </a:pPr>
            <a:r>
              <a:rPr lang="en-US" sz="2200" dirty="0">
                <a:solidFill>
                  <a:srgbClr val="1C1C1C"/>
                </a:solidFill>
                <a:effectLst/>
                <a:latin typeface="Times New Roman" panose="02020603050405020304" pitchFamily="18" charset="0"/>
                <a:cs typeface="Times New Roman" panose="02020603050405020304" pitchFamily="18" charset="0"/>
              </a:rPr>
              <a:t>State of the Art</a:t>
            </a:r>
          </a:p>
          <a:p>
            <a:pPr marL="457200" indent="-457200">
              <a:lnSpc>
                <a:spcPct val="150000"/>
              </a:lnSpc>
              <a:buFont typeface="+mj-lt"/>
              <a:buAutoNum type="arabicPeriod"/>
            </a:pPr>
            <a:r>
              <a:rPr lang="en-US" sz="2200" dirty="0">
                <a:solidFill>
                  <a:srgbClr val="1C1C1C"/>
                </a:solidFill>
                <a:latin typeface="Times New Roman" panose="02020603050405020304" pitchFamily="18" charset="0"/>
                <a:cs typeface="Times New Roman" panose="02020603050405020304" pitchFamily="18" charset="0"/>
              </a:rPr>
              <a:t>Methodology</a:t>
            </a:r>
          </a:p>
          <a:p>
            <a:pPr marL="457200" indent="-457200">
              <a:lnSpc>
                <a:spcPct val="150000"/>
              </a:lnSpc>
              <a:buFont typeface="+mj-lt"/>
              <a:buAutoNum type="arabicPeriod"/>
            </a:pPr>
            <a:r>
              <a:rPr lang="en-US" sz="2200" dirty="0">
                <a:solidFill>
                  <a:srgbClr val="1C1C1C"/>
                </a:solidFill>
                <a:latin typeface="Times New Roman" panose="02020603050405020304" pitchFamily="18" charset="0"/>
                <a:cs typeface="Times New Roman" panose="02020603050405020304" pitchFamily="18" charset="0"/>
              </a:rPr>
              <a:t>Results and Discussions </a:t>
            </a:r>
          </a:p>
          <a:p>
            <a:pPr marL="457200" indent="-457200">
              <a:lnSpc>
                <a:spcPct val="150000"/>
              </a:lnSpc>
              <a:buFont typeface="+mj-lt"/>
              <a:buAutoNum type="arabicPeriod"/>
            </a:pPr>
            <a:r>
              <a:rPr lang="en-US" sz="2200" b="1" dirty="0">
                <a:solidFill>
                  <a:srgbClr val="1C1C1C"/>
                </a:solidFill>
                <a:latin typeface="Times New Roman" panose="02020603050405020304" pitchFamily="18" charset="0"/>
                <a:cs typeface="Times New Roman" panose="02020603050405020304" pitchFamily="18" charset="0"/>
              </a:rPr>
              <a:t>Conclusions and Suggestions for Future Works</a:t>
            </a:r>
            <a:endParaRPr lang="en-US" sz="2200" b="1"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87792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ixaDeTexto 7"/>
          <p:cNvSpPr txBox="1"/>
          <p:nvPr/>
        </p:nvSpPr>
        <p:spPr>
          <a:xfrm>
            <a:off x="415096" y="864569"/>
            <a:ext cx="11508287" cy="5509200"/>
          </a:xfrm>
          <a:prstGeom prst="rect">
            <a:avLst/>
          </a:prstGeom>
          <a:noFill/>
        </p:spPr>
        <p:txBody>
          <a:bodyPr wrap="square" rtlCol="0">
            <a:spAutoFit/>
          </a:bodyPr>
          <a:lstStyle/>
          <a:p>
            <a:pPr marL="342900" indent="-342900">
              <a:buFont typeface="Wingdings" pitchFamily="2" charset="2"/>
              <a:buChar char="§"/>
            </a:pPr>
            <a:r>
              <a:rPr lang="en-DE" sz="2200" dirty="0">
                <a:latin typeface="Times New Roman" panose="02020603050405020304" pitchFamily="18" charset="0"/>
                <a:cs typeface="Times New Roman" panose="02020603050405020304" pitchFamily="18" charset="0"/>
              </a:rPr>
              <a:t>Given the limitation of the ASTM E837-13a, DANN trained models on numerical simulation data were </a:t>
            </a:r>
            <a:r>
              <a:rPr lang="en-DE" sz="2200" b="1" dirty="0">
                <a:latin typeface="Times New Roman" panose="02020603050405020304" pitchFamily="18" charset="0"/>
                <a:cs typeface="Times New Roman" panose="02020603050405020304" pitchFamily="18" charset="0"/>
              </a:rPr>
              <a:t>implemented</a:t>
            </a:r>
            <a:r>
              <a:rPr lang="en-DE" sz="2200" dirty="0">
                <a:latin typeface="Times New Roman" panose="02020603050405020304" pitchFamily="18" charset="0"/>
                <a:cs typeface="Times New Roman" panose="02020603050405020304" pitchFamily="18" charset="0"/>
              </a:rPr>
              <a:t> for the </a:t>
            </a:r>
            <a:r>
              <a:rPr lang="en-DE" sz="2200" b="1" dirty="0">
                <a:latin typeface="Times New Roman" panose="02020603050405020304" pitchFamily="18" charset="0"/>
                <a:cs typeface="Times New Roman" panose="02020603050405020304" pitchFamily="18" charset="0"/>
              </a:rPr>
              <a:t>correction</a:t>
            </a:r>
            <a:r>
              <a:rPr lang="en-DE" sz="2200" dirty="0">
                <a:latin typeface="Times New Roman" panose="02020603050405020304" pitchFamily="18" charset="0"/>
                <a:cs typeface="Times New Roman" panose="02020603050405020304" pitchFamily="18" charset="0"/>
              </a:rPr>
              <a:t> of plasticity effect in HDM. A FEM model was </a:t>
            </a:r>
            <a:r>
              <a:rPr lang="en-DE" sz="2200" b="1" dirty="0">
                <a:latin typeface="Times New Roman" panose="02020603050405020304" pitchFamily="18" charset="0"/>
                <a:cs typeface="Times New Roman" panose="02020603050405020304" pitchFamily="18" charset="0"/>
              </a:rPr>
              <a:t>developed</a:t>
            </a:r>
            <a:r>
              <a:rPr lang="en-DE" sz="2200" dirty="0">
                <a:latin typeface="Times New Roman" panose="02020603050405020304" pitchFamily="18" charset="0"/>
                <a:cs typeface="Times New Roman" panose="02020603050405020304" pitchFamily="18" charset="0"/>
              </a:rPr>
              <a:t> for the numerical simulations.</a:t>
            </a:r>
          </a:p>
          <a:p>
            <a:pPr marL="342900" indent="-342900">
              <a:buFont typeface="Wingdings" pitchFamily="2" charset="2"/>
              <a:buChar char="§"/>
            </a:pPr>
            <a:r>
              <a:rPr lang="en-DE" sz="2200" b="1" dirty="0">
                <a:latin typeface="Times New Roman" panose="02020603050405020304" pitchFamily="18" charset="0"/>
                <a:cs typeface="Times New Roman" panose="02020603050405020304" pitchFamily="18" charset="0"/>
              </a:rPr>
              <a:t>Two</a:t>
            </a:r>
            <a:r>
              <a:rPr lang="en-DE" sz="2200" dirty="0">
                <a:latin typeface="Times New Roman" panose="02020603050405020304" pitchFamily="18" charset="0"/>
                <a:cs typeface="Times New Roman" panose="02020603050405020304" pitchFamily="18" charset="0"/>
              </a:rPr>
              <a:t> different model based on two different databases </a:t>
            </a:r>
            <a:r>
              <a:rPr lang="en-DE" sz="2200" b="1" dirty="0">
                <a:latin typeface="Times New Roman" panose="02020603050405020304" pitchFamily="18" charset="0"/>
                <a:cs typeface="Times New Roman" panose="02020603050405020304" pitchFamily="18" charset="0"/>
              </a:rPr>
              <a:t>Test 1</a:t>
            </a:r>
            <a:r>
              <a:rPr lang="en-DE" sz="2200" dirty="0">
                <a:latin typeface="Times New Roman" panose="02020603050405020304" pitchFamily="18" charset="0"/>
                <a:cs typeface="Times New Roman" panose="02020603050405020304" pitchFamily="18" charset="0"/>
              </a:rPr>
              <a:t> (uniform stress profile) and </a:t>
            </a:r>
            <a:r>
              <a:rPr lang="en-DE" sz="2200" b="1" dirty="0">
                <a:latin typeface="Times New Roman" panose="02020603050405020304" pitchFamily="18" charset="0"/>
                <a:cs typeface="Times New Roman" panose="02020603050405020304" pitchFamily="18" charset="0"/>
              </a:rPr>
              <a:t>Test 2</a:t>
            </a:r>
            <a:r>
              <a:rPr lang="en-DE" sz="2200" dirty="0">
                <a:latin typeface="Times New Roman" panose="02020603050405020304" pitchFamily="18" charset="0"/>
                <a:cs typeface="Times New Roman" panose="02020603050405020304" pitchFamily="18" charset="0"/>
              </a:rPr>
              <a:t> (non-uniform stress profile). B</a:t>
            </a:r>
            <a:r>
              <a:rPr lang="en-US" sz="2200" dirty="0" err="1">
                <a:latin typeface="Times New Roman" panose="02020603050405020304" pitchFamily="18" charset="0"/>
                <a:cs typeface="Times New Roman" panose="02020603050405020304" pitchFamily="18" charset="0"/>
              </a:rPr>
              <a:t>oth</a:t>
            </a:r>
            <a:r>
              <a:rPr lang="en-US" sz="2200" dirty="0">
                <a:latin typeface="Times New Roman" panose="02020603050405020304" pitchFamily="18" charset="0"/>
                <a:cs typeface="Times New Roman" panose="02020603050405020304" pitchFamily="18" charset="0"/>
              </a:rPr>
              <a:t> DANN models </a:t>
            </a:r>
            <a:r>
              <a:rPr lang="en-US" sz="2200" b="1" dirty="0">
                <a:latin typeface="Times New Roman" panose="02020603050405020304" pitchFamily="18" charset="0"/>
                <a:cs typeface="Times New Roman" panose="02020603050405020304" pitchFamily="18" charset="0"/>
              </a:rPr>
              <a:t>performed relatively accurately</a:t>
            </a:r>
            <a:r>
              <a:rPr lang="en-DE" sz="2200" b="1" dirty="0">
                <a:latin typeface="Times New Roman" panose="02020603050405020304" pitchFamily="18" charset="0"/>
                <a:cs typeface="Times New Roman" panose="02020603050405020304" pitchFamily="18" charset="0"/>
              </a:rPr>
              <a:t> </a:t>
            </a:r>
            <a:r>
              <a:rPr lang="en-DE" sz="2200" dirty="0">
                <a:latin typeface="Times New Roman" panose="02020603050405020304" pitchFamily="18" charset="0"/>
                <a:cs typeface="Times New Roman" panose="02020603050405020304" pitchFamily="18" charset="0"/>
              </a:rPr>
              <a:t>(in the test validation). E</a:t>
            </a:r>
            <a:r>
              <a:rPr lang="en-US" sz="2200" dirty="0">
                <a:latin typeface="Times New Roman" panose="02020603050405020304" pitchFamily="18" charset="0"/>
                <a:cs typeface="Times New Roman" panose="02020603050405020304" pitchFamily="18" charset="0"/>
              </a:rPr>
              <a:t>rrors on the order of </a:t>
            </a:r>
            <a:r>
              <a:rPr lang="en-DE"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5.2 x 10</a:t>
            </a:r>
            <a:r>
              <a:rPr lang="en-DE" sz="2200" b="1" baseline="30000" dirty="0">
                <a:latin typeface="Times New Roman" panose="02020603050405020304" pitchFamily="18" charset="0"/>
                <a:cs typeface="Times New Roman" panose="02020603050405020304" pitchFamily="18" charset="0"/>
              </a:rPr>
              <a:t>-3</a:t>
            </a:r>
            <a:r>
              <a:rPr lang="en-DE" sz="2200" b="1" dirty="0">
                <a:latin typeface="Times New Roman" panose="02020603050405020304" pitchFamily="18" charset="0"/>
                <a:cs typeface="Times New Roman" panose="02020603050405020304" pitchFamily="18" charset="0"/>
              </a:rPr>
              <a:t> for </a:t>
            </a:r>
            <a:r>
              <a:rPr lang="en-US" sz="2200" b="1" dirty="0">
                <a:latin typeface="Times New Roman" panose="02020603050405020304" pitchFamily="18" charset="0"/>
                <a:cs typeface="Times New Roman" panose="02020603050405020304" pitchFamily="18" charset="0"/>
              </a:rPr>
              <a:t>Test 1</a:t>
            </a:r>
            <a:r>
              <a:rPr lang="en-DE" sz="2200" b="1" dirty="0">
                <a:latin typeface="Times New Roman" panose="02020603050405020304" pitchFamily="18" charset="0"/>
                <a:cs typeface="Times New Roman" panose="02020603050405020304" pitchFamily="18" charset="0"/>
              </a:rPr>
              <a:t> </a:t>
            </a:r>
            <a:r>
              <a:rPr lang="en-DE" sz="2200" dirty="0">
                <a:latin typeface="Times New Roman" panose="02020603050405020304" pitchFamily="18" charset="0"/>
                <a:cs typeface="Times New Roman" panose="02020603050405020304" pitchFamily="18" charset="0"/>
              </a:rPr>
              <a:t>and </a:t>
            </a:r>
            <a:r>
              <a:rPr lang="en-US" sz="2200" b="1" dirty="0">
                <a:latin typeface="Times New Roman" panose="02020603050405020304" pitchFamily="18" charset="0"/>
                <a:cs typeface="Times New Roman" panose="02020603050405020304" pitchFamily="18" charset="0"/>
              </a:rPr>
              <a:t>3.7 </a:t>
            </a:r>
            <a:r>
              <a:rPr lang="en-DE" sz="2200" b="1" dirty="0">
                <a:latin typeface="Times New Roman" panose="02020603050405020304" pitchFamily="18" charset="0"/>
                <a:cs typeface="Times New Roman" panose="02020603050405020304" pitchFamily="18" charset="0"/>
              </a:rPr>
              <a:t>x </a:t>
            </a:r>
            <a:r>
              <a:rPr lang="en-US" sz="2200" b="1" dirty="0">
                <a:latin typeface="Times New Roman" panose="02020603050405020304" pitchFamily="18" charset="0"/>
                <a:cs typeface="Times New Roman" panose="02020603050405020304" pitchFamily="18" charset="0"/>
              </a:rPr>
              <a:t>10</a:t>
            </a:r>
            <a:r>
              <a:rPr lang="en-DE" sz="2200" b="1" baseline="30000" dirty="0">
                <a:latin typeface="Times New Roman" panose="02020603050405020304" pitchFamily="18" charset="0"/>
                <a:cs typeface="Times New Roman" panose="02020603050405020304" pitchFamily="18" charset="0"/>
              </a:rPr>
              <a:t>-3</a:t>
            </a:r>
            <a:r>
              <a:rPr lang="en-DE" sz="2200" b="1"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for Test 2</a:t>
            </a:r>
            <a:r>
              <a:rPr lang="en-DE" sz="2200" dirty="0">
                <a:latin typeface="Times New Roman" panose="02020603050405020304" pitchFamily="18" charset="0"/>
                <a:cs typeface="Times New Roman" panose="02020603050405020304" pitchFamily="18" charset="0"/>
              </a:rPr>
              <a:t>.</a:t>
            </a:r>
          </a:p>
          <a:p>
            <a:pPr marL="342900" indent="-342900">
              <a:buFont typeface="Wingdings" pitchFamily="2" charset="2"/>
              <a:buChar char="§"/>
            </a:pPr>
            <a:r>
              <a:rPr lang="en-DE" sz="2200" dirty="0">
                <a:latin typeface="Times New Roman" panose="02020603050405020304" pitchFamily="18" charset="0"/>
                <a:cs typeface="Times New Roman" panose="02020603050405020304" pitchFamily="18" charset="0"/>
              </a:rPr>
              <a:t>The </a:t>
            </a:r>
            <a:r>
              <a:rPr lang="en-DE" sz="2200" b="1" dirty="0">
                <a:latin typeface="Times New Roman" panose="02020603050405020304" pitchFamily="18" charset="0"/>
                <a:cs typeface="Times New Roman" panose="02020603050405020304" pitchFamily="18" charset="0"/>
              </a:rPr>
              <a:t>pre-process </a:t>
            </a:r>
            <a:r>
              <a:rPr lang="en-DE" sz="2200" dirty="0">
                <a:latin typeface="Times New Roman" panose="02020603050405020304" pitchFamily="18" charset="0"/>
                <a:cs typeface="Times New Roman" panose="02020603050405020304" pitchFamily="18" charset="0"/>
              </a:rPr>
              <a:t>of </a:t>
            </a:r>
            <a:r>
              <a:rPr lang="en-DE" sz="2200" b="1" dirty="0">
                <a:latin typeface="Times New Roman" panose="02020603050405020304" pitchFamily="18" charset="0"/>
                <a:cs typeface="Times New Roman" panose="02020603050405020304" pitchFamily="18" charset="0"/>
              </a:rPr>
              <a:t>features</a:t>
            </a:r>
            <a:r>
              <a:rPr lang="en-DE" sz="2200" dirty="0">
                <a:latin typeface="Times New Roman" panose="02020603050405020304" pitchFamily="18" charset="0"/>
                <a:cs typeface="Times New Roman" panose="02020603050405020304" pitchFamily="18" charset="0"/>
              </a:rPr>
              <a:t> was based </a:t>
            </a:r>
            <a:r>
              <a:rPr lang="en-US" sz="2200" dirty="0">
                <a:latin typeface="Times New Roman" panose="02020603050405020304" pitchFamily="18" charset="0"/>
                <a:cs typeface="Times New Roman" panose="02020603050405020304" pitchFamily="18" charset="0"/>
              </a:rPr>
              <a:t>on the work of </a:t>
            </a:r>
            <a:r>
              <a:rPr lang="en-US" sz="2200" dirty="0" err="1">
                <a:latin typeface="Times New Roman" panose="02020603050405020304" pitchFamily="18" charset="0"/>
                <a:cs typeface="Times New Roman" panose="02020603050405020304" pitchFamily="18" charset="0"/>
              </a:rPr>
              <a:t>Chupakhin</a:t>
            </a:r>
            <a:r>
              <a:rPr lang="en-US" sz="2200" dirty="0">
                <a:latin typeface="Times New Roman" panose="02020603050405020304" pitchFamily="18" charset="0"/>
                <a:cs typeface="Times New Roman" panose="02020603050405020304" pitchFamily="18" charset="0"/>
              </a:rPr>
              <a:t> </a:t>
            </a:r>
            <a:r>
              <a:rPr lang="en-US" sz="2200" i="1" dirty="0">
                <a:latin typeface="Times New Roman" panose="02020603050405020304" pitchFamily="18" charset="0"/>
                <a:cs typeface="Times New Roman" panose="02020603050405020304" pitchFamily="18" charset="0"/>
              </a:rPr>
              <a:t>et al. </a:t>
            </a:r>
            <a:r>
              <a:rPr lang="en-US" sz="2200" dirty="0">
                <a:latin typeface="Times New Roman" panose="02020603050405020304" pitchFamily="18" charset="0"/>
                <a:cs typeface="Times New Roman" panose="02020603050405020304" pitchFamily="18" charset="0"/>
              </a:rPr>
              <a:t>[7]. </a:t>
            </a:r>
            <a:endParaRPr lang="en-DE" sz="22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A classical </a:t>
            </a:r>
            <a:r>
              <a:rPr lang="en-US" sz="2200" b="1" dirty="0">
                <a:latin typeface="Times New Roman" panose="02020603050405020304" pitchFamily="18" charset="0"/>
                <a:cs typeface="Times New Roman" panose="02020603050405020304" pitchFamily="18" charset="0"/>
              </a:rPr>
              <a:t>MLR model </a:t>
            </a:r>
            <a:r>
              <a:rPr lang="en-US" sz="2200" dirty="0">
                <a:latin typeface="Times New Roman" panose="02020603050405020304" pitchFamily="18" charset="0"/>
                <a:cs typeface="Times New Roman" panose="02020603050405020304" pitchFamily="18" charset="0"/>
              </a:rPr>
              <a:t>was also </a:t>
            </a:r>
            <a:r>
              <a:rPr lang="en-US" sz="2200" b="1" dirty="0">
                <a:latin typeface="Times New Roman" panose="02020603050405020304" pitchFamily="18" charset="0"/>
                <a:cs typeface="Times New Roman" panose="02020603050405020304" pitchFamily="18" charset="0"/>
              </a:rPr>
              <a:t>implemented</a:t>
            </a:r>
            <a:r>
              <a:rPr lang="en-US" sz="2200" dirty="0">
                <a:latin typeface="Times New Roman" panose="02020603050405020304" pitchFamily="18" charset="0"/>
                <a:cs typeface="Times New Roman" panose="02020603050405020304" pitchFamily="18" charset="0"/>
              </a:rPr>
              <a:t> to compare the </a:t>
            </a:r>
            <a:r>
              <a:rPr lang="en-US" sz="2200" b="1" dirty="0">
                <a:latin typeface="Times New Roman" panose="02020603050405020304" pitchFamily="18" charset="0"/>
                <a:cs typeface="Times New Roman" panose="02020603050405020304" pitchFamily="18" charset="0"/>
              </a:rPr>
              <a:t>performance</a:t>
            </a:r>
            <a:r>
              <a:rPr lang="en-US" sz="2200" dirty="0">
                <a:latin typeface="Times New Roman" panose="02020603050405020304" pitchFamily="18" charset="0"/>
                <a:cs typeface="Times New Roman" panose="02020603050405020304" pitchFamily="18" charset="0"/>
              </a:rPr>
              <a:t> and </a:t>
            </a:r>
            <a:r>
              <a:rPr lang="en-US" sz="2200" b="1" dirty="0">
                <a:latin typeface="Times New Roman" panose="02020603050405020304" pitchFamily="18" charset="0"/>
                <a:cs typeface="Times New Roman" panose="02020603050405020304" pitchFamily="18" charset="0"/>
              </a:rPr>
              <a:t>errors</a:t>
            </a:r>
            <a:r>
              <a:rPr lang="en-US" sz="2200" dirty="0">
                <a:latin typeface="Times New Roman" panose="02020603050405020304" pitchFamily="18" charset="0"/>
                <a:cs typeface="Times New Roman" panose="02020603050405020304" pitchFamily="18" charset="0"/>
              </a:rPr>
              <a:t> of the DANN model.</a:t>
            </a:r>
            <a:endParaRPr lang="en-DE" sz="2200" dirty="0">
              <a:latin typeface="Times New Roman" panose="02020603050405020304" pitchFamily="18" charset="0"/>
              <a:cs typeface="Times New Roman" panose="02020603050405020304" pitchFamily="18" charset="0"/>
            </a:endParaRPr>
          </a:p>
          <a:p>
            <a:pPr marL="800100" lvl="1" indent="-342900">
              <a:buFont typeface="Wingdings" pitchFamily="2" charset="2"/>
              <a:buChar char="§"/>
            </a:pPr>
            <a:r>
              <a:rPr lang="en-DE" sz="2200" dirty="0">
                <a:latin typeface="Times New Roman" panose="02020603050405020304" pitchFamily="18" charset="0"/>
                <a:cs typeface="Times New Roman" panose="02020603050405020304" pitchFamily="18" charset="0"/>
              </a:rPr>
              <a:t>T</a:t>
            </a:r>
            <a:r>
              <a:rPr lang="en-US" sz="2200" dirty="0">
                <a:latin typeface="Times New Roman" panose="02020603050405020304" pitchFamily="18" charset="0"/>
                <a:cs typeface="Times New Roman" panose="02020603050405020304" pitchFamily="18" charset="0"/>
              </a:rPr>
              <a:t>he prediction error from MLR model </a:t>
            </a:r>
            <a:r>
              <a:rPr lang="en-US" sz="2200" b="1" dirty="0">
                <a:latin typeface="Times New Roman" panose="02020603050405020304" pitchFamily="18" charset="0"/>
                <a:cs typeface="Times New Roman" panose="02020603050405020304" pitchFamily="18" charset="0"/>
              </a:rPr>
              <a:t>was lower </a:t>
            </a:r>
            <a:r>
              <a:rPr lang="en-US" sz="2200" dirty="0">
                <a:latin typeface="Times New Roman" panose="02020603050405020304" pitchFamily="18" charset="0"/>
                <a:cs typeface="Times New Roman" panose="02020603050405020304" pitchFamily="18" charset="0"/>
              </a:rPr>
              <a:t>than the DANN model. </a:t>
            </a:r>
            <a:r>
              <a:rPr lang="en-DE" sz="2200" dirty="0">
                <a:latin typeface="Times New Roman" panose="02020603050405020304" pitchFamily="18" charset="0"/>
                <a:cs typeface="Times New Roman" panose="02020603050405020304" pitchFamily="18" charset="0"/>
              </a:rPr>
              <a:t>T</a:t>
            </a:r>
            <a:r>
              <a:rPr lang="en-US" sz="2200" dirty="0">
                <a:latin typeface="Times New Roman" panose="02020603050405020304" pitchFamily="18" charset="0"/>
                <a:cs typeface="Times New Roman" panose="02020603050405020304" pitchFamily="18" charset="0"/>
              </a:rPr>
              <a:t>he DANN model </a:t>
            </a:r>
            <a:r>
              <a:rPr lang="en-DE" sz="2200" dirty="0">
                <a:latin typeface="Times New Roman" panose="02020603050405020304" pitchFamily="18" charset="0"/>
                <a:cs typeface="Times New Roman" panose="02020603050405020304" pitchFamily="18" charset="0"/>
              </a:rPr>
              <a:t>prediction errors </a:t>
            </a:r>
            <a:r>
              <a:rPr lang="en-US" sz="2200" b="1" dirty="0">
                <a:latin typeface="Times New Roman" panose="02020603050405020304" pitchFamily="18" charset="0"/>
                <a:cs typeface="Times New Roman" panose="02020603050405020304" pitchFamily="18" charset="0"/>
              </a:rPr>
              <a:t>were about 1.2 times larger </a:t>
            </a:r>
            <a:r>
              <a:rPr lang="en-US" sz="2200" dirty="0">
                <a:latin typeface="Times New Roman" panose="02020603050405020304" pitchFamily="18" charset="0"/>
                <a:cs typeface="Times New Roman" panose="02020603050405020304" pitchFamily="18" charset="0"/>
              </a:rPr>
              <a:t>than the MLR model. </a:t>
            </a:r>
            <a:endParaRPr lang="en-DE" sz="2200" dirty="0">
              <a:latin typeface="Times New Roman" panose="02020603050405020304" pitchFamily="18" charset="0"/>
              <a:cs typeface="Times New Roman" panose="02020603050405020304" pitchFamily="18" charset="0"/>
            </a:endParaRPr>
          </a:p>
          <a:p>
            <a:pPr marL="800100" lvl="1" indent="-342900">
              <a:buFont typeface="Wingdings" pitchFamily="2" charset="2"/>
              <a:buChar char="§"/>
            </a:pPr>
            <a:r>
              <a:rPr lang="en-US" sz="2200" dirty="0">
                <a:latin typeface="Times New Roman" panose="02020603050405020304" pitchFamily="18" charset="0"/>
                <a:cs typeface="Times New Roman" panose="02020603050405020304" pitchFamily="18" charset="0"/>
              </a:rPr>
              <a:t>The result </a:t>
            </a:r>
            <a:r>
              <a:rPr lang="en-US" sz="2200" b="1" dirty="0">
                <a:latin typeface="Times New Roman" panose="02020603050405020304" pitchFamily="18" charset="0"/>
                <a:cs typeface="Times New Roman" panose="02020603050405020304" pitchFamily="18" charset="0"/>
              </a:rPr>
              <a:t>questioned the computational efficiency </a:t>
            </a:r>
            <a:r>
              <a:rPr lang="en-US" sz="2200" dirty="0">
                <a:latin typeface="Times New Roman" panose="02020603050405020304" pitchFamily="18" charset="0"/>
                <a:cs typeface="Times New Roman" panose="02020603050405020304" pitchFamily="18" charset="0"/>
              </a:rPr>
              <a:t>of implementing a DANN model. </a:t>
            </a:r>
            <a:endParaRPr lang="en-DE" sz="22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Plasticity Factors </a:t>
            </a:r>
            <a:r>
              <a:rPr lang="en-US" sz="2200" b="1" dirty="0">
                <a:latin typeface="Times New Roman" panose="02020603050405020304" pitchFamily="18" charset="0"/>
                <a:cs typeface="Times New Roman" panose="02020603050405020304" pitchFamily="18" charset="0"/>
              </a:rPr>
              <a:t>f </a:t>
            </a:r>
            <a:r>
              <a:rPr lang="en-DE" sz="2200" b="1" dirty="0">
                <a:latin typeface="Times New Roman" panose="02020603050405020304" pitchFamily="18" charset="0"/>
                <a:cs typeface="Times New Roman" panose="02020603050405020304" pitchFamily="18" charset="0"/>
              </a:rPr>
              <a:t>values </a:t>
            </a:r>
            <a:r>
              <a:rPr lang="en-US" sz="2200" dirty="0">
                <a:latin typeface="Times New Roman" panose="02020603050405020304" pitchFamily="18" charset="0"/>
                <a:cs typeface="Times New Roman" panose="02020603050405020304" pitchFamily="18" charset="0"/>
              </a:rPr>
              <a:t>in the testing set </a:t>
            </a:r>
            <a:r>
              <a:rPr lang="en-US" sz="2200" b="1" dirty="0">
                <a:latin typeface="Times New Roman" panose="02020603050405020304" pitchFamily="18" charset="0"/>
                <a:cs typeface="Times New Roman" panose="02020603050405020304" pitchFamily="18" charset="0"/>
              </a:rPr>
              <a:t>were investigated</a:t>
            </a:r>
            <a:r>
              <a:rPr lang="en-US" sz="2200" dirty="0">
                <a:latin typeface="Times New Roman" panose="02020603050405020304" pitchFamily="18" charset="0"/>
                <a:cs typeface="Times New Roman" panose="02020603050405020304" pitchFamily="18" charset="0"/>
              </a:rPr>
              <a:t>. </a:t>
            </a:r>
            <a:r>
              <a:rPr lang="en-DE" sz="2200" dirty="0">
                <a:latin typeface="Times New Roman" panose="02020603050405020304" pitchFamily="18" charset="0"/>
                <a:cs typeface="Times New Roman" panose="02020603050405020304" pitchFamily="18" charset="0"/>
              </a:rPr>
              <a:t>T</a:t>
            </a:r>
            <a:r>
              <a:rPr lang="en-US" sz="2200" dirty="0">
                <a:latin typeface="Times New Roman" panose="02020603050405020304" pitchFamily="18" charset="0"/>
                <a:cs typeface="Times New Roman" panose="02020603050405020304" pitchFamily="18" charset="0"/>
              </a:rPr>
              <a:t>he largest errors were simulated with the same value of </a:t>
            </a:r>
            <a:r>
              <a:rPr lang="en-US" sz="2200" b="1" dirty="0">
                <a:latin typeface="Times New Roman" panose="02020603050405020304" pitchFamily="18" charset="0"/>
                <a:cs typeface="Times New Roman" panose="02020603050405020304" pitchFamily="18" charset="0"/>
              </a:rPr>
              <a:t>f </a:t>
            </a:r>
            <a:r>
              <a:rPr lang="en-DE" sz="2200" b="1" dirty="0">
                <a:latin typeface="Times New Roman" panose="02020603050405020304" pitchFamily="18" charset="0"/>
                <a:cs typeface="Times New Roman" panose="02020603050405020304" pitchFamily="18" charset="0"/>
              </a:rPr>
              <a:t>=</a:t>
            </a:r>
            <a:r>
              <a:rPr lang="en-US" sz="2200" b="1" dirty="0">
                <a:latin typeface="Times New Roman" panose="02020603050405020304" pitchFamily="18" charset="0"/>
                <a:cs typeface="Times New Roman" panose="02020603050405020304" pitchFamily="18" charset="0"/>
              </a:rPr>
              <a:t>1.30</a:t>
            </a:r>
            <a:r>
              <a:rPr lang="en-US" sz="2200" dirty="0">
                <a:latin typeface="Times New Roman" panose="02020603050405020304" pitchFamily="18" charset="0"/>
                <a:cs typeface="Times New Roman" panose="02020603050405020304" pitchFamily="18" charset="0"/>
              </a:rPr>
              <a:t>. </a:t>
            </a:r>
            <a:endParaRPr lang="en-DE" sz="22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DE" sz="2200" b="1" dirty="0">
                <a:latin typeface="Times New Roman" panose="02020603050405020304" pitchFamily="18" charset="0"/>
                <a:cs typeface="Times New Roman" panose="02020603050405020304" pitchFamily="18" charset="0"/>
              </a:rPr>
              <a:t>F</a:t>
            </a:r>
            <a:r>
              <a:rPr lang="en-US" sz="2200" b="1" dirty="0">
                <a:latin typeface="Times New Roman" panose="02020603050405020304" pitchFamily="18" charset="0"/>
                <a:cs typeface="Times New Roman" panose="02020603050405020304" pitchFamily="18" charset="0"/>
              </a:rPr>
              <a:t>our profiles </a:t>
            </a:r>
            <a:r>
              <a:rPr lang="en-US" sz="2200" dirty="0">
                <a:latin typeface="Times New Roman" panose="02020603050405020304" pitchFamily="18" charset="0"/>
                <a:cs typeface="Times New Roman" panose="02020603050405020304" pitchFamily="18" charset="0"/>
              </a:rPr>
              <a:t>(with different values of f) were taken from the total set of data from each database and used as </a:t>
            </a:r>
            <a:r>
              <a:rPr lang="en-US" sz="2200" b="1" dirty="0">
                <a:latin typeface="Times New Roman" panose="02020603050405020304" pitchFamily="18" charset="0"/>
                <a:cs typeface="Times New Roman" panose="02020603050405020304" pitchFamily="18" charset="0"/>
              </a:rPr>
              <a:t>input</a:t>
            </a:r>
            <a:r>
              <a:rPr lang="en-US" sz="2200" dirty="0">
                <a:latin typeface="Times New Roman" panose="02020603050405020304" pitchFamily="18" charset="0"/>
                <a:cs typeface="Times New Roman" panose="02020603050405020304" pitchFamily="18" charset="0"/>
              </a:rPr>
              <a:t> for the </a:t>
            </a:r>
            <a:r>
              <a:rPr lang="en-US" sz="2200" b="1" dirty="0">
                <a:latin typeface="Times New Roman" panose="02020603050405020304" pitchFamily="18" charset="0"/>
                <a:cs typeface="Times New Roman" panose="02020603050405020304" pitchFamily="18" charset="0"/>
              </a:rPr>
              <a:t>correction</a:t>
            </a:r>
            <a:r>
              <a:rPr lang="en-US" sz="2200" dirty="0">
                <a:latin typeface="Times New Roman" panose="02020603050405020304" pitchFamily="18" charset="0"/>
                <a:cs typeface="Times New Roman" panose="02020603050405020304" pitchFamily="18" charset="0"/>
              </a:rPr>
              <a:t>.</a:t>
            </a:r>
            <a:endParaRPr lang="pt-BR" sz="22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5803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fade">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fade">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animEffect transition="in" filter="fade">
                                      <p:cBhvr>
                                        <p:cTn id="17" dur="500"/>
                                        <p:tgtEl>
                                          <p:spTgt spid="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xEl>
                                              <p:pRg st="3" end="3"/>
                                            </p:txEl>
                                          </p:spTgt>
                                        </p:tgtEl>
                                        <p:attrNameLst>
                                          <p:attrName>style.visibility</p:attrName>
                                        </p:attrNameLst>
                                      </p:cBhvr>
                                      <p:to>
                                        <p:strVal val="visible"/>
                                      </p:to>
                                    </p:set>
                                    <p:animEffect transition="in" filter="fade">
                                      <p:cBhvr>
                                        <p:cTn id="22" dur="500"/>
                                        <p:tgtEl>
                                          <p:spTgt spid="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8">
                                            <p:txEl>
                                              <p:pRg st="4" end="4"/>
                                            </p:txEl>
                                          </p:spTgt>
                                        </p:tgtEl>
                                        <p:attrNameLst>
                                          <p:attrName>style.visibility</p:attrName>
                                        </p:attrNameLst>
                                      </p:cBhvr>
                                      <p:to>
                                        <p:strVal val="visible"/>
                                      </p:to>
                                    </p:set>
                                    <p:animEffect transition="in" filter="fade">
                                      <p:cBhvr>
                                        <p:cTn id="27" dur="500"/>
                                        <p:tgtEl>
                                          <p:spTgt spid="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8">
                                            <p:txEl>
                                              <p:pRg st="5" end="5"/>
                                            </p:txEl>
                                          </p:spTgt>
                                        </p:tgtEl>
                                        <p:attrNameLst>
                                          <p:attrName>style.visibility</p:attrName>
                                        </p:attrNameLst>
                                      </p:cBhvr>
                                      <p:to>
                                        <p:strVal val="visible"/>
                                      </p:to>
                                    </p:set>
                                    <p:animEffect transition="in" filter="fade">
                                      <p:cBhvr>
                                        <p:cTn id="32" dur="500"/>
                                        <p:tgtEl>
                                          <p:spTgt spid="8">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8">
                                            <p:txEl>
                                              <p:pRg st="6" end="6"/>
                                            </p:txEl>
                                          </p:spTgt>
                                        </p:tgtEl>
                                        <p:attrNameLst>
                                          <p:attrName>style.visibility</p:attrName>
                                        </p:attrNameLst>
                                      </p:cBhvr>
                                      <p:to>
                                        <p:strVal val="visible"/>
                                      </p:to>
                                    </p:set>
                                    <p:animEffect transition="in" filter="fade">
                                      <p:cBhvr>
                                        <p:cTn id="37" dur="500"/>
                                        <p:tgtEl>
                                          <p:spTgt spid="8">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8">
                                            <p:txEl>
                                              <p:pRg st="7" end="7"/>
                                            </p:txEl>
                                          </p:spTgt>
                                        </p:tgtEl>
                                        <p:attrNameLst>
                                          <p:attrName>style.visibility</p:attrName>
                                        </p:attrNameLst>
                                      </p:cBhvr>
                                      <p:to>
                                        <p:strVal val="visible"/>
                                      </p:to>
                                    </p:set>
                                    <p:animEffect transition="in" filter="fade">
                                      <p:cBhvr>
                                        <p:cTn id="42" dur="500"/>
                                        <p:tgtEl>
                                          <p:spTgt spid="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7">
            <a:extLst>
              <a:ext uri="{FF2B5EF4-FFF2-40B4-BE49-F238E27FC236}">
                <a16:creationId xmlns:a16="http://schemas.microsoft.com/office/drawing/2014/main" id="{C02D1DED-BFCB-FE1A-9E62-A6F8684025A3}"/>
              </a:ext>
            </a:extLst>
          </p:cNvPr>
          <p:cNvSpPr txBox="1"/>
          <p:nvPr/>
        </p:nvSpPr>
        <p:spPr>
          <a:xfrm>
            <a:off x="341856" y="893445"/>
            <a:ext cx="11508287" cy="5663089"/>
          </a:xfrm>
          <a:prstGeom prst="rect">
            <a:avLst/>
          </a:prstGeom>
          <a:noFill/>
        </p:spPr>
        <p:txBody>
          <a:bodyPr wrap="square" rtlCol="0">
            <a:spAutoFit/>
          </a:bodyPr>
          <a:lstStyle/>
          <a:p>
            <a:pPr marL="342900" indent="-342900">
              <a:buFont typeface="Wingdings" pitchFamily="2" charset="2"/>
              <a:buChar char="§"/>
            </a:pPr>
            <a:r>
              <a:rPr lang="en-DE" sz="2400" dirty="0">
                <a:latin typeface="Times New Roman" panose="02020603050405020304" pitchFamily="18" charset="0"/>
                <a:ea typeface="Calibri" panose="020F0502020204030204" pitchFamily="34" charset="0"/>
              </a:rPr>
              <a:t>T</a:t>
            </a:r>
            <a:r>
              <a:rPr lang="en-US" sz="2400" dirty="0">
                <a:latin typeface="Times New Roman" panose="02020603050405020304" pitchFamily="18" charset="0"/>
                <a:ea typeface="Calibri" panose="020F0502020204030204" pitchFamily="34" charset="0"/>
              </a:rPr>
              <a:t>he trained model </a:t>
            </a:r>
            <a:r>
              <a:rPr lang="en-US" sz="2400" b="1" dirty="0">
                <a:latin typeface="Times New Roman" panose="02020603050405020304" pitchFamily="18" charset="0"/>
                <a:ea typeface="Calibri" panose="020F0502020204030204" pitchFamily="34" charset="0"/>
              </a:rPr>
              <a:t>relies heavily </a:t>
            </a:r>
            <a:r>
              <a:rPr lang="en-US" sz="2400" dirty="0">
                <a:latin typeface="Times New Roman" panose="02020603050405020304" pitchFamily="18" charset="0"/>
                <a:ea typeface="Calibri" panose="020F0502020204030204" pitchFamily="34" charset="0"/>
              </a:rPr>
              <a:t>on </a:t>
            </a:r>
            <a:r>
              <a:rPr lang="en-US" sz="2400" b="1" dirty="0">
                <a:latin typeface="Times New Roman" panose="02020603050405020304" pitchFamily="18" charset="0"/>
                <a:ea typeface="Calibri" panose="020F0502020204030204" pitchFamily="34" charset="0"/>
              </a:rPr>
              <a:t>numerical results </a:t>
            </a:r>
            <a:r>
              <a:rPr lang="en-US" sz="2400" dirty="0">
                <a:latin typeface="Times New Roman" panose="02020603050405020304" pitchFamily="18" charset="0"/>
                <a:ea typeface="Calibri" panose="020F0502020204030204" pitchFamily="34" charset="0"/>
              </a:rPr>
              <a:t>from controlled simulations under very </a:t>
            </a:r>
            <a:r>
              <a:rPr lang="en-US" sz="2400" b="1" dirty="0">
                <a:latin typeface="Times New Roman" panose="02020603050405020304" pitchFamily="18" charset="0"/>
                <a:ea typeface="Calibri" panose="020F0502020204030204" pitchFamily="34" charset="0"/>
              </a:rPr>
              <a:t>specific conditions and parameters</a:t>
            </a:r>
            <a:r>
              <a:rPr lang="en-US" sz="2400" dirty="0">
                <a:latin typeface="Times New Roman" panose="02020603050405020304" pitchFamily="18" charset="0"/>
                <a:ea typeface="Calibri" panose="020F0502020204030204" pitchFamily="34" charset="0"/>
              </a:rPr>
              <a:t>, which may make the trained model </a:t>
            </a:r>
            <a:r>
              <a:rPr lang="en-US" sz="2400" b="1" dirty="0">
                <a:latin typeface="Times New Roman" panose="02020603050405020304" pitchFamily="18" charset="0"/>
                <a:ea typeface="Calibri" panose="020F0502020204030204" pitchFamily="34" charset="0"/>
              </a:rPr>
              <a:t>not perform well</a:t>
            </a:r>
            <a:r>
              <a:rPr lang="en-US" sz="2400" dirty="0">
                <a:latin typeface="Times New Roman" panose="02020603050405020304" pitchFamily="18" charset="0"/>
                <a:ea typeface="Calibri" panose="020F0502020204030204" pitchFamily="34" charset="0"/>
              </a:rPr>
              <a:t> in </a:t>
            </a:r>
            <a:r>
              <a:rPr lang="en-US" sz="2400" b="1" dirty="0">
                <a:latin typeface="Times New Roman" panose="02020603050405020304" pitchFamily="18" charset="0"/>
                <a:ea typeface="Calibri" panose="020F0502020204030204" pitchFamily="34" charset="0"/>
              </a:rPr>
              <a:t>generalization</a:t>
            </a:r>
            <a:r>
              <a:rPr lang="en-DE" sz="2400" dirty="0">
                <a:latin typeface="Times New Roman" panose="02020603050405020304" pitchFamily="18" charset="0"/>
                <a:ea typeface="Calibri" panose="020F0502020204030204" pitchFamily="34" charset="0"/>
              </a:rPr>
              <a:t>.</a:t>
            </a:r>
          </a:p>
          <a:p>
            <a:pPr marL="342900" indent="-342900">
              <a:buFont typeface="Wingdings" pitchFamily="2" charset="2"/>
              <a:buChar char="§"/>
            </a:pPr>
            <a:endParaRPr lang="en-DE" sz="1000" dirty="0">
              <a:latin typeface="Times New Roman" panose="02020603050405020304" pitchFamily="18" charset="0"/>
              <a:ea typeface="Calibri" panose="020F0502020204030204" pitchFamily="34" charset="0"/>
            </a:endParaRPr>
          </a:p>
          <a:p>
            <a:pPr marL="342900" indent="-342900">
              <a:buFont typeface="Wingdings" pitchFamily="2" charset="2"/>
              <a:buChar char="§"/>
            </a:pPr>
            <a:r>
              <a:rPr lang="en-DE" sz="2400" dirty="0">
                <a:latin typeface="Times New Roman" panose="02020603050405020304" pitchFamily="18" charset="0"/>
                <a:ea typeface="Calibri" panose="020F0502020204030204" pitchFamily="34" charset="0"/>
              </a:rPr>
              <a:t>A</a:t>
            </a:r>
            <a:r>
              <a:rPr lang="en-US" sz="2400" dirty="0">
                <a:latin typeface="Times New Roman" panose="02020603050405020304" pitchFamily="18" charset="0"/>
                <a:ea typeface="Calibri" panose="020F0502020204030204" pitchFamily="34" charset="0"/>
              </a:rPr>
              <a:t> </a:t>
            </a:r>
            <a:r>
              <a:rPr lang="en-US" sz="2400" b="1" dirty="0">
                <a:latin typeface="Times New Roman" panose="02020603050405020304" pitchFamily="18" charset="0"/>
                <a:ea typeface="Calibri" panose="020F0502020204030204" pitchFamily="34" charset="0"/>
              </a:rPr>
              <a:t>validation</a:t>
            </a:r>
            <a:r>
              <a:rPr lang="en-US" sz="2400" dirty="0">
                <a:latin typeface="Times New Roman" panose="02020603050405020304" pitchFamily="18" charset="0"/>
                <a:ea typeface="Calibri" panose="020F0502020204030204" pitchFamily="34" charset="0"/>
              </a:rPr>
              <a:t> via </a:t>
            </a:r>
            <a:r>
              <a:rPr lang="en-US" sz="2400" b="1" dirty="0">
                <a:latin typeface="Times New Roman" panose="02020603050405020304" pitchFamily="18" charset="0"/>
                <a:ea typeface="Calibri" panose="020F0502020204030204" pitchFamily="34" charset="0"/>
              </a:rPr>
              <a:t>experimental</a:t>
            </a:r>
            <a:r>
              <a:rPr lang="en-US" sz="2400" dirty="0">
                <a:latin typeface="Times New Roman" panose="02020603050405020304" pitchFamily="18" charset="0"/>
                <a:ea typeface="Calibri" panose="020F0502020204030204" pitchFamily="34" charset="0"/>
              </a:rPr>
              <a:t> data by means of comparison would be </a:t>
            </a:r>
            <a:r>
              <a:rPr lang="en-US" sz="2400" b="1" dirty="0">
                <a:latin typeface="Times New Roman" panose="02020603050405020304" pitchFamily="18" charset="0"/>
                <a:ea typeface="Calibri" panose="020F0502020204030204" pitchFamily="34" charset="0"/>
              </a:rPr>
              <a:t>needed</a:t>
            </a:r>
            <a:r>
              <a:rPr lang="en-DE" sz="2400" b="1" dirty="0">
                <a:latin typeface="Times New Roman" panose="02020603050405020304" pitchFamily="18" charset="0"/>
                <a:ea typeface="Calibri" panose="020F0502020204030204" pitchFamily="34" charset="0"/>
              </a:rPr>
              <a:t>.</a:t>
            </a:r>
          </a:p>
          <a:p>
            <a:pPr marL="800100" lvl="1" indent="-342900">
              <a:buFont typeface="Wingdings" pitchFamily="2" charset="2"/>
              <a:buChar char="§"/>
            </a:pPr>
            <a:r>
              <a:rPr lang="en-DE" sz="2400" dirty="0">
                <a:latin typeface="Times New Roman" panose="02020603050405020304" pitchFamily="18" charset="0"/>
                <a:ea typeface="Calibri" panose="020F0502020204030204" pitchFamily="34" charset="0"/>
              </a:rPr>
              <a:t>E</a:t>
            </a:r>
            <a:r>
              <a:rPr lang="en-US" sz="2400" dirty="0">
                <a:latin typeface="Times New Roman" panose="02020603050405020304" pitchFamily="18" charset="0"/>
                <a:ea typeface="Calibri" panose="020F0502020204030204" pitchFamily="34" charset="0"/>
              </a:rPr>
              <a:t>xtension of the work</a:t>
            </a:r>
            <a:r>
              <a:rPr lang="en-DE" sz="2400" dirty="0">
                <a:latin typeface="Times New Roman" panose="02020603050405020304" pitchFamily="18" charset="0"/>
                <a:ea typeface="Calibri" panose="020F0502020204030204" pitchFamily="34" charset="0"/>
              </a:rPr>
              <a:t> -</a:t>
            </a:r>
            <a:r>
              <a:rPr lang="en-US" sz="2400" dirty="0">
                <a:latin typeface="Times New Roman" panose="02020603050405020304" pitchFamily="18" charset="0"/>
                <a:ea typeface="Calibri" panose="020F0502020204030204" pitchFamily="34" charset="0"/>
              </a:rPr>
              <a:t> experiments and measurements </a:t>
            </a:r>
            <a:r>
              <a:rPr lang="en-DE" sz="2400" dirty="0">
                <a:latin typeface="Times New Roman" panose="02020603050405020304" pitchFamily="18" charset="0"/>
                <a:ea typeface="Calibri" panose="020F0502020204030204" pitchFamily="34" charset="0"/>
              </a:rPr>
              <a:t>– </a:t>
            </a:r>
            <a:r>
              <a:rPr lang="en-US" sz="2400" dirty="0">
                <a:latin typeface="Times New Roman" panose="02020603050405020304" pitchFamily="18" charset="0"/>
                <a:ea typeface="Calibri" panose="020F0502020204030204" pitchFamily="34" charset="0"/>
              </a:rPr>
              <a:t>compar</a:t>
            </a:r>
            <a:r>
              <a:rPr lang="en-DE" sz="2400" dirty="0">
                <a:latin typeface="Times New Roman" panose="02020603050405020304" pitchFamily="18" charset="0"/>
                <a:ea typeface="Calibri" panose="020F0502020204030204" pitchFamily="34" charset="0"/>
              </a:rPr>
              <a:t>ison</a:t>
            </a:r>
          </a:p>
          <a:p>
            <a:pPr marL="800100" lvl="1" indent="-342900">
              <a:buFont typeface="Wingdings" pitchFamily="2" charset="2"/>
              <a:buChar char="§"/>
            </a:pPr>
            <a:endParaRPr lang="en-DE" sz="1000" dirty="0">
              <a:latin typeface="Times New Roman" panose="02020603050405020304" pitchFamily="18" charset="0"/>
              <a:ea typeface="Calibri" panose="020F0502020204030204" pitchFamily="34" charset="0"/>
            </a:endParaRPr>
          </a:p>
          <a:p>
            <a:pPr marL="342900" indent="-342900">
              <a:buFont typeface="Wingdings" pitchFamily="2" charset="2"/>
              <a:buChar char="§"/>
            </a:pPr>
            <a:r>
              <a:rPr lang="en-DE" sz="2400" b="1" dirty="0">
                <a:latin typeface="Times New Roman" panose="02020603050405020304" pitchFamily="18" charset="0"/>
                <a:cs typeface="Times New Roman" panose="02020603050405020304" pitchFamily="18" charset="0"/>
              </a:rPr>
              <a:t>L</a:t>
            </a:r>
            <a:r>
              <a:rPr lang="en-US" sz="2400" b="1" dirty="0">
                <a:latin typeface="Times New Roman" panose="02020603050405020304" pitchFamily="18" charset="0"/>
                <a:cs typeface="Times New Roman" panose="02020603050405020304" pitchFamily="18" charset="0"/>
              </a:rPr>
              <a:t>ow sampling </a:t>
            </a:r>
            <a:r>
              <a:rPr lang="en-US" sz="2400" dirty="0">
                <a:latin typeface="Times New Roman" panose="02020603050405020304" pitchFamily="18" charset="0"/>
                <a:cs typeface="Times New Roman" panose="02020603050405020304" pitchFamily="18" charset="0"/>
              </a:rPr>
              <a:t>of data for model training</a:t>
            </a:r>
            <a:r>
              <a:rPr lang="en-DE"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both databases were considered </a:t>
            </a:r>
            <a:r>
              <a:rPr lang="en-US" sz="2400" b="1" dirty="0">
                <a:latin typeface="Times New Roman" panose="02020603050405020304" pitchFamily="18" charset="0"/>
                <a:cs typeface="Times New Roman" panose="02020603050405020304" pitchFamily="18" charset="0"/>
              </a:rPr>
              <a:t>poor datasets </a:t>
            </a:r>
            <a:r>
              <a:rPr lang="en-US" sz="2400" dirty="0">
                <a:latin typeface="Times New Roman" panose="02020603050405020304" pitchFamily="18" charset="0"/>
                <a:cs typeface="Times New Roman" panose="02020603050405020304" pitchFamily="18" charset="0"/>
              </a:rPr>
              <a:t>of </a:t>
            </a:r>
            <a:r>
              <a:rPr lang="en-US" sz="2400" b="1" dirty="0">
                <a:latin typeface="Times New Roman" panose="02020603050405020304" pitchFamily="18" charset="0"/>
                <a:cs typeface="Times New Roman" panose="02020603050405020304" pitchFamily="18" charset="0"/>
              </a:rPr>
              <a:t>12 features for 420 instances</a:t>
            </a:r>
            <a:r>
              <a:rPr lang="en-DE" sz="2400" dirty="0">
                <a:latin typeface="Times New Roman" panose="02020603050405020304" pitchFamily="18" charset="0"/>
                <a:cs typeface="Times New Roman" panose="02020603050405020304" pitchFamily="18" charset="0"/>
              </a:rPr>
              <a:t>. F</a:t>
            </a:r>
            <a:r>
              <a:rPr lang="en-US" sz="2400" dirty="0">
                <a:latin typeface="Times New Roman" panose="02020603050405020304" pitchFamily="18" charset="0"/>
                <a:cs typeface="Times New Roman" panose="02020603050405020304" pitchFamily="18" charset="0"/>
              </a:rPr>
              <a:t>airly standard recommended in Data Science is in the proportion of </a:t>
            </a:r>
            <a:r>
              <a:rPr lang="en-US" sz="2400" b="1" dirty="0">
                <a:latin typeface="Times New Roman" panose="02020603050405020304" pitchFamily="18" charset="0"/>
                <a:cs typeface="Times New Roman" panose="02020603050405020304" pitchFamily="18" charset="0"/>
              </a:rPr>
              <a:t>10 (features) to 20</a:t>
            </a:r>
            <a:r>
              <a:rPr lang="en-DE" sz="2400" b="1" dirty="0">
                <a:latin typeface="Times New Roman" panose="02020603050405020304" pitchFamily="18" charset="0"/>
                <a:cs typeface="Times New Roman" panose="02020603050405020304" pitchFamily="18" charset="0"/>
              </a:rPr>
              <a:t>’</a:t>
            </a:r>
            <a:r>
              <a:rPr lang="en-US" sz="2400" b="1" dirty="0">
                <a:latin typeface="Times New Roman" panose="02020603050405020304" pitchFamily="18" charset="0"/>
                <a:cs typeface="Times New Roman" panose="02020603050405020304" pitchFamily="18" charset="0"/>
              </a:rPr>
              <a:t>000 (instances) </a:t>
            </a:r>
            <a:r>
              <a:rPr lang="en-US" sz="2400" dirty="0">
                <a:latin typeface="Times New Roman" panose="02020603050405020304" pitchFamily="18" charset="0"/>
                <a:cs typeface="Times New Roman" panose="02020603050405020304" pitchFamily="18" charset="0"/>
              </a:rPr>
              <a:t>[18]</a:t>
            </a:r>
            <a:r>
              <a:rPr lang="en-DE" sz="2400" dirty="0">
                <a:latin typeface="Times New Roman" panose="02020603050405020304" pitchFamily="18" charset="0"/>
                <a:cs typeface="Times New Roman" panose="02020603050405020304" pitchFamily="18" charset="0"/>
              </a:rPr>
              <a:t> - </a:t>
            </a:r>
            <a:r>
              <a:rPr lang="en-DE" sz="2400" b="1" dirty="0">
                <a:latin typeface="Times New Roman" panose="02020603050405020304" pitchFamily="18" charset="0"/>
                <a:cs typeface="Times New Roman" panose="02020603050405020304" pitchFamily="18" charset="0"/>
              </a:rPr>
              <a:t>G</a:t>
            </a:r>
            <a:r>
              <a:rPr lang="fr-FR" sz="2400" b="1" dirty="0">
                <a:latin typeface="Times New Roman" panose="02020603050405020304" pitchFamily="18" charset="0"/>
                <a:cs typeface="Times New Roman" panose="02020603050405020304" pitchFamily="18" charset="0"/>
              </a:rPr>
              <a:t>enerality of the model</a:t>
            </a:r>
            <a:r>
              <a:rPr lang="en-DE" sz="2400" b="1" dirty="0">
                <a:latin typeface="Times New Roman" panose="02020603050405020304" pitchFamily="18" charset="0"/>
                <a:cs typeface="Times New Roman" panose="02020603050405020304" pitchFamily="18" charset="0"/>
              </a:rPr>
              <a:t> ?</a:t>
            </a:r>
          </a:p>
          <a:p>
            <a:pPr marL="342900" indent="-342900">
              <a:buFont typeface="Wingdings" pitchFamily="2" charset="2"/>
              <a:buChar char="§"/>
            </a:pPr>
            <a:endParaRPr lang="en-DE" sz="1000" b="1"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DE" sz="2400" dirty="0">
                <a:latin typeface="Times New Roman" panose="02020603050405020304" pitchFamily="18" charset="0"/>
                <a:cs typeface="Times New Roman" panose="02020603050405020304" pitchFamily="18" charset="0"/>
              </a:rPr>
              <a:t>C</a:t>
            </a:r>
            <a:r>
              <a:rPr lang="en-US" sz="2400" dirty="0">
                <a:latin typeface="Times New Roman" panose="02020603050405020304" pitchFamily="18" charset="0"/>
                <a:cs typeface="Times New Roman" panose="02020603050405020304" pitchFamily="18" charset="0"/>
              </a:rPr>
              <a:t>alculated </a:t>
            </a:r>
            <a:r>
              <a:rPr lang="en-US" sz="2400" b="1" dirty="0">
                <a:latin typeface="Times New Roman" panose="02020603050405020304" pitchFamily="18" charset="0"/>
                <a:cs typeface="Times New Roman" panose="02020603050405020304" pitchFamily="18" charset="0"/>
              </a:rPr>
              <a:t>features</a:t>
            </a:r>
            <a:r>
              <a:rPr lang="en-US" sz="2400" dirty="0">
                <a:latin typeface="Times New Roman" panose="02020603050405020304" pitchFamily="18" charset="0"/>
                <a:cs typeface="Times New Roman" panose="02020603050405020304" pitchFamily="18" charset="0"/>
              </a:rPr>
              <a:t> were </a:t>
            </a:r>
            <a:r>
              <a:rPr lang="en-US" sz="2400" b="1" dirty="0">
                <a:latin typeface="Times New Roman" panose="02020603050405020304" pitchFamily="18" charset="0"/>
                <a:cs typeface="Times New Roman" panose="02020603050405020304" pitchFamily="18" charset="0"/>
              </a:rPr>
              <a:t>based</a:t>
            </a:r>
            <a:r>
              <a:rPr lang="en-US" sz="2400" dirty="0">
                <a:latin typeface="Times New Roman" panose="02020603050405020304" pitchFamily="18" charset="0"/>
                <a:cs typeface="Times New Roman" panose="02020603050405020304" pitchFamily="18" charset="0"/>
              </a:rPr>
              <a:t> on the </a:t>
            </a:r>
            <a:r>
              <a:rPr lang="en-US" sz="2400" b="1" dirty="0">
                <a:latin typeface="Times New Roman" panose="02020603050405020304" pitchFamily="18" charset="0"/>
                <a:cs typeface="Times New Roman" panose="02020603050405020304" pitchFamily="18" charset="0"/>
              </a:rPr>
              <a:t>equations</a:t>
            </a:r>
            <a:r>
              <a:rPr lang="en-US" sz="2400" dirty="0">
                <a:latin typeface="Times New Roman" panose="02020603050405020304" pitchFamily="18" charset="0"/>
                <a:cs typeface="Times New Roman" panose="02020603050405020304" pitchFamily="18" charset="0"/>
              </a:rPr>
              <a:t> established by </a:t>
            </a:r>
            <a:r>
              <a:rPr lang="en-US" sz="2400" b="1" dirty="0" err="1">
                <a:latin typeface="Times New Roman" panose="02020603050405020304" pitchFamily="18" charset="0"/>
                <a:cs typeface="Times New Roman" panose="02020603050405020304" pitchFamily="18" charset="0"/>
              </a:rPr>
              <a:t>Chupakhin</a:t>
            </a:r>
            <a:r>
              <a:rPr lang="en-US" sz="2400" b="1" dirty="0">
                <a:latin typeface="Times New Roman" panose="02020603050405020304" pitchFamily="18" charset="0"/>
                <a:cs typeface="Times New Roman" panose="02020603050405020304" pitchFamily="18" charset="0"/>
              </a:rPr>
              <a:t> et al. [7]</a:t>
            </a:r>
            <a:r>
              <a:rPr lang="en-DE" sz="2400" b="1" dirty="0">
                <a:latin typeface="Times New Roman" panose="02020603050405020304" pitchFamily="18" charset="0"/>
                <a:cs typeface="Times New Roman" panose="02020603050405020304" pitchFamily="18" charset="0"/>
              </a:rPr>
              <a:t> </a:t>
            </a:r>
            <a:r>
              <a:rPr lang="en-DE" sz="2400" dirty="0">
                <a:latin typeface="Times New Roman" panose="02020603050405020304" pitchFamily="18" charset="0"/>
                <a:cs typeface="Times New Roman" panose="02020603050405020304" pitchFamily="18" charset="0"/>
              </a:rPr>
              <a:t>– </a:t>
            </a:r>
            <a:r>
              <a:rPr lang="en-DE" sz="2400" b="1" dirty="0">
                <a:latin typeface="Times New Roman" panose="02020603050405020304" pitchFamily="18" charset="0"/>
                <a:cs typeface="Times New Roman" panose="02020603050405020304" pitchFamily="18" charset="0"/>
              </a:rPr>
              <a:t>suggestion</a:t>
            </a:r>
            <a:r>
              <a:rPr lang="en-DE" sz="2400" dirty="0">
                <a:latin typeface="Times New Roman" panose="02020603050405020304" pitchFamily="18" charset="0"/>
                <a:cs typeface="Times New Roman" panose="02020603050405020304" pitchFamily="18" charset="0"/>
              </a:rPr>
              <a:t>: l</a:t>
            </a:r>
            <a:r>
              <a:rPr lang="en-US" sz="2400" dirty="0">
                <a:latin typeface="Times New Roman" panose="02020603050405020304" pitchFamily="18" charset="0"/>
                <a:cs typeface="Times New Roman" panose="02020603050405020304" pitchFamily="18" charset="0"/>
              </a:rPr>
              <a:t>arger exploration of statistical features</a:t>
            </a:r>
            <a:r>
              <a:rPr lang="en-DE" sz="2400" dirty="0">
                <a:latin typeface="Times New Roman" panose="02020603050405020304" pitchFamily="18" charset="0"/>
                <a:cs typeface="Times New Roman" panose="02020603050405020304" pitchFamily="18" charset="0"/>
              </a:rPr>
              <a:t>.</a:t>
            </a:r>
          </a:p>
          <a:p>
            <a:pPr marL="342900" indent="-342900">
              <a:buFont typeface="Wingdings" pitchFamily="2" charset="2"/>
              <a:buChar char="§"/>
            </a:pPr>
            <a:endParaRPr lang="fr-FR" sz="10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DE" sz="2400" dirty="0">
                <a:latin typeface="Times New Roman" panose="02020603050405020304" pitchFamily="18" charset="0"/>
                <a:cs typeface="Times New Roman" panose="02020603050405020304" pitchFamily="18" charset="0"/>
              </a:rPr>
              <a:t>E</a:t>
            </a:r>
            <a:r>
              <a:rPr lang="fr-FR" sz="2400" dirty="0">
                <a:latin typeface="Times New Roman" panose="02020603050405020304" pitchFamily="18" charset="0"/>
                <a:cs typeface="Times New Roman" panose="02020603050405020304" pitchFamily="18" charset="0"/>
              </a:rPr>
              <a:t>xploring other </a:t>
            </a:r>
            <a:r>
              <a:rPr lang="fr-FR" sz="2400" b="1" dirty="0">
                <a:latin typeface="Times New Roman" panose="02020603050405020304" pitchFamily="18" charset="0"/>
                <a:cs typeface="Times New Roman" panose="02020603050405020304" pitchFamily="18" charset="0"/>
              </a:rPr>
              <a:t>ML models </a:t>
            </a:r>
            <a:r>
              <a:rPr lang="en-DE" sz="2400" dirty="0">
                <a:latin typeface="Times New Roman" panose="02020603050405020304" pitchFamily="18" charset="0"/>
                <a:cs typeface="Times New Roman" panose="02020603050405020304" pitchFamily="18" charset="0"/>
              </a:rPr>
              <a:t>- </a:t>
            </a:r>
            <a:r>
              <a:rPr lang="en-US" sz="2400" dirty="0">
                <a:latin typeface="Times New Roman" panose="02020603050405020304" pitchFamily="18" charset="0"/>
                <a:cs typeface="Times New Roman" panose="02020603050405020304" pitchFamily="18" charset="0"/>
              </a:rPr>
              <a:t>great way to investigate better corrections</a:t>
            </a:r>
            <a:r>
              <a:rPr lang="en-DE" sz="2400" dirty="0">
                <a:latin typeface="Times New Roman" panose="02020603050405020304" pitchFamily="18" charset="0"/>
                <a:cs typeface="Times New Roman" panose="02020603050405020304" pitchFamily="18" charset="0"/>
              </a:rPr>
              <a:t>.</a:t>
            </a:r>
            <a:endParaRPr lang="en-DE" sz="2400" dirty="0">
              <a:effectLst/>
              <a:latin typeface="Times New Roman" panose="02020603050405020304" pitchFamily="18" charset="0"/>
              <a:cs typeface="Times New Roman" panose="02020603050405020304" pitchFamily="18" charset="0"/>
            </a:endParaRPr>
          </a:p>
          <a:p>
            <a:pPr marL="800100" lvl="1" indent="-342900">
              <a:buFont typeface="Wingdings" pitchFamily="2" charset="2"/>
              <a:buChar char="§"/>
            </a:pPr>
            <a:r>
              <a:rPr lang="en-US" sz="2200" dirty="0">
                <a:latin typeface="Times New Roman" panose="02020603050405020304" pitchFamily="18" charset="0"/>
                <a:cs typeface="Times New Roman" panose="02020603050405020304" pitchFamily="18" charset="0"/>
              </a:rPr>
              <a:t>Example of ML regressor models that could be implemented are the </a:t>
            </a:r>
            <a:r>
              <a:rPr lang="en-US" sz="2200" b="1" dirty="0">
                <a:latin typeface="Times New Roman" panose="02020603050405020304" pitchFamily="18" charset="0"/>
                <a:cs typeface="Times New Roman" panose="02020603050405020304" pitchFamily="18" charset="0"/>
              </a:rPr>
              <a:t>Radom Forest </a:t>
            </a:r>
            <a:r>
              <a:rPr lang="en-US" sz="2200" dirty="0">
                <a:latin typeface="Times New Roman" panose="02020603050405020304" pitchFamily="18" charset="0"/>
                <a:cs typeface="Times New Roman" panose="02020603050405020304" pitchFamily="18" charset="0"/>
              </a:rPr>
              <a:t>regressor, the </a:t>
            </a:r>
            <a:r>
              <a:rPr lang="en-US" sz="2200" b="1" dirty="0">
                <a:latin typeface="Times New Roman" panose="02020603050405020304" pitchFamily="18" charset="0"/>
                <a:cs typeface="Times New Roman" panose="02020603050405020304" pitchFamily="18" charset="0"/>
              </a:rPr>
              <a:t>Decision Tree </a:t>
            </a:r>
            <a:r>
              <a:rPr lang="en-US" sz="2200" dirty="0">
                <a:latin typeface="Times New Roman" panose="02020603050405020304" pitchFamily="18" charset="0"/>
                <a:cs typeface="Times New Roman" panose="02020603050405020304" pitchFamily="18" charset="0"/>
              </a:rPr>
              <a:t>regressor and the </a:t>
            </a:r>
            <a:r>
              <a:rPr lang="en-US" sz="2200" b="1" dirty="0">
                <a:latin typeface="Times New Roman" panose="02020603050405020304" pitchFamily="18" charset="0"/>
                <a:cs typeface="Times New Roman" panose="02020603050405020304" pitchFamily="18" charset="0"/>
              </a:rPr>
              <a:t>PCA </a:t>
            </a:r>
            <a:r>
              <a:rPr lang="en-US" sz="2200" dirty="0">
                <a:latin typeface="Times New Roman" panose="02020603050405020304" pitchFamily="18" charset="0"/>
                <a:cs typeface="Times New Roman" panose="02020603050405020304" pitchFamily="18" charset="0"/>
              </a:rPr>
              <a:t>regressor.</a:t>
            </a:r>
            <a:endParaRPr lang="en-DE" sz="22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49019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fade">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5" end="5"/>
                                            </p:txEl>
                                          </p:spTgt>
                                        </p:tgtEl>
                                        <p:attrNameLst>
                                          <p:attrName>style.visibility</p:attrName>
                                        </p:attrNameLst>
                                      </p:cBhvr>
                                      <p:to>
                                        <p:strVal val="visible"/>
                                      </p:to>
                                    </p:set>
                                    <p:animEffect transition="in" filter="fade">
                                      <p:cBhvr>
                                        <p:cTn id="22" dur="500"/>
                                        <p:tgtEl>
                                          <p:spTgt spid="4">
                                            <p:txEl>
                                              <p:pRg st="5" end="5"/>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animEffect transition="in" filter="fade">
                                      <p:cBhvr>
                                        <p:cTn id="27" dur="500"/>
                                        <p:tgtEl>
                                          <p:spTgt spid="4">
                                            <p:txEl>
                                              <p:pRg st="7" end="7"/>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4">
                                            <p:txEl>
                                              <p:pRg st="9" end="9"/>
                                            </p:txEl>
                                          </p:spTgt>
                                        </p:tgtEl>
                                        <p:attrNameLst>
                                          <p:attrName>style.visibility</p:attrName>
                                        </p:attrNameLst>
                                      </p:cBhvr>
                                      <p:to>
                                        <p:strVal val="visible"/>
                                      </p:to>
                                    </p:set>
                                    <p:animEffect transition="in" filter="fade">
                                      <p:cBhvr>
                                        <p:cTn id="32" dur="500"/>
                                        <p:tgtEl>
                                          <p:spTgt spid="4">
                                            <p:txEl>
                                              <p:pRg st="9" end="9"/>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4">
                                            <p:txEl>
                                              <p:pRg st="10" end="10"/>
                                            </p:txEl>
                                          </p:spTgt>
                                        </p:tgtEl>
                                        <p:attrNameLst>
                                          <p:attrName>style.visibility</p:attrName>
                                        </p:attrNameLst>
                                      </p:cBhvr>
                                      <p:to>
                                        <p:strVal val="visible"/>
                                      </p:to>
                                    </p:set>
                                    <p:animEffect transition="in" filter="fade">
                                      <p:cBhvr>
                                        <p:cTn id="37" dur="500"/>
                                        <p:tgtEl>
                                          <p:spTgt spid="4">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ixaDeTexto 7">
            <a:extLst>
              <a:ext uri="{FF2B5EF4-FFF2-40B4-BE49-F238E27FC236}">
                <a16:creationId xmlns:a16="http://schemas.microsoft.com/office/drawing/2014/main" id="{C02D1DED-BFCB-FE1A-9E62-A6F8684025A3}"/>
              </a:ext>
            </a:extLst>
          </p:cNvPr>
          <p:cNvSpPr txBox="1"/>
          <p:nvPr/>
        </p:nvSpPr>
        <p:spPr>
          <a:xfrm>
            <a:off x="341857" y="893445"/>
            <a:ext cx="7002220" cy="4216539"/>
          </a:xfrm>
          <a:prstGeom prst="rect">
            <a:avLst/>
          </a:prstGeom>
          <a:noFill/>
        </p:spPr>
        <p:txBody>
          <a:bodyPr wrap="square" rtlCol="0">
            <a:spAutoFit/>
          </a:bodyPr>
          <a:lstStyle/>
          <a:p>
            <a:pPr marL="342900" indent="-342900">
              <a:buFont typeface="Wingdings" pitchFamily="2" charset="2"/>
              <a:buChar char="§"/>
            </a:pPr>
            <a:r>
              <a:rPr lang="en-DE" sz="2200" dirty="0">
                <a:latin typeface="Times New Roman" panose="02020603050405020304" pitchFamily="18" charset="0"/>
                <a:cs typeface="Times New Roman" panose="02020603050405020304" pitchFamily="18" charset="0"/>
              </a:rPr>
              <a:t>E</a:t>
            </a:r>
            <a:r>
              <a:rPr lang="en-US" sz="2200" dirty="0">
                <a:latin typeface="Times New Roman" panose="02020603050405020304" pitchFamily="18" charset="0"/>
                <a:cs typeface="Times New Roman" panose="02020603050405020304" pitchFamily="18" charset="0"/>
              </a:rPr>
              <a:t>xploring the variation of the parameters </a:t>
            </a:r>
            <a:r>
              <a:rPr lang="en-DE" sz="2200" dirty="0">
                <a:latin typeface="Times New Roman" panose="02020603050405020304" pitchFamily="18" charset="0"/>
                <a:cs typeface="Times New Roman" panose="02020603050405020304" pitchFamily="18" charset="0"/>
              </a:rPr>
              <a:t>of the training of the DANN model. Variate from </a:t>
            </a:r>
            <a:r>
              <a:rPr lang="en-US" sz="2400" dirty="0">
                <a:latin typeface="Times New Roman" panose="02020603050405020304" pitchFamily="18" charset="0"/>
                <a:ea typeface="Calibri" panose="020F0502020204030204" pitchFamily="34" charset="0"/>
              </a:rPr>
              <a:t>Chupakhin's model </a:t>
            </a:r>
            <a:r>
              <a:rPr lang="en-DE" sz="2400" dirty="0">
                <a:latin typeface="Times New Roman" panose="02020603050405020304" pitchFamily="18" charset="0"/>
                <a:ea typeface="Calibri" panose="020F0502020204030204" pitchFamily="34" charset="0"/>
              </a:rPr>
              <a:t>values.</a:t>
            </a:r>
            <a:r>
              <a:rPr lang="en-DE" sz="2200" dirty="0">
                <a:latin typeface="Times New Roman" panose="02020603050405020304" pitchFamily="18" charset="0"/>
                <a:cs typeface="Times New Roman" panose="02020603050405020304" pitchFamily="18" charset="0"/>
              </a:rPr>
              <a:t> </a:t>
            </a:r>
          </a:p>
          <a:p>
            <a:pPr marL="342900" indent="-342900">
              <a:buFont typeface="Wingdings" pitchFamily="2" charset="2"/>
              <a:buChar char="§"/>
            </a:pPr>
            <a:endParaRPr lang="en-DE" sz="22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en-DE" sz="22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DE" sz="2200" dirty="0">
                <a:latin typeface="Times New Roman" panose="02020603050405020304" pitchFamily="18" charset="0"/>
                <a:cs typeface="Times New Roman" panose="02020603050405020304" pitchFamily="18" charset="0"/>
              </a:rPr>
              <a:t>D</a:t>
            </a:r>
            <a:r>
              <a:rPr lang="en-US" sz="2200" dirty="0">
                <a:latin typeface="Times New Roman" panose="02020603050405020304" pitchFamily="18" charset="0"/>
                <a:cs typeface="Times New Roman" panose="02020603050405020304" pitchFamily="18" charset="0"/>
              </a:rPr>
              <a:t>eeply </a:t>
            </a:r>
            <a:r>
              <a:rPr lang="en-US" sz="2200" b="1" dirty="0">
                <a:latin typeface="Times New Roman" panose="02020603050405020304" pitchFamily="18" charset="0"/>
                <a:cs typeface="Times New Roman" panose="02020603050405020304" pitchFamily="18" charset="0"/>
              </a:rPr>
              <a:t>investigate</a:t>
            </a:r>
            <a:r>
              <a:rPr lang="en-US" sz="2200" dirty="0">
                <a:latin typeface="Times New Roman" panose="02020603050405020304" pitchFamily="18" charset="0"/>
                <a:cs typeface="Times New Roman" panose="02020603050405020304" pitchFamily="18" charset="0"/>
              </a:rPr>
              <a:t> the </a:t>
            </a:r>
            <a:r>
              <a:rPr lang="en-US" sz="2200" b="1" dirty="0">
                <a:latin typeface="Times New Roman" panose="02020603050405020304" pitchFamily="18" charset="0"/>
                <a:cs typeface="Times New Roman" panose="02020603050405020304" pitchFamily="18" charset="0"/>
              </a:rPr>
              <a:t>relationship</a:t>
            </a:r>
            <a:r>
              <a:rPr lang="en-US" sz="2200" dirty="0">
                <a:latin typeface="Times New Roman" panose="02020603050405020304" pitchFamily="18" charset="0"/>
                <a:cs typeface="Times New Roman" panose="02020603050405020304" pitchFamily="18" charset="0"/>
              </a:rPr>
              <a:t> between the values of the </a:t>
            </a:r>
            <a:r>
              <a:rPr lang="en-US" sz="2200" b="1" dirty="0">
                <a:latin typeface="Times New Roman" panose="02020603050405020304" pitchFamily="18" charset="0"/>
                <a:cs typeface="Times New Roman" panose="02020603050405020304" pitchFamily="18" charset="0"/>
              </a:rPr>
              <a:t>Pasti</a:t>
            </a:r>
            <a:r>
              <a:rPr lang="en-DE" sz="2200" b="1" dirty="0">
                <a:latin typeface="Times New Roman" panose="02020603050405020304" pitchFamily="18" charset="0"/>
                <a:cs typeface="Times New Roman" panose="02020603050405020304" pitchFamily="18" charset="0"/>
              </a:rPr>
              <a:t>city</a:t>
            </a:r>
            <a:r>
              <a:rPr lang="en-US" sz="2200" b="1" dirty="0">
                <a:latin typeface="Times New Roman" panose="02020603050405020304" pitchFamily="18" charset="0"/>
                <a:cs typeface="Times New Roman" panose="02020603050405020304" pitchFamily="18" charset="0"/>
              </a:rPr>
              <a:t> Factor f </a:t>
            </a:r>
            <a:r>
              <a:rPr lang="en-US" sz="2200" dirty="0">
                <a:latin typeface="Times New Roman" panose="02020603050405020304" pitchFamily="18" charset="0"/>
                <a:cs typeface="Times New Roman" panose="02020603050405020304" pitchFamily="18" charset="0"/>
              </a:rPr>
              <a:t>and the </a:t>
            </a:r>
            <a:r>
              <a:rPr lang="en-US" sz="2200" b="1" dirty="0">
                <a:latin typeface="Times New Roman" panose="02020603050405020304" pitchFamily="18" charset="0"/>
                <a:cs typeface="Times New Roman" panose="02020603050405020304" pitchFamily="18" charset="0"/>
              </a:rPr>
              <a:t>predicted values</a:t>
            </a:r>
            <a:r>
              <a:rPr lang="en-US" sz="2200" dirty="0">
                <a:latin typeface="Times New Roman" panose="02020603050405020304" pitchFamily="18" charset="0"/>
                <a:cs typeface="Times New Roman" panose="02020603050405020304" pitchFamily="18" charset="0"/>
              </a:rPr>
              <a:t> from the models</a:t>
            </a:r>
            <a:r>
              <a:rPr lang="en-DE" sz="2200" dirty="0">
                <a:latin typeface="Times New Roman" panose="02020603050405020304" pitchFamily="18" charset="0"/>
                <a:cs typeface="Times New Roman" panose="02020603050405020304" pitchFamily="18" charset="0"/>
              </a:rPr>
              <a:t>. </a:t>
            </a:r>
          </a:p>
          <a:p>
            <a:pPr marL="800100" lvl="1" indent="-342900">
              <a:buFont typeface="Wingdings" pitchFamily="2" charset="2"/>
              <a:buChar char="§"/>
            </a:pPr>
            <a:r>
              <a:rPr lang="en-DE" sz="2200" dirty="0">
                <a:latin typeface="Times New Roman" panose="02020603050405020304" pitchFamily="18" charset="0"/>
                <a:cs typeface="Times New Roman" panose="02020603050405020304" pitchFamily="18" charset="0"/>
              </a:rPr>
              <a:t>L</a:t>
            </a:r>
            <a:r>
              <a:rPr lang="en-US" sz="2200" dirty="0">
                <a:latin typeface="Times New Roman" panose="02020603050405020304" pitchFamily="18" charset="0"/>
                <a:cs typeface="Times New Roman" panose="02020603050405020304" pitchFamily="18" charset="0"/>
              </a:rPr>
              <a:t>iterature points to the </a:t>
            </a:r>
            <a:r>
              <a:rPr lang="en-US" sz="2200" b="1" dirty="0">
                <a:latin typeface="Times New Roman" panose="02020603050405020304" pitchFamily="18" charset="0"/>
                <a:cs typeface="Times New Roman" panose="02020603050405020304" pitchFamily="18" charset="0"/>
              </a:rPr>
              <a:t>beginning of plastic effects for f &gt; 0.6</a:t>
            </a:r>
            <a:r>
              <a:rPr lang="en-US" sz="2200" dirty="0">
                <a:latin typeface="Times New Roman" panose="02020603050405020304" pitchFamily="18" charset="0"/>
                <a:cs typeface="Times New Roman" panose="02020603050405020304" pitchFamily="18" charset="0"/>
              </a:rPr>
              <a:t>, an investigation of this </a:t>
            </a:r>
            <a:r>
              <a:rPr lang="en-US" sz="2200" b="1" dirty="0">
                <a:latin typeface="Times New Roman" panose="02020603050405020304" pitchFamily="18" charset="0"/>
                <a:cs typeface="Times New Roman" panose="02020603050405020304" pitchFamily="18" charset="0"/>
              </a:rPr>
              <a:t>upper</a:t>
            </a:r>
            <a:r>
              <a:rPr lang="en-US" sz="2200" dirty="0">
                <a:latin typeface="Times New Roman" panose="02020603050405020304" pitchFamily="18" charset="0"/>
                <a:cs typeface="Times New Roman" panose="02020603050405020304" pitchFamily="18" charset="0"/>
              </a:rPr>
              <a:t> </a:t>
            </a:r>
            <a:r>
              <a:rPr lang="en-US" sz="2200" b="1" dirty="0">
                <a:latin typeface="Times New Roman" panose="02020603050405020304" pitchFamily="18" charset="0"/>
                <a:cs typeface="Times New Roman" panose="02020603050405020304" pitchFamily="18" charset="0"/>
              </a:rPr>
              <a:t>range</a:t>
            </a:r>
            <a:r>
              <a:rPr lang="en-US" sz="2200" dirty="0">
                <a:latin typeface="Times New Roman" panose="02020603050405020304" pitchFamily="18" charset="0"/>
                <a:cs typeface="Times New Roman" panose="02020603050405020304" pitchFamily="18" charset="0"/>
              </a:rPr>
              <a:t> with </a:t>
            </a:r>
            <a:r>
              <a:rPr lang="en-US" sz="2200" b="1" dirty="0">
                <a:latin typeface="Times New Roman" panose="02020603050405020304" pitchFamily="18" charset="0"/>
                <a:cs typeface="Times New Roman" panose="02020603050405020304" pitchFamily="18" charset="0"/>
              </a:rPr>
              <a:t>separate databases </a:t>
            </a:r>
            <a:r>
              <a:rPr lang="en-US" sz="2200" dirty="0">
                <a:latin typeface="Times New Roman" panose="02020603050405020304" pitchFamily="18" charset="0"/>
                <a:cs typeface="Times New Roman" panose="02020603050405020304" pitchFamily="18" charset="0"/>
              </a:rPr>
              <a:t>for testing could be carried out.</a:t>
            </a:r>
            <a:endParaRPr lang="en-DE" sz="22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pt-BR" sz="2200" dirty="0">
              <a:effectLst/>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97BCBFD2-FF82-BC9D-AAE1-9A5E15D09264}"/>
              </a:ext>
            </a:extLst>
          </p:cNvPr>
          <p:cNvPicPr>
            <a:picLocks noChangeAspect="1"/>
          </p:cNvPicPr>
          <p:nvPr/>
        </p:nvPicPr>
        <p:blipFill>
          <a:blip r:embed="rId3"/>
          <a:stretch>
            <a:fillRect/>
          </a:stretch>
        </p:blipFill>
        <p:spPr>
          <a:xfrm>
            <a:off x="8117947" y="1653590"/>
            <a:ext cx="3223179" cy="4545288"/>
          </a:xfrm>
          <a:prstGeom prst="rect">
            <a:avLst/>
          </a:prstGeom>
        </p:spPr>
      </p:pic>
      <p:sp>
        <p:nvSpPr>
          <p:cNvPr id="5" name="TextBox 4">
            <a:extLst>
              <a:ext uri="{FF2B5EF4-FFF2-40B4-BE49-F238E27FC236}">
                <a16:creationId xmlns:a16="http://schemas.microsoft.com/office/drawing/2014/main" id="{565AF5A5-C586-7E1D-6CE5-83F3DF4DD300}"/>
              </a:ext>
            </a:extLst>
          </p:cNvPr>
          <p:cNvSpPr txBox="1"/>
          <p:nvPr/>
        </p:nvSpPr>
        <p:spPr>
          <a:xfrm>
            <a:off x="7671335" y="893445"/>
            <a:ext cx="4520665" cy="703911"/>
          </a:xfrm>
          <a:prstGeom prst="rect">
            <a:avLst/>
          </a:prstGeom>
          <a:noFill/>
        </p:spPr>
        <p:txBody>
          <a:bodyPr wrap="square">
            <a:spAutoFit/>
          </a:bodyPr>
          <a:lstStyle/>
          <a:p>
            <a:pPr marL="2540" algn="ctr">
              <a:lnSpc>
                <a:spcPct val="115000"/>
              </a:lnSpc>
              <a:tabLst>
                <a:tab pos="4368165" algn="l"/>
              </a:tabLst>
            </a:pPr>
            <a:r>
              <a:rPr lang="en-US" sz="1800" dirty="0">
                <a:effectLst/>
                <a:latin typeface="Times New Roman" panose="02020603050405020304" pitchFamily="18" charset="0"/>
                <a:ea typeface="Calibri" panose="020F0502020204030204" pitchFamily="34" charset="0"/>
              </a:rPr>
              <a:t>Parameters of the training of the DNN model. </a:t>
            </a:r>
            <a:endParaRPr lang="en-DE" sz="1800" dirty="0">
              <a:effectLst/>
              <a:latin typeface="Times New Roman" panose="02020603050405020304" pitchFamily="18" charset="0"/>
              <a:ea typeface="Calibri" panose="020F0502020204030204" pitchFamily="34" charset="0"/>
            </a:endParaRPr>
          </a:p>
          <a:p>
            <a:pPr marL="2540" algn="ctr">
              <a:lnSpc>
                <a:spcPct val="115000"/>
              </a:lnSpc>
              <a:tabLst>
                <a:tab pos="4368165" algn="l"/>
              </a:tabLst>
            </a:pPr>
            <a:r>
              <a:rPr lang="en-US" sz="1800" dirty="0">
                <a:effectLst/>
                <a:latin typeface="Times New Roman" panose="02020603050405020304" pitchFamily="18" charset="0"/>
                <a:ea typeface="Calibri" panose="020F0502020204030204" pitchFamily="34" charset="0"/>
              </a:rPr>
              <a:t>Values based on Chupakhin's model.</a:t>
            </a:r>
            <a:endParaRPr lang="en-DE" sz="1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450134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1000"/>
                                        <p:tgtEl>
                                          <p:spTgt spid="3"/>
                                        </p:tgtEl>
                                      </p:cBhvr>
                                    </p:animEffect>
                                    <p:anim calcmode="lin" valueType="num">
                                      <p:cBhvr>
                                        <p:cTn id="18" dur="1000" fill="hold"/>
                                        <p:tgtEl>
                                          <p:spTgt spid="3"/>
                                        </p:tgtEl>
                                        <p:attrNameLst>
                                          <p:attrName>ppt_x</p:attrName>
                                        </p:attrNameLst>
                                      </p:cBhvr>
                                      <p:tavLst>
                                        <p:tav tm="0">
                                          <p:val>
                                            <p:strVal val="#ppt_x"/>
                                          </p:val>
                                        </p:tav>
                                        <p:tav tm="100000">
                                          <p:val>
                                            <p:strVal val="#ppt_x"/>
                                          </p:val>
                                        </p:tav>
                                      </p:tavLst>
                                    </p:anim>
                                    <p:anim calcmode="lin" valueType="num">
                                      <p:cBhvr>
                                        <p:cTn id="1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4">
                                            <p:txEl>
                                              <p:pRg st="3" end="3"/>
                                            </p:txEl>
                                          </p:spTgt>
                                        </p:tgtEl>
                                        <p:attrNameLst>
                                          <p:attrName>style.visibility</p:attrName>
                                        </p:attrNameLst>
                                      </p:cBhvr>
                                      <p:to>
                                        <p:strVal val="visible"/>
                                      </p:to>
                                    </p:set>
                                    <p:animEffect transition="in" filter="fade">
                                      <p:cBhvr>
                                        <p:cTn id="24" dur="500"/>
                                        <p:tgtEl>
                                          <p:spTgt spid="4">
                                            <p:txEl>
                                              <p:pRg st="3" end="3"/>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
                                            <p:txEl>
                                              <p:pRg st="4" end="4"/>
                                            </p:txEl>
                                          </p:spTgt>
                                        </p:tgtEl>
                                        <p:attrNameLst>
                                          <p:attrName>style.visibility</p:attrName>
                                        </p:attrNameLst>
                                      </p:cBhvr>
                                      <p:to>
                                        <p:strVal val="visible"/>
                                      </p:to>
                                    </p:set>
                                    <p:animEffect transition="in" filter="fade">
                                      <p:cBhvr>
                                        <p:cTn id="29"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310773" y="946298"/>
            <a:ext cx="11544528" cy="5724644"/>
          </a:xfrm>
          <a:prstGeom prst="rect">
            <a:avLst/>
          </a:prstGeom>
          <a:noFill/>
        </p:spPr>
        <p:txBody>
          <a:bodyPr wrap="square" rtlCol="0">
            <a:spAutoFit/>
          </a:bodyPr>
          <a:lstStyle/>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[1] ALBERTAZZI, Jr, A.; VIOTTI, M. R. LABMETRO/EMC/UFSC. 5850.0108248.18.9 (Jurídico) e 4600568091 (SAP</a:t>
            </a:r>
            <a:r>
              <a:rPr lang="pt-BR" sz="1400" b="1" dirty="0">
                <a:solidFill>
                  <a:srgbClr val="000000"/>
                </a:solidFill>
                <a:latin typeface="Times New Roman" panose="02020603050405020304" pitchFamily="18" charset="0"/>
                <a:cs typeface="Times New Roman" panose="02020603050405020304" pitchFamily="18" charset="0"/>
              </a:rPr>
              <a:t>). Relatório Técnico Parcial 1</a:t>
            </a:r>
            <a:r>
              <a:rPr lang="pt-BR" sz="1400" dirty="0">
                <a:solidFill>
                  <a:srgbClr val="000000"/>
                </a:solidFill>
                <a:latin typeface="Times New Roman" panose="02020603050405020304" pitchFamily="18" charset="0"/>
                <a:cs typeface="Times New Roman" panose="02020603050405020304" pitchFamily="18" charset="0"/>
              </a:rPr>
              <a:t>: Período abrangido pelo relatório: 18/09/2018 a 18/08/2019, Florianópolis, 2019.</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[2] MPCNEWS. </a:t>
            </a:r>
            <a:r>
              <a:rPr lang="pt-BR" sz="1400" b="1" dirty="0">
                <a:solidFill>
                  <a:srgbClr val="000000"/>
                </a:solidFill>
                <a:latin typeface="Times New Roman" panose="02020603050405020304" pitchFamily="18" charset="0"/>
                <a:cs typeface="Times New Roman" panose="02020603050405020304" pitchFamily="18" charset="0"/>
              </a:rPr>
              <a:t>FMC Technologies and Petrobras Sign Memorandum of Understanding</a:t>
            </a:r>
            <a:r>
              <a:rPr lang="pt-BR" sz="1400" dirty="0">
                <a:solidFill>
                  <a:srgbClr val="000000"/>
                </a:solidFill>
                <a:latin typeface="Times New Roman" panose="02020603050405020304" pitchFamily="18" charset="0"/>
                <a:cs typeface="Times New Roman" panose="02020603050405020304" pitchFamily="18" charset="0"/>
              </a:rPr>
              <a:t>. [S. l.], 1 Dec. 2010. Available at: https://offshoredaily.wordpress.com/2010/12/01/fmc-technologies-and-petrobras-sign-memorandum-of-understanding/. Accessed on: 10 Jan. 2022.</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[3] VIVIANI, H. B. </a:t>
            </a:r>
            <a:r>
              <a:rPr lang="pt-BR" sz="1400" b="1" dirty="0">
                <a:solidFill>
                  <a:srgbClr val="000000"/>
                </a:solidFill>
                <a:latin typeface="Times New Roman" panose="02020603050405020304" pitchFamily="18" charset="0"/>
                <a:cs typeface="Times New Roman" panose="02020603050405020304" pitchFamily="18" charset="0"/>
              </a:rPr>
              <a:t>Avaliação da aplicabilidade da deflectometria combinada com o método do contorno para medição de tensões residuais em arames de risers flexíveis</a:t>
            </a:r>
            <a:r>
              <a:rPr lang="pt-BR" sz="1400" dirty="0">
                <a:solidFill>
                  <a:srgbClr val="000000"/>
                </a:solidFill>
                <a:latin typeface="Times New Roman" panose="02020603050405020304" pitchFamily="18" charset="0"/>
                <a:cs typeface="Times New Roman" panose="02020603050405020304" pitchFamily="18" charset="0"/>
              </a:rPr>
              <a:t>. 2020. Masters Dissertation – M.Sc., Mechanical Engineering, Department of Mechanical Engineering, Federal University of Santa Catarina, Florianópolis.</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[4] NOV INC. </a:t>
            </a:r>
            <a:r>
              <a:rPr lang="pt-BR" sz="1400" b="1" dirty="0">
                <a:solidFill>
                  <a:srgbClr val="000000"/>
                </a:solidFill>
                <a:latin typeface="Times New Roman" panose="02020603050405020304" pitchFamily="18" charset="0"/>
                <a:cs typeface="Times New Roman" panose="02020603050405020304" pitchFamily="18" charset="0"/>
              </a:rPr>
              <a:t>Flexible Pipe Products</a:t>
            </a:r>
            <a:r>
              <a:rPr lang="pt-BR" sz="1400" dirty="0">
                <a:solidFill>
                  <a:srgbClr val="000000"/>
                </a:solidFill>
                <a:latin typeface="Times New Roman" panose="02020603050405020304" pitchFamily="18" charset="0"/>
                <a:cs typeface="Times New Roman" panose="02020603050405020304" pitchFamily="18" charset="0"/>
              </a:rPr>
              <a:t>. [S. l.], 2022. Available at: https://www.nov.com/products/flexible-pipe-products. Accessed on: 6 Feb. 2022.</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[5] WILVERT, T. </a:t>
            </a:r>
            <a:r>
              <a:rPr lang="pt-BR" sz="1400" b="1" dirty="0">
                <a:solidFill>
                  <a:srgbClr val="000000"/>
                </a:solidFill>
                <a:latin typeface="Times New Roman" panose="02020603050405020304" pitchFamily="18" charset="0"/>
                <a:cs typeface="Times New Roman" panose="02020603050405020304" pitchFamily="18" charset="0"/>
              </a:rPr>
              <a:t>A Methodology to Measure Residual Stresses Close to the Yield Stress</a:t>
            </a:r>
            <a:r>
              <a:rPr lang="pt-BR" sz="1400" dirty="0">
                <a:solidFill>
                  <a:srgbClr val="000000"/>
                </a:solidFill>
                <a:latin typeface="Times New Roman" panose="02020603050405020304" pitchFamily="18" charset="0"/>
                <a:cs typeface="Times New Roman" panose="02020603050405020304" pitchFamily="18" charset="0"/>
              </a:rPr>
              <a:t>. 2021. Project of the Qualifying Exam for Doctorate Program in Mechanical Engineering, Department of Mechanical Engineering, Federal University of Santa Catarina, Florianópolis.</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[6] ASTM. Determining Residual Stresses by the Hole-Drilling Strain-Gage Method</a:t>
            </a:r>
            <a:r>
              <a:rPr lang="pt-BR" sz="1400" b="1" dirty="0">
                <a:solidFill>
                  <a:srgbClr val="000000"/>
                </a:solidFill>
                <a:latin typeface="Times New Roman" panose="02020603050405020304" pitchFamily="18" charset="0"/>
                <a:cs typeface="Times New Roman" panose="02020603050405020304" pitchFamily="18" charset="0"/>
              </a:rPr>
              <a:t>. Standard Test Method E837-13a</a:t>
            </a:r>
            <a:r>
              <a:rPr lang="pt-BR" sz="1400" dirty="0">
                <a:solidFill>
                  <a:srgbClr val="000000"/>
                </a:solidFill>
                <a:latin typeface="Times New Roman" panose="02020603050405020304" pitchFamily="18" charset="0"/>
                <a:cs typeface="Times New Roman" panose="02020603050405020304" pitchFamily="18" charset="0"/>
              </a:rPr>
              <a:t>, v. i, pp. 1–16, 2013.</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[7] CHUPAKHIN, S., </a:t>
            </a:r>
            <a:r>
              <a:rPr lang="pt-BR" sz="1400" i="1" dirty="0">
                <a:solidFill>
                  <a:srgbClr val="000000"/>
                </a:solidFill>
                <a:latin typeface="Times New Roman" panose="02020603050405020304" pitchFamily="18" charset="0"/>
                <a:cs typeface="Times New Roman" panose="02020603050405020304" pitchFamily="18" charset="0"/>
              </a:rPr>
              <a:t>et al</a:t>
            </a:r>
            <a:r>
              <a:rPr lang="pt-BR" sz="1400" dirty="0">
                <a:solidFill>
                  <a:srgbClr val="000000"/>
                </a:solidFill>
                <a:latin typeface="Times New Roman" panose="02020603050405020304" pitchFamily="18" charset="0"/>
                <a:cs typeface="Times New Roman" panose="02020603050405020304" pitchFamily="18" charset="0"/>
              </a:rPr>
              <a:t>. Artificial Neural Network for Correction of Effects of Plasticity in Equibiaxial Residual Stress Profiles Measured by Hole Drilling</a:t>
            </a:r>
            <a:r>
              <a:rPr lang="pt-BR" sz="1400" b="1" dirty="0">
                <a:solidFill>
                  <a:srgbClr val="000000"/>
                </a:solidFill>
                <a:latin typeface="Times New Roman" panose="02020603050405020304" pitchFamily="18" charset="0"/>
                <a:cs typeface="Times New Roman" panose="02020603050405020304" pitchFamily="18" charset="0"/>
              </a:rPr>
              <a:t>. The Journal of Strain Analysis for Engineering Design</a:t>
            </a:r>
            <a:r>
              <a:rPr lang="pt-BR" sz="1400" dirty="0">
                <a:solidFill>
                  <a:srgbClr val="000000"/>
                </a:solidFill>
                <a:latin typeface="Times New Roman" panose="02020603050405020304" pitchFamily="18" charset="0"/>
                <a:cs typeface="Times New Roman" panose="02020603050405020304" pitchFamily="18" charset="0"/>
              </a:rPr>
              <a:t>, Geesthacht, Germany, vol. 52, no. 3, pp. 137–15, 2017.</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[8] IOWA STATE UNIVERSITY. Center for Nondestructive Evaluation. </a:t>
            </a:r>
            <a:r>
              <a:rPr lang="pt-BR" sz="1400" b="1" dirty="0">
                <a:solidFill>
                  <a:srgbClr val="000000"/>
                </a:solidFill>
                <a:latin typeface="Times New Roman" panose="02020603050405020304" pitchFamily="18" charset="0"/>
                <a:cs typeface="Times New Roman" panose="02020603050405020304" pitchFamily="18" charset="0"/>
              </a:rPr>
              <a:t>Materials and Processes</a:t>
            </a:r>
            <a:r>
              <a:rPr lang="pt-BR" sz="1400" dirty="0">
                <a:solidFill>
                  <a:srgbClr val="000000"/>
                </a:solidFill>
                <a:latin typeface="Times New Roman" panose="02020603050405020304" pitchFamily="18" charset="0"/>
                <a:cs typeface="Times New Roman" panose="02020603050405020304" pitchFamily="18" charset="0"/>
              </a:rPr>
              <a:t>: Stress and Strain. [S. l.], 2022. Available at: https://www.nde-ed.org/Physics/Materials/Mechanical/Loading.xhtml. Accessed on: 7 Feb. 2022.</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[9] POPOV, E. P. </a:t>
            </a:r>
            <a:r>
              <a:rPr lang="pt-BR" sz="1400" b="1" dirty="0">
                <a:solidFill>
                  <a:srgbClr val="000000"/>
                </a:solidFill>
                <a:latin typeface="Times New Roman" panose="02020603050405020304" pitchFamily="18" charset="0"/>
                <a:cs typeface="Times New Roman" panose="02020603050405020304" pitchFamily="18" charset="0"/>
              </a:rPr>
              <a:t>Engineering Mechanics of Solids</a:t>
            </a:r>
            <a:r>
              <a:rPr lang="pt-BR" sz="1400" dirty="0">
                <a:solidFill>
                  <a:srgbClr val="000000"/>
                </a:solidFill>
                <a:latin typeface="Times New Roman" panose="02020603050405020304" pitchFamily="18" charset="0"/>
                <a:cs typeface="Times New Roman" panose="02020603050405020304" pitchFamily="18" charset="0"/>
              </a:rPr>
              <a:t>. 1. ed. New Jersey: Prentice-Hall, 1990.</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[10] PROTO MANUFACTURING. </a:t>
            </a:r>
            <a:r>
              <a:rPr lang="pt-BR" sz="1400" b="1" dirty="0">
                <a:solidFill>
                  <a:srgbClr val="000000"/>
                </a:solidFill>
                <a:latin typeface="Times New Roman" panose="02020603050405020304" pitchFamily="18" charset="0"/>
                <a:cs typeface="Times New Roman" panose="02020603050405020304" pitchFamily="18" charset="0"/>
              </a:rPr>
              <a:t>Residual Stress Info</a:t>
            </a:r>
            <a:r>
              <a:rPr lang="pt-BR" sz="1400" dirty="0">
                <a:solidFill>
                  <a:srgbClr val="000000"/>
                </a:solidFill>
                <a:latin typeface="Times New Roman" panose="02020603050405020304" pitchFamily="18" charset="0"/>
                <a:cs typeface="Times New Roman" panose="02020603050405020304" pitchFamily="18" charset="0"/>
              </a:rPr>
              <a:t>. [S. l.], 2020. Available at: https://www.protoxrd.com/knowledge-center/residual-stress-info. Accessed on: 10 Dec. 2021.</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endParaRPr lang="pt-BR" sz="1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6241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321406" y="893136"/>
            <a:ext cx="11544528" cy="5486117"/>
          </a:xfrm>
          <a:prstGeom prst="rect">
            <a:avLst/>
          </a:prstGeom>
          <a:noFill/>
        </p:spPr>
        <p:txBody>
          <a:bodyPr wrap="square" rtlCol="0">
            <a:spAutoFit/>
          </a:bodyPr>
          <a:lstStyle/>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[11] SCHAJER, G. S.; WHITEHEAD, P. S. </a:t>
            </a:r>
            <a:r>
              <a:rPr lang="pt-BR" sz="1400" b="1" dirty="0">
                <a:solidFill>
                  <a:srgbClr val="000000"/>
                </a:solidFill>
                <a:latin typeface="Times New Roman" panose="02020603050405020304" pitchFamily="18" charset="0"/>
                <a:cs typeface="Times New Roman" panose="02020603050405020304" pitchFamily="18" charset="0"/>
              </a:rPr>
              <a:t>Hole-Drilling Method for Measuring Residual Stresses</a:t>
            </a:r>
            <a:r>
              <a:rPr lang="pt-BR" sz="1400" dirty="0">
                <a:solidFill>
                  <a:srgbClr val="000000"/>
                </a:solidFill>
                <a:latin typeface="Times New Roman" panose="02020603050405020304" pitchFamily="18" charset="0"/>
                <a:cs typeface="Times New Roman" panose="02020603050405020304" pitchFamily="18" charset="0"/>
              </a:rPr>
              <a:t>. [s.l.] Morgan &amp; Claypool, 2018. v. 1.</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[12] KLOCKE, F. Finite Element Method (FEM). In: ______. (org.). </a:t>
            </a:r>
            <a:r>
              <a:rPr lang="pt-BR" sz="1400" b="1" dirty="0">
                <a:solidFill>
                  <a:srgbClr val="000000"/>
                </a:solidFill>
                <a:latin typeface="Times New Roman" panose="02020603050405020304" pitchFamily="18" charset="0"/>
                <a:cs typeface="Times New Roman" panose="02020603050405020304" pitchFamily="18" charset="0"/>
              </a:rPr>
              <a:t>Manufacturing processes 1: turning, milling, drilling</a:t>
            </a:r>
            <a:r>
              <a:rPr lang="pt-BR" sz="1400" dirty="0">
                <a:solidFill>
                  <a:srgbClr val="000000"/>
                </a:solidFill>
                <a:latin typeface="Times New Roman" panose="02020603050405020304" pitchFamily="18" charset="0"/>
                <a:cs typeface="Times New Roman" panose="02020603050405020304" pitchFamily="18" charset="0"/>
              </a:rPr>
              <a:t>. RWTH edition ed. Berlin: Springer, 2011. p. 197- 217.</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[13] </a:t>
            </a:r>
            <a:r>
              <a:rPr lang="pt-BR" sz="1400" b="1" dirty="0">
                <a:solidFill>
                  <a:srgbClr val="000000"/>
                </a:solidFill>
                <a:latin typeface="Times New Roman" panose="02020603050405020304" pitchFamily="18" charset="0"/>
                <a:cs typeface="Times New Roman" panose="02020603050405020304" pitchFamily="18" charset="0"/>
              </a:rPr>
              <a:t>ANSYS Mechanical APDL Structural Analysis Guide and Command Reference</a:t>
            </a:r>
            <a:r>
              <a:rPr lang="pt-BR" sz="1400" dirty="0">
                <a:solidFill>
                  <a:srgbClr val="000000"/>
                </a:solidFill>
                <a:latin typeface="Times New Roman" panose="02020603050405020304" pitchFamily="18" charset="0"/>
                <a:cs typeface="Times New Roman" panose="02020603050405020304" pitchFamily="18" charset="0"/>
              </a:rPr>
              <a:t>, 2022. Available at: https://www.mm.bme.hu/~gyebro/files/ans_help_v182/ans_cmd/Hlp_C_CmdTOC.html. Accessed on: 10 Jan. 2022.</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[14] ALBERTAZZI, Jr, A.; VIOTTI, M. R. LABMETRO/EMC/UFSC. </a:t>
            </a:r>
            <a:r>
              <a:rPr lang="pt-BR" sz="1400" b="1" dirty="0">
                <a:solidFill>
                  <a:srgbClr val="000000"/>
                </a:solidFill>
                <a:latin typeface="Times New Roman" panose="02020603050405020304" pitchFamily="18" charset="0"/>
                <a:cs typeface="Times New Roman" panose="02020603050405020304" pitchFamily="18" charset="0"/>
              </a:rPr>
              <a:t>Relatório sobre a Malha utilizada nos estudos sobre o Método do Furo-Cego</a:t>
            </a:r>
            <a:r>
              <a:rPr lang="pt-BR" sz="1400" dirty="0">
                <a:solidFill>
                  <a:srgbClr val="000000"/>
                </a:solidFill>
                <a:latin typeface="Times New Roman" panose="02020603050405020304" pitchFamily="18" charset="0"/>
                <a:cs typeface="Times New Roman" panose="02020603050405020304" pitchFamily="18" charset="0"/>
              </a:rPr>
              <a:t>. Florianópolis, 2020.</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[15] DUNNE, F.; PETRINIC, N. </a:t>
            </a:r>
            <a:r>
              <a:rPr lang="pt-BR" sz="1400" b="1" dirty="0">
                <a:solidFill>
                  <a:srgbClr val="000000"/>
                </a:solidFill>
                <a:latin typeface="Times New Roman" panose="02020603050405020304" pitchFamily="18" charset="0"/>
                <a:cs typeface="Times New Roman" panose="02020603050405020304" pitchFamily="18" charset="0"/>
              </a:rPr>
              <a:t>Introduction to Computational Plasticity</a:t>
            </a:r>
            <a:r>
              <a:rPr lang="pt-BR" sz="1400" dirty="0">
                <a:solidFill>
                  <a:srgbClr val="000000"/>
                </a:solidFill>
                <a:latin typeface="Times New Roman" panose="02020603050405020304" pitchFamily="18" charset="0"/>
                <a:cs typeface="Times New Roman" panose="02020603050405020304" pitchFamily="18" charset="0"/>
              </a:rPr>
              <a:t>. Oxford: Oxford University Press, 2005.</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[16] BEGHINI M., BERTINI L., SANTUS C. (2010). A procedure for evaluating high residual stresses using the blind hole drilling method, including the effect of plasticity. </a:t>
            </a:r>
            <a:r>
              <a:rPr lang="pt-BR" sz="1400" b="1" dirty="0">
                <a:solidFill>
                  <a:srgbClr val="000000"/>
                </a:solidFill>
                <a:latin typeface="Times New Roman" panose="02020603050405020304" pitchFamily="18" charset="0"/>
                <a:cs typeface="Times New Roman" panose="02020603050405020304" pitchFamily="18" charset="0"/>
              </a:rPr>
              <a:t>The Journal of Strain Analysis for Engineering Design</a:t>
            </a:r>
            <a:r>
              <a:rPr lang="pt-BR" sz="1400" dirty="0">
                <a:solidFill>
                  <a:srgbClr val="000000"/>
                </a:solidFill>
                <a:latin typeface="Times New Roman" panose="02020603050405020304" pitchFamily="18" charset="0"/>
                <a:cs typeface="Times New Roman" panose="02020603050405020304" pitchFamily="18" charset="0"/>
              </a:rPr>
              <a:t>, 45:301–317.</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[17] NOBRE, J. P., et al. Plasticity Effects in the Hole-Drilling Residual Stress Measurement in Peened Surfaces. </a:t>
            </a:r>
            <a:r>
              <a:rPr lang="pt-BR" sz="1400" b="1" dirty="0">
                <a:solidFill>
                  <a:srgbClr val="000000"/>
                </a:solidFill>
                <a:latin typeface="Times New Roman" panose="02020603050405020304" pitchFamily="18" charset="0"/>
                <a:cs typeface="Times New Roman" panose="02020603050405020304" pitchFamily="18" charset="0"/>
              </a:rPr>
              <a:t>Experimental Mechanics</a:t>
            </a:r>
            <a:r>
              <a:rPr lang="pt-BR" sz="1400" dirty="0">
                <a:solidFill>
                  <a:srgbClr val="000000"/>
                </a:solidFill>
                <a:latin typeface="Times New Roman" panose="02020603050405020304" pitchFamily="18" charset="0"/>
                <a:cs typeface="Times New Roman" panose="02020603050405020304" pitchFamily="18" charset="0"/>
              </a:rPr>
              <a:t>, Johannesburg, South Africa, pp. 12, 2017.</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[18] GÉRON, A. </a:t>
            </a:r>
            <a:r>
              <a:rPr lang="pt-BR" sz="1400" b="1" dirty="0">
                <a:solidFill>
                  <a:srgbClr val="000000"/>
                </a:solidFill>
                <a:latin typeface="Times New Roman" panose="02020603050405020304" pitchFamily="18" charset="0"/>
                <a:cs typeface="Times New Roman" panose="02020603050405020304" pitchFamily="18" charset="0"/>
              </a:rPr>
              <a:t>Hands-On Machine Learning with Scikit-Learn and TensorFlow: Concepts, Tools, and Techniques to Build Intelligent Systems</a:t>
            </a:r>
            <a:r>
              <a:rPr lang="pt-BR" sz="1400" dirty="0">
                <a:solidFill>
                  <a:srgbClr val="000000"/>
                </a:solidFill>
                <a:latin typeface="Times New Roman" panose="02020603050405020304" pitchFamily="18" charset="0"/>
                <a:cs typeface="Times New Roman" panose="02020603050405020304" pitchFamily="18" charset="0"/>
              </a:rPr>
              <a:t>. 1st ed. Sebastopol, CA: O’Reilly Media, Inc., 2017.</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[19] MATHWORKS. </a:t>
            </a:r>
            <a:r>
              <a:rPr lang="pt-BR" sz="1400" b="1" dirty="0">
                <a:solidFill>
                  <a:srgbClr val="000000"/>
                </a:solidFill>
                <a:latin typeface="Times New Roman" panose="02020603050405020304" pitchFamily="18" charset="0"/>
                <a:cs typeface="Times New Roman" panose="02020603050405020304" pitchFamily="18" charset="0"/>
              </a:rPr>
              <a:t>What is a Neural Network?:</a:t>
            </a:r>
            <a:r>
              <a:rPr lang="pt-BR" sz="1400" dirty="0">
                <a:solidFill>
                  <a:srgbClr val="000000"/>
                </a:solidFill>
                <a:latin typeface="Times New Roman" panose="02020603050405020304" pitchFamily="18" charset="0"/>
                <a:cs typeface="Times New Roman" panose="02020603050405020304" pitchFamily="18" charset="0"/>
              </a:rPr>
              <a:t> 3 things you need to know. [S. l.], 2020. Available at: https://www.mathworks.com/discovery/neural-network.html#how-they-work. Accessed on: 13 Nov. 2020.</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[20] IBM. IBM Cloud Education. </a:t>
            </a:r>
            <a:r>
              <a:rPr lang="pt-BR" sz="1400" b="1" dirty="0">
                <a:solidFill>
                  <a:srgbClr val="000000"/>
                </a:solidFill>
                <a:latin typeface="Times New Roman" panose="02020603050405020304" pitchFamily="18" charset="0"/>
                <a:cs typeface="Times New Roman" panose="02020603050405020304" pitchFamily="18" charset="0"/>
              </a:rPr>
              <a:t>What are Neural Networks?: </a:t>
            </a:r>
            <a:r>
              <a:rPr lang="pt-BR" sz="1400" dirty="0">
                <a:solidFill>
                  <a:srgbClr val="000000"/>
                </a:solidFill>
                <a:latin typeface="Times New Roman" panose="02020603050405020304" pitchFamily="18" charset="0"/>
                <a:cs typeface="Times New Roman" panose="02020603050405020304" pitchFamily="18" charset="0"/>
              </a:rPr>
              <a:t>Neural Networks. [S. l.], 17 Aug. 2020. Available at: https://www.ibm.com/cloud/learn/neural-networks. Accessed on: 12 Dec. 2021.</a:t>
            </a:r>
          </a:p>
          <a:p>
            <a:pPr algn="just" eaLnBrk="0" fontAlgn="base" hangingPunct="0">
              <a:spcBef>
                <a:spcPct val="0"/>
              </a:spcBef>
              <a:spcAft>
                <a:spcPct val="0"/>
              </a:spcAft>
            </a:pPr>
            <a:endParaRPr lang="pt-BR" sz="105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11229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4"/>
          <p:cNvSpPr txBox="1"/>
          <p:nvPr/>
        </p:nvSpPr>
        <p:spPr>
          <a:xfrm>
            <a:off x="332039" y="999461"/>
            <a:ext cx="11544528" cy="5909310"/>
          </a:xfrm>
          <a:prstGeom prst="rect">
            <a:avLst/>
          </a:prstGeom>
          <a:noFill/>
        </p:spPr>
        <p:txBody>
          <a:bodyPr wrap="square" rtlCol="0">
            <a:spAutoFit/>
          </a:bodyPr>
          <a:lstStyle/>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[21] FERNÁNDEZ-CABÁN, P. L., et al. Predicting Roof Pressures on a Low-Rise Structure From Freestream Turbulence Using Artificial Neural Networks. </a:t>
            </a:r>
            <a:r>
              <a:rPr lang="pt-BR" sz="1400" b="1" dirty="0">
                <a:solidFill>
                  <a:srgbClr val="000000"/>
                </a:solidFill>
                <a:latin typeface="Times New Roman" panose="02020603050405020304" pitchFamily="18" charset="0"/>
                <a:cs typeface="Times New Roman" panose="02020603050405020304" pitchFamily="18" charset="0"/>
              </a:rPr>
              <a:t>Frontiers in Built Environment</a:t>
            </a:r>
            <a:r>
              <a:rPr lang="pt-BR" sz="1400" dirty="0">
                <a:solidFill>
                  <a:srgbClr val="000000"/>
                </a:solidFill>
                <a:latin typeface="Times New Roman" panose="02020603050405020304" pitchFamily="18" charset="0"/>
                <a:cs typeface="Times New Roman" panose="02020603050405020304" pitchFamily="18" charset="0"/>
              </a:rPr>
              <a:t>, Maryland, United States, pp. 16, 2018.</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[22] LI, Y., et al. Hole-Drilling Method Eccentricity Error Correction Using a Convolutional Neural Network. </a:t>
            </a:r>
            <a:r>
              <a:rPr lang="pt-BR" sz="1400" b="1" dirty="0">
                <a:solidFill>
                  <a:srgbClr val="000000"/>
                </a:solidFill>
                <a:latin typeface="Times New Roman" panose="02020603050405020304" pitchFamily="18" charset="0"/>
                <a:cs typeface="Times New Roman" panose="02020603050405020304" pitchFamily="18" charset="0"/>
              </a:rPr>
              <a:t>Experimental Mechanics</a:t>
            </a:r>
            <a:r>
              <a:rPr lang="pt-BR" sz="1400" dirty="0">
                <a:solidFill>
                  <a:srgbClr val="000000"/>
                </a:solidFill>
                <a:latin typeface="Times New Roman" panose="02020603050405020304" pitchFamily="18" charset="0"/>
                <a:cs typeface="Times New Roman" panose="02020603050405020304" pitchFamily="18" charset="0"/>
              </a:rPr>
              <a:t>, Chengdu, Sichuan, China, pp. 36, 2020.</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[23] THOMPSON, M. K.; THOMPSON, J. M. </a:t>
            </a:r>
            <a:r>
              <a:rPr lang="pt-BR" sz="1400" b="1" dirty="0">
                <a:solidFill>
                  <a:srgbClr val="000000"/>
                </a:solidFill>
                <a:latin typeface="Times New Roman" panose="02020603050405020304" pitchFamily="18" charset="0"/>
                <a:cs typeface="Times New Roman" panose="02020603050405020304" pitchFamily="18" charset="0"/>
              </a:rPr>
              <a:t>ANSYS Mechanical APDL for Finite Element Analysis</a:t>
            </a:r>
            <a:r>
              <a:rPr lang="pt-BR" sz="1400" dirty="0">
                <a:solidFill>
                  <a:srgbClr val="000000"/>
                </a:solidFill>
                <a:latin typeface="Times New Roman" panose="02020603050405020304" pitchFamily="18" charset="0"/>
                <a:cs typeface="Times New Roman" panose="02020603050405020304" pitchFamily="18" charset="0"/>
              </a:rPr>
              <a:t>. 1. ed. [s.l.] Butterworth-Heinemann, 2017.</a:t>
            </a: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	</a:t>
            </a: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[24] DEPARTMENT OF APPLIED MECHANICS MM. Faculty of Mechanical Engineering, Budapest University of Technology and Economics</a:t>
            </a:r>
            <a:r>
              <a:rPr lang="pt-BR" sz="1400" b="1" dirty="0">
                <a:solidFill>
                  <a:srgbClr val="000000"/>
                </a:solidFill>
                <a:latin typeface="Times New Roman" panose="02020603050405020304" pitchFamily="18" charset="0"/>
                <a:cs typeface="Times New Roman" panose="02020603050405020304" pitchFamily="18" charset="0"/>
              </a:rPr>
              <a:t>. SOLID186</a:t>
            </a:r>
            <a:r>
              <a:rPr lang="pt-BR" sz="1400" dirty="0">
                <a:solidFill>
                  <a:srgbClr val="000000"/>
                </a:solidFill>
                <a:latin typeface="Times New Roman" panose="02020603050405020304" pitchFamily="18" charset="0"/>
                <a:cs typeface="Times New Roman" panose="02020603050405020304" pitchFamily="18" charset="0"/>
              </a:rPr>
              <a:t>, 2021. Available at:  https://www.mm.bme.hu/~gyebro/files/ans_help_v182/ans_elem/Hlp_E_SOLID186.html. Accessed on: 10 Feb. 2021.</a:t>
            </a: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	</a:t>
            </a: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[25] BROETTO, F. Z. </a:t>
            </a:r>
            <a:r>
              <a:rPr lang="pt-BR" sz="1400" b="1" dirty="0">
                <a:solidFill>
                  <a:srgbClr val="000000"/>
                </a:solidFill>
                <a:latin typeface="Times New Roman" panose="02020603050405020304" pitchFamily="18" charset="0"/>
                <a:cs typeface="Times New Roman" panose="02020603050405020304" pitchFamily="18" charset="0"/>
              </a:rPr>
              <a:t>Avaliação numérica dos campos de deslocamento fora do plano devido ao alívio de tensões residuais pelos métodos do furo cego e furo dentro do furo</a:t>
            </a:r>
            <a:r>
              <a:rPr lang="pt-BR" sz="1400" dirty="0">
                <a:solidFill>
                  <a:srgbClr val="000000"/>
                </a:solidFill>
                <a:latin typeface="Times New Roman" panose="02020603050405020304" pitchFamily="18" charset="0"/>
                <a:cs typeface="Times New Roman" panose="02020603050405020304" pitchFamily="18" charset="0"/>
              </a:rPr>
              <a:t>. 2015. Undergraduate thesis – B.Sc., Mechanical Engineering, Department of Mechanical Engineering, Federal University of Santa Catarina, Florianópolis.</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[26] WILVERT, T. </a:t>
            </a:r>
            <a:r>
              <a:rPr lang="pt-BR" sz="1400" b="1" dirty="0">
                <a:solidFill>
                  <a:srgbClr val="000000"/>
                </a:solidFill>
                <a:latin typeface="Times New Roman" panose="02020603050405020304" pitchFamily="18" charset="0"/>
                <a:cs typeface="Times New Roman" panose="02020603050405020304" pitchFamily="18" charset="0"/>
              </a:rPr>
              <a:t>Numerical assessment of the minimum distance between holes in 3D components and evaluation of the use of twist drills in the hole-drilling method</a:t>
            </a:r>
            <a:r>
              <a:rPr lang="pt-BR" sz="1400" dirty="0">
                <a:solidFill>
                  <a:srgbClr val="000000"/>
                </a:solidFill>
                <a:latin typeface="Times New Roman" panose="02020603050405020304" pitchFamily="18" charset="0"/>
                <a:cs typeface="Times New Roman" panose="02020603050405020304" pitchFamily="18" charset="0"/>
              </a:rPr>
              <a:t>. 2018. Masters Dissertation – M.Sc., Mechanical Engineering, Department of Mechanical Engineering, Federal University of Santa Catarina, Florianópolis.</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[27] SILVA, J. C</a:t>
            </a:r>
            <a:r>
              <a:rPr lang="pt-BR" sz="1400" b="1" dirty="0">
                <a:solidFill>
                  <a:srgbClr val="000000"/>
                </a:solidFill>
                <a:latin typeface="Times New Roman" panose="02020603050405020304" pitchFamily="18" charset="0"/>
                <a:cs typeface="Times New Roman" panose="02020603050405020304" pitchFamily="18" charset="0"/>
              </a:rPr>
              <a:t>. Trabalho de começo de carreira: um guia de coaching para decolar na carreira com seu TCC</a:t>
            </a:r>
            <a:r>
              <a:rPr lang="pt-BR" sz="1400" dirty="0">
                <a:solidFill>
                  <a:srgbClr val="000000"/>
                </a:solidFill>
                <a:latin typeface="Times New Roman" panose="02020603050405020304" pitchFamily="18" charset="0"/>
                <a:cs typeface="Times New Roman" panose="02020603050405020304" pitchFamily="18" charset="0"/>
              </a:rPr>
              <a:t>. 1st ed. Rio de Janeiro: Gramma, 2018.</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[28] MENDELEY. </a:t>
            </a:r>
            <a:r>
              <a:rPr lang="pt-BR" sz="1400" b="1" dirty="0">
                <a:solidFill>
                  <a:srgbClr val="000000"/>
                </a:solidFill>
                <a:latin typeface="Times New Roman" panose="02020603050405020304" pitchFamily="18" charset="0"/>
                <a:cs typeface="Times New Roman" panose="02020603050405020304" pitchFamily="18" charset="0"/>
              </a:rPr>
              <a:t>Modern Language Association</a:t>
            </a:r>
            <a:r>
              <a:rPr lang="pt-BR" sz="1400" dirty="0">
                <a:solidFill>
                  <a:srgbClr val="000000"/>
                </a:solidFill>
                <a:latin typeface="Times New Roman" panose="02020603050405020304" pitchFamily="18" charset="0"/>
                <a:cs typeface="Times New Roman" panose="02020603050405020304" pitchFamily="18" charset="0"/>
              </a:rPr>
              <a:t>, 8th edition. Help Guides. Available at: https://www.mendeley.com/guides/mla-citation-guide/. Accessed on: 07 Apr. 2021.</a:t>
            </a:r>
          </a:p>
          <a:p>
            <a:pPr algn="just" eaLnBrk="0" fontAlgn="base" hangingPunct="0">
              <a:spcBef>
                <a:spcPct val="0"/>
              </a:spcBef>
              <a:spcAft>
                <a:spcPct val="0"/>
              </a:spcAft>
            </a:pPr>
            <a:endParaRPr lang="pt-BR" sz="1000" dirty="0">
              <a:solidFill>
                <a:srgbClr val="000000"/>
              </a:solidFill>
              <a:latin typeface="Times New Roman" panose="02020603050405020304" pitchFamily="18" charset="0"/>
              <a:cs typeface="Times New Roman" panose="02020603050405020304" pitchFamily="18" charset="0"/>
            </a:endParaRPr>
          </a:p>
          <a:p>
            <a:pPr algn="just" eaLnBrk="0" fontAlgn="base" hangingPunct="0">
              <a:spcBef>
                <a:spcPct val="0"/>
              </a:spcBef>
              <a:spcAft>
                <a:spcPct val="0"/>
              </a:spcAft>
            </a:pPr>
            <a:r>
              <a:rPr lang="pt-BR" sz="1400" dirty="0">
                <a:solidFill>
                  <a:srgbClr val="000000"/>
                </a:solidFill>
                <a:latin typeface="Times New Roman" panose="02020603050405020304" pitchFamily="18" charset="0"/>
                <a:cs typeface="Times New Roman" panose="02020603050405020304" pitchFamily="18" charset="0"/>
              </a:rPr>
              <a:t>[29] NORMAS ABNT. </a:t>
            </a:r>
            <a:r>
              <a:rPr lang="pt-BR" sz="1400" b="1" dirty="0">
                <a:solidFill>
                  <a:srgbClr val="000000"/>
                </a:solidFill>
                <a:latin typeface="Times New Roman" panose="02020603050405020304" pitchFamily="18" charset="0"/>
                <a:cs typeface="Times New Roman" panose="02020603050405020304" pitchFamily="18" charset="0"/>
              </a:rPr>
              <a:t>Normas ABNT 2021 – pré-textuais, textuais e pós-textuais</a:t>
            </a:r>
            <a:r>
              <a:rPr lang="pt-BR" sz="1400" dirty="0">
                <a:solidFill>
                  <a:srgbClr val="000000"/>
                </a:solidFill>
                <a:latin typeface="Times New Roman" panose="02020603050405020304" pitchFamily="18" charset="0"/>
                <a:cs typeface="Times New Roman" panose="02020603050405020304" pitchFamily="18" charset="0"/>
              </a:rPr>
              <a:t>. Available at: https://www.normasabnt.org/. Accessed on: 07 Apr. 2021.</a:t>
            </a:r>
          </a:p>
          <a:p>
            <a:pPr algn="just" eaLnBrk="0" fontAlgn="base" hangingPunct="0">
              <a:spcBef>
                <a:spcPct val="0"/>
              </a:spcBef>
              <a:spcAft>
                <a:spcPct val="0"/>
              </a:spcAft>
            </a:pPr>
            <a:endParaRPr lang="pt-BR" sz="1400" dirty="0">
              <a:solidFill>
                <a:srgbClr val="000000"/>
              </a:solidFill>
              <a:latin typeface="Times New Roman" panose="02020603050405020304" pitchFamily="18" charset="0"/>
              <a:cs typeface="Times New Roman" panose="02020603050405020304" pitchFamily="18" charset="0"/>
            </a:endParaRPr>
          </a:p>
          <a:p>
            <a:pPr marL="342900" indent="-342900" algn="just" eaLnBrk="0" fontAlgn="base" hangingPunct="0">
              <a:spcBef>
                <a:spcPct val="0"/>
              </a:spcBef>
              <a:spcAft>
                <a:spcPct val="0"/>
              </a:spcAft>
              <a:buFont typeface="Wingdings" pitchFamily="2" charset="2"/>
              <a:buChar char="§"/>
            </a:pPr>
            <a:endParaRPr lang="pt-BR" sz="1400" dirty="0">
              <a:solidFill>
                <a:srgbClr val="000000"/>
              </a:solidFill>
              <a:latin typeface="Times New Roman" panose="02020603050405020304" pitchFamily="18" charset="0"/>
              <a:cs typeface="Times New Roman" panose="02020603050405020304" pitchFamily="18" charset="0"/>
            </a:endParaRPr>
          </a:p>
          <a:p>
            <a:pPr marL="342900" indent="-342900" algn="just" eaLnBrk="0" fontAlgn="base" hangingPunct="0">
              <a:spcBef>
                <a:spcPct val="0"/>
              </a:spcBef>
              <a:spcAft>
                <a:spcPct val="0"/>
              </a:spcAft>
              <a:buFont typeface="Wingdings" pitchFamily="2" charset="2"/>
              <a:buChar char="§"/>
            </a:pPr>
            <a:endParaRPr lang="pt-BR" sz="1400" dirty="0">
              <a:solidFill>
                <a:srgbClr val="00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9726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7">
            <a:extLst>
              <a:ext uri="{FF2B5EF4-FFF2-40B4-BE49-F238E27FC236}">
                <a16:creationId xmlns:a16="http://schemas.microsoft.com/office/drawing/2014/main" id="{AF2B3AC2-EF70-CA56-C926-7527D9248DD6}"/>
              </a:ext>
            </a:extLst>
          </p:cNvPr>
          <p:cNvSpPr txBox="1"/>
          <p:nvPr/>
        </p:nvSpPr>
        <p:spPr>
          <a:xfrm>
            <a:off x="683713" y="1504649"/>
            <a:ext cx="11157767" cy="3385542"/>
          </a:xfrm>
          <a:prstGeom prst="rect">
            <a:avLst/>
          </a:prstGeom>
          <a:noFill/>
        </p:spPr>
        <p:txBody>
          <a:bodyPr wrap="square" rtlCol="0">
            <a:spAutoFit/>
          </a:bodyPr>
          <a:lstStyle/>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God, the Almighty</a:t>
            </a:r>
            <a:r>
              <a:rPr lang="en-DE" sz="2200" dirty="0">
                <a:latin typeface="Times New Roman" panose="02020603050405020304" pitchFamily="18" charset="0"/>
                <a:cs typeface="Times New Roman" panose="02020603050405020304" pitchFamily="18" charset="0"/>
              </a:rPr>
              <a:t>.</a:t>
            </a:r>
          </a:p>
          <a:p>
            <a:pPr marL="342900" indent="-342900">
              <a:buFont typeface="Wingdings" pitchFamily="2" charset="2"/>
              <a:buChar char="§"/>
            </a:pPr>
            <a:endParaRPr lang="en-DE" sz="10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DE" sz="2200" dirty="0">
                <a:latin typeface="Times New Roman" panose="02020603050405020304" pitchFamily="18" charset="0"/>
                <a:cs typeface="Times New Roman" panose="02020603050405020304" pitchFamily="18" charset="0"/>
              </a:rPr>
              <a:t>Members of the Examination Committee for the atte</a:t>
            </a:r>
            <a:r>
              <a:rPr lang="fr-FR" sz="2200" dirty="0">
                <a:latin typeface="Times New Roman" panose="02020603050405020304" pitchFamily="18" charset="0"/>
                <a:cs typeface="Times New Roman" panose="02020603050405020304" pitchFamily="18" charset="0"/>
              </a:rPr>
              <a:t>n</a:t>
            </a:r>
            <a:r>
              <a:rPr lang="en-DE" sz="2200" dirty="0">
                <a:latin typeface="Times New Roman" panose="02020603050405020304" pitchFamily="18" charset="0"/>
                <a:cs typeface="Times New Roman" panose="02020603050405020304" pitchFamily="18" charset="0"/>
              </a:rPr>
              <a:t>tion given to my presenta</a:t>
            </a:r>
            <a:r>
              <a:rPr lang="fr-FR" sz="2200" dirty="0">
                <a:latin typeface="Times New Roman" panose="02020603050405020304" pitchFamily="18" charset="0"/>
                <a:cs typeface="Times New Roman" panose="02020603050405020304" pitchFamily="18" charset="0"/>
              </a:rPr>
              <a:t>t</a:t>
            </a:r>
            <a:r>
              <a:rPr lang="en-DE" sz="2200" dirty="0">
                <a:latin typeface="Times New Roman" panose="02020603050405020304" pitchFamily="18" charset="0"/>
                <a:cs typeface="Times New Roman" panose="02020603050405020304" pitchFamily="18" charset="0"/>
              </a:rPr>
              <a:t>ion.</a:t>
            </a:r>
          </a:p>
          <a:p>
            <a:pPr marL="342900" indent="-342900">
              <a:buFont typeface="Wingdings" pitchFamily="2" charset="2"/>
              <a:buChar char="§"/>
            </a:pPr>
            <a:endParaRPr lang="en-DE" sz="10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Prof. Armando </a:t>
            </a:r>
            <a:r>
              <a:rPr lang="en-US" sz="2200" dirty="0" err="1">
                <a:latin typeface="Times New Roman" panose="02020603050405020304" pitchFamily="18" charset="0"/>
                <a:cs typeface="Times New Roman" panose="02020603050405020304" pitchFamily="18" charset="0"/>
              </a:rPr>
              <a:t>Albertazzi</a:t>
            </a:r>
            <a:r>
              <a:rPr lang="en-US" sz="2200" dirty="0">
                <a:latin typeface="Times New Roman" panose="02020603050405020304" pitchFamily="18" charset="0"/>
                <a:cs typeface="Times New Roman" panose="02020603050405020304" pitchFamily="18" charset="0"/>
              </a:rPr>
              <a:t> Gonçalves Jr. </a:t>
            </a:r>
            <a:endParaRPr lang="en-DE" sz="22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en-DE" sz="10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Matias Roberto </a:t>
            </a:r>
            <a:r>
              <a:rPr lang="en-US" sz="2200" dirty="0" err="1">
                <a:latin typeface="Times New Roman" panose="02020603050405020304" pitchFamily="18" charset="0"/>
                <a:cs typeface="Times New Roman" panose="02020603050405020304" pitchFamily="18" charset="0"/>
              </a:rPr>
              <a:t>Viotti</a:t>
            </a:r>
            <a:r>
              <a:rPr lang="en-US" sz="2200" dirty="0">
                <a:latin typeface="Times New Roman" panose="02020603050405020304" pitchFamily="18" charset="0"/>
                <a:cs typeface="Times New Roman" panose="02020603050405020304" pitchFamily="18" charset="0"/>
              </a:rPr>
              <a:t>, Dr. Eng. </a:t>
            </a:r>
            <a:endParaRPr lang="en-DE" sz="22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en-DE" sz="10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Thiago </a:t>
            </a:r>
            <a:r>
              <a:rPr lang="en-US" sz="2200" dirty="0" err="1">
                <a:latin typeface="Times New Roman" panose="02020603050405020304" pitchFamily="18" charset="0"/>
                <a:cs typeface="Times New Roman" panose="02020603050405020304" pitchFamily="18" charset="0"/>
              </a:rPr>
              <a:t>Wilvert</a:t>
            </a:r>
            <a:r>
              <a:rPr lang="en-US" sz="2200" dirty="0">
                <a:latin typeface="Times New Roman" panose="02020603050405020304" pitchFamily="18" charset="0"/>
                <a:cs typeface="Times New Roman" panose="02020603050405020304" pitchFamily="18" charset="0"/>
              </a:rPr>
              <a:t>, Ms. Eng.</a:t>
            </a:r>
          </a:p>
          <a:p>
            <a:pPr marL="342900" indent="-342900">
              <a:buFont typeface="Wingdings" pitchFamily="2" charset="2"/>
              <a:buChar char="§"/>
            </a:pPr>
            <a:endParaRPr lang="en-DE" sz="10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US" sz="2200" dirty="0">
                <a:latin typeface="Times New Roman" panose="02020603050405020304" pitchFamily="18" charset="0"/>
                <a:cs typeface="Times New Roman" panose="02020603050405020304" pitchFamily="18" charset="0"/>
              </a:rPr>
              <a:t>LABMETRO, FEESC, and PETROBRAS.</a:t>
            </a:r>
          </a:p>
          <a:p>
            <a:pPr marL="342900" indent="-342900">
              <a:buFont typeface="Wingdings" pitchFamily="2" charset="2"/>
              <a:buChar char="§"/>
            </a:pPr>
            <a:endParaRPr lang="en-DE" sz="10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DE" sz="2200" dirty="0">
                <a:latin typeface="Times New Roman" panose="02020603050405020304" pitchFamily="18" charset="0"/>
                <a:cs typeface="Times New Roman" panose="02020603050405020304" pitchFamily="18" charset="0"/>
              </a:rPr>
              <a:t>F</a:t>
            </a:r>
            <a:r>
              <a:rPr lang="en-US" sz="2200" dirty="0">
                <a:latin typeface="Times New Roman" panose="02020603050405020304" pitchFamily="18" charset="0"/>
                <a:cs typeface="Times New Roman" panose="02020603050405020304" pitchFamily="18" charset="0"/>
              </a:rPr>
              <a:t>amily and friends</a:t>
            </a:r>
            <a:r>
              <a:rPr lang="en-DE" sz="2200" dirty="0">
                <a:latin typeface="Times New Roman" panose="02020603050405020304" pitchFamily="18" charset="0"/>
                <a:cs typeface="Times New Roman" panose="02020603050405020304" pitchFamily="18" charset="0"/>
              </a:rPr>
              <a:t>.</a:t>
            </a:r>
            <a:endParaRPr lang="pt-BR" sz="22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80711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animEffect transition="in" filter="fade">
                                      <p:cBhvr>
                                        <p:cTn id="12" dur="500"/>
                                        <p:tgtEl>
                                          <p:spTgt spid="2">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
                                            <p:txEl>
                                              <p:pRg st="4" end="4"/>
                                            </p:txEl>
                                          </p:spTgt>
                                        </p:tgtEl>
                                        <p:attrNameLst>
                                          <p:attrName>style.visibility</p:attrName>
                                        </p:attrNameLst>
                                      </p:cBhvr>
                                      <p:to>
                                        <p:strVal val="visible"/>
                                      </p:to>
                                    </p:set>
                                    <p:animEffect transition="in" filter="fade">
                                      <p:cBhvr>
                                        <p:cTn id="17" dur="500"/>
                                        <p:tgtEl>
                                          <p:spTgt spid="2">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
                                            <p:txEl>
                                              <p:pRg st="6" end="6"/>
                                            </p:txEl>
                                          </p:spTgt>
                                        </p:tgtEl>
                                        <p:attrNameLst>
                                          <p:attrName>style.visibility</p:attrName>
                                        </p:attrNameLst>
                                      </p:cBhvr>
                                      <p:to>
                                        <p:strVal val="visible"/>
                                      </p:to>
                                    </p:set>
                                    <p:animEffect transition="in" filter="fade">
                                      <p:cBhvr>
                                        <p:cTn id="22" dur="500"/>
                                        <p:tgtEl>
                                          <p:spTgt spid="2">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
                                            <p:txEl>
                                              <p:pRg st="8" end="8"/>
                                            </p:txEl>
                                          </p:spTgt>
                                        </p:tgtEl>
                                        <p:attrNameLst>
                                          <p:attrName>style.visibility</p:attrName>
                                        </p:attrNameLst>
                                      </p:cBhvr>
                                      <p:to>
                                        <p:strVal val="visible"/>
                                      </p:to>
                                    </p:set>
                                    <p:animEffect transition="in" filter="fade">
                                      <p:cBhvr>
                                        <p:cTn id="27" dur="500"/>
                                        <p:tgtEl>
                                          <p:spTgt spid="2">
                                            <p:txEl>
                                              <p:pRg st="8" end="8"/>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
                                            <p:txEl>
                                              <p:pRg st="10" end="10"/>
                                            </p:txEl>
                                          </p:spTgt>
                                        </p:tgtEl>
                                        <p:attrNameLst>
                                          <p:attrName>style.visibility</p:attrName>
                                        </p:attrNameLst>
                                      </p:cBhvr>
                                      <p:to>
                                        <p:strVal val="visible"/>
                                      </p:to>
                                    </p:set>
                                    <p:animEffect transition="in" filter="fade">
                                      <p:cBhvr>
                                        <p:cTn id="32" dur="500"/>
                                        <p:tgtEl>
                                          <p:spTgt spid="2">
                                            <p:txEl>
                                              <p:pRg st="10" end="10"/>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
                                            <p:txEl>
                                              <p:pRg st="12" end="12"/>
                                            </p:txEl>
                                          </p:spTgt>
                                        </p:tgtEl>
                                        <p:attrNameLst>
                                          <p:attrName>style.visibility</p:attrName>
                                        </p:attrNameLst>
                                      </p:cBhvr>
                                      <p:to>
                                        <p:strVal val="visible"/>
                                      </p:to>
                                    </p:set>
                                    <p:animEffect transition="in" filter="fade">
                                      <p:cBhvr>
                                        <p:cTn id="37" dur="500"/>
                                        <p:tgtEl>
                                          <p:spTgt spid="2">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7">
            <a:extLst>
              <a:ext uri="{FF2B5EF4-FFF2-40B4-BE49-F238E27FC236}">
                <a16:creationId xmlns:a16="http://schemas.microsoft.com/office/drawing/2014/main" id="{AF2B3AC2-EF70-CA56-C926-7527D9248DD6}"/>
              </a:ext>
            </a:extLst>
          </p:cNvPr>
          <p:cNvSpPr txBox="1"/>
          <p:nvPr/>
        </p:nvSpPr>
        <p:spPr>
          <a:xfrm>
            <a:off x="517116" y="2845861"/>
            <a:ext cx="11157767" cy="830997"/>
          </a:xfrm>
          <a:prstGeom prst="rect">
            <a:avLst/>
          </a:prstGeom>
          <a:noFill/>
        </p:spPr>
        <p:txBody>
          <a:bodyPr wrap="square" rtlCol="0">
            <a:spAutoFit/>
          </a:bodyPr>
          <a:lstStyle/>
          <a:p>
            <a:pPr algn="ctr"/>
            <a:r>
              <a:rPr lang="en-DE" sz="4800" dirty="0">
                <a:effectLst/>
                <a:latin typeface="Times New Roman" panose="02020603050405020304" pitchFamily="18" charset="0"/>
                <a:cs typeface="Times New Roman" panose="02020603050405020304" pitchFamily="18" charset="0"/>
              </a:rPr>
              <a:t>THANK YOU !!!</a:t>
            </a:r>
            <a:endParaRPr lang="pt-BR" sz="48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209705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Objekt 8" hidden="1"/>
          <p:cNvGraphicFramePr>
            <a:graphicFrameLocks noChangeAspect="1"/>
          </p:cNvGraphicFramePr>
          <p:nvPr>
            <p:custDataLst>
              <p:tags r:id="rId1"/>
            </p:custDataLst>
            <p:extLst>
              <p:ext uri="{D42A27DB-BD31-4B8C-83A1-F6EECF244321}">
                <p14:modId xmlns:p14="http://schemas.microsoft.com/office/powerpoint/2010/main" val="26342742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4" imgH="333" progId="TCLayout.ActiveDocument.1">
                  <p:embed/>
                </p:oleObj>
              </mc:Choice>
              <mc:Fallback>
                <p:oleObj name="think-cell Folie" r:id="rId4" imgW="364" imgH="3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4">
            <a:extLst>
              <a:ext uri="{FF2B5EF4-FFF2-40B4-BE49-F238E27FC236}">
                <a16:creationId xmlns:a16="http://schemas.microsoft.com/office/drawing/2014/main" id="{EA237480-B807-BDA8-4CDF-CE28ADC6547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t="5591" r="30004" b="3994"/>
          <a:stretch/>
        </p:blipFill>
        <p:spPr>
          <a:xfrm flipH="1">
            <a:off x="0" y="2823010"/>
            <a:ext cx="4330458" cy="3146470"/>
          </a:xfrm>
          <a:prstGeom prst="rect">
            <a:avLst/>
          </a:prstGeom>
        </p:spPr>
      </p:pic>
      <p:sp>
        <p:nvSpPr>
          <p:cNvPr id="4" name="CaixaDeTexto 3"/>
          <p:cNvSpPr txBox="1"/>
          <p:nvPr/>
        </p:nvSpPr>
        <p:spPr>
          <a:xfrm>
            <a:off x="338901" y="1112696"/>
            <a:ext cx="5475304" cy="2021066"/>
          </a:xfrm>
          <a:prstGeom prst="rect">
            <a:avLst/>
          </a:prstGeom>
          <a:noFill/>
        </p:spPr>
        <p:txBody>
          <a:bodyPr wrap="square" rtlCol="0">
            <a:spAutoFit/>
          </a:bodyPr>
          <a:lstStyle/>
          <a:p>
            <a:pPr marL="342900" indent="-342900">
              <a:buFont typeface="Wingdings" pitchFamily="2" charset="2"/>
              <a:buChar char="§"/>
            </a:pPr>
            <a:r>
              <a:rPr lang="pt-BR" sz="2200" dirty="0">
                <a:effectLst/>
                <a:latin typeface="Times New Roman" panose="02020603050405020304" pitchFamily="18" charset="0"/>
                <a:cs typeface="Times New Roman" panose="02020603050405020304" pitchFamily="18" charset="0"/>
              </a:rPr>
              <a:t>What are Flexible Risers ?</a:t>
            </a:r>
          </a:p>
          <a:p>
            <a:pPr marL="342900" indent="-342900">
              <a:buFont typeface="Wingdings" pitchFamily="2" charset="2"/>
              <a:buChar char="§"/>
            </a:pPr>
            <a:endParaRPr lang="pt-BR" sz="800" dirty="0">
              <a:effectLst/>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pt-BR" sz="2200" dirty="0">
                <a:latin typeface="Times New Roman" panose="02020603050405020304" pitchFamily="18" charset="0"/>
                <a:cs typeface="Times New Roman" panose="02020603050405020304" pitchFamily="18" charset="0"/>
              </a:rPr>
              <a:t>Flexible risers connect the </a:t>
            </a:r>
            <a:r>
              <a:rPr lang="pt-BR" sz="2200" b="1" dirty="0">
                <a:latin typeface="Times New Roman" panose="02020603050405020304" pitchFamily="18" charset="0"/>
                <a:cs typeface="Times New Roman" panose="02020603050405020304" pitchFamily="18" charset="0"/>
              </a:rPr>
              <a:t>seabed</a:t>
            </a:r>
            <a:r>
              <a:rPr lang="pt-BR" sz="2200" dirty="0">
                <a:latin typeface="Times New Roman" panose="02020603050405020304" pitchFamily="18" charset="0"/>
                <a:cs typeface="Times New Roman" panose="02020603050405020304" pitchFamily="18" charset="0"/>
              </a:rPr>
              <a:t> to the </a:t>
            </a:r>
            <a:r>
              <a:rPr lang="pt-BR" sz="2200" b="1" dirty="0">
                <a:latin typeface="Times New Roman" panose="02020603050405020304" pitchFamily="18" charset="0"/>
                <a:cs typeface="Times New Roman" panose="02020603050405020304" pitchFamily="18" charset="0"/>
              </a:rPr>
              <a:t>floating platform</a:t>
            </a:r>
          </a:p>
          <a:p>
            <a:pPr marL="342900" indent="-342900">
              <a:buFont typeface="Wingdings" pitchFamily="2" charset="2"/>
              <a:buChar char="§"/>
            </a:pPr>
            <a:endParaRPr lang="pt-BR" sz="800" baseline="300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pt-BR" sz="2200" dirty="0">
                <a:solidFill>
                  <a:srgbClr val="1C1C1C"/>
                </a:solidFill>
                <a:latin typeface="Times New Roman" panose="02020603050405020304" pitchFamily="18" charset="0"/>
                <a:cs typeface="Times New Roman" panose="02020603050405020304" pitchFamily="18" charset="0"/>
              </a:rPr>
              <a:t>They are essential for </a:t>
            </a:r>
            <a:r>
              <a:rPr lang="pt-BR" sz="2200" b="1" dirty="0">
                <a:solidFill>
                  <a:srgbClr val="1C1C1C"/>
                </a:solidFill>
                <a:latin typeface="Times New Roman" panose="02020603050405020304" pitchFamily="18" charset="0"/>
                <a:cs typeface="Times New Roman" panose="02020603050405020304" pitchFamily="18" charset="0"/>
              </a:rPr>
              <a:t>deep water </a:t>
            </a:r>
            <a:r>
              <a:rPr lang="pt-BR" sz="2200" dirty="0">
                <a:solidFill>
                  <a:srgbClr val="1C1C1C"/>
                </a:solidFill>
                <a:latin typeface="Times New Roman" panose="02020603050405020304" pitchFamily="18" charset="0"/>
                <a:cs typeface="Times New Roman" panose="02020603050405020304" pitchFamily="18" charset="0"/>
              </a:rPr>
              <a:t>exploration</a:t>
            </a:r>
          </a:p>
        </p:txBody>
      </p:sp>
      <p:pic>
        <p:nvPicPr>
          <p:cNvPr id="5" name="Picture 1" descr="A picture containing sky, outdoor, water, day&#10;&#10;Description automatically generated"/>
          <p:cNvPicPr/>
          <p:nvPr/>
        </p:nvPicPr>
        <p:blipFill>
          <a:blip r:embed="rId7">
            <a:extLst>
              <a:ext uri="{28A0092B-C50C-407E-A947-70E740481C1C}">
                <a14:useLocalDpi xmlns:a14="http://schemas.microsoft.com/office/drawing/2010/main" val="0"/>
              </a:ext>
            </a:extLst>
          </a:blip>
          <a:stretch>
            <a:fillRect/>
          </a:stretch>
        </p:blipFill>
        <p:spPr>
          <a:xfrm>
            <a:off x="5814205" y="1112696"/>
            <a:ext cx="6081975" cy="4579942"/>
          </a:xfrm>
          <a:prstGeom prst="rect">
            <a:avLst/>
          </a:prstGeom>
        </p:spPr>
      </p:pic>
      <p:sp>
        <p:nvSpPr>
          <p:cNvPr id="2" name="Rechteck 1"/>
          <p:cNvSpPr/>
          <p:nvPr/>
        </p:nvSpPr>
        <p:spPr>
          <a:xfrm>
            <a:off x="9127473" y="5800203"/>
            <a:ext cx="2768707" cy="338554"/>
          </a:xfrm>
          <a:prstGeom prst="rect">
            <a:avLst/>
          </a:prstGeom>
        </p:spPr>
        <p:txBody>
          <a:bodyPr wrap="none">
            <a:spAutoFit/>
          </a:bodyPr>
          <a:lstStyle/>
          <a:p>
            <a:r>
              <a:rPr lang="en-US" sz="1600" dirty="0">
                <a:latin typeface="Times New Roman" panose="02020603050405020304" pitchFamily="18" charset="0"/>
                <a:ea typeface="Calibri" panose="020F0502020204030204" pitchFamily="34" charset="0"/>
              </a:rPr>
              <a:t>Source: MPCNEWS (2010) [2]</a:t>
            </a:r>
            <a:endParaRPr lang="de-DE" sz="1600" dirty="0"/>
          </a:p>
        </p:txBody>
      </p:sp>
    </p:spTree>
    <p:extLst>
      <p:ext uri="{BB962C8B-B14F-4D97-AF65-F5344CB8AC3E}">
        <p14:creationId xmlns:p14="http://schemas.microsoft.com/office/powerpoint/2010/main" val="301206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fade">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fade">
                                      <p:cBhvr>
                                        <p:cTn id="17" dur="500"/>
                                        <p:tgtEl>
                                          <p:spTgt spid="4">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4">
                                            <p:txEl>
                                              <p:pRg st="4" end="4"/>
                                            </p:txEl>
                                          </p:spTgt>
                                        </p:tgtEl>
                                        <p:attrNameLst>
                                          <p:attrName>style.visibility</p:attrName>
                                        </p:attrNameLst>
                                      </p:cBhvr>
                                      <p:to>
                                        <p:strVal val="visible"/>
                                      </p:to>
                                    </p:set>
                                    <p:animEffect transition="in" filter="fade">
                                      <p:cBhvr>
                                        <p:cTn id="20"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kt 1" hidden="1"/>
          <p:cNvGraphicFramePr>
            <a:graphicFrameLocks noChangeAspect="1"/>
          </p:cNvGraphicFramePr>
          <p:nvPr>
            <p:custDataLst>
              <p:tags r:id="rId1"/>
            </p:custDataLst>
            <p:extLst>
              <p:ext uri="{D42A27DB-BD31-4B8C-83A1-F6EECF244321}">
                <p14:modId xmlns:p14="http://schemas.microsoft.com/office/powerpoint/2010/main" val="40550498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4" imgH="333" progId="TCLayout.ActiveDocument.1">
                  <p:embed/>
                </p:oleObj>
              </mc:Choice>
              <mc:Fallback>
                <p:oleObj name="think-cell Folie" r:id="rId4" imgW="364" imgH="3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8" name="Picture 4">
            <a:extLst>
              <a:ext uri="{FF2B5EF4-FFF2-40B4-BE49-F238E27FC236}">
                <a16:creationId xmlns:a16="http://schemas.microsoft.com/office/drawing/2014/main" id="{EA237480-B807-BDA8-4CDF-CE28ADC65473}"/>
              </a:ext>
            </a:extLst>
          </p:cNvPr>
          <p:cNvPicPr>
            <a:picLocks noChangeAspect="1"/>
          </p:cNvPicPr>
          <p:nvPr/>
        </p:nvPicPr>
        <p:blipFill rotWithShape="1">
          <a:blip r:embed="rId6">
            <a:extLst>
              <a:ext uri="{28A0092B-C50C-407E-A947-70E740481C1C}">
                <a14:useLocalDpi xmlns:a14="http://schemas.microsoft.com/office/drawing/2010/main" val="0"/>
              </a:ext>
            </a:extLst>
          </a:blip>
          <a:srcRect t="6086" b="1"/>
          <a:stretch/>
        </p:blipFill>
        <p:spPr>
          <a:xfrm>
            <a:off x="2453268" y="815975"/>
            <a:ext cx="9738732" cy="5144599"/>
          </a:xfrm>
          <a:prstGeom prst="rect">
            <a:avLst/>
          </a:prstGeom>
        </p:spPr>
      </p:pic>
      <p:cxnSp>
        <p:nvCxnSpPr>
          <p:cNvPr id="10" name="Straight Arrow Connector 6">
            <a:extLst>
              <a:ext uri="{FF2B5EF4-FFF2-40B4-BE49-F238E27FC236}">
                <a16:creationId xmlns:a16="http://schemas.microsoft.com/office/drawing/2014/main" id="{8ED9DFD4-D4F5-5FEE-477B-FA63B0CBD089}"/>
              </a:ext>
            </a:extLst>
          </p:cNvPr>
          <p:cNvCxnSpPr>
            <a:cxnSpLocks/>
          </p:cNvCxnSpPr>
          <p:nvPr/>
        </p:nvCxnSpPr>
        <p:spPr>
          <a:xfrm flipV="1">
            <a:off x="2422211" y="5275294"/>
            <a:ext cx="199028" cy="685280"/>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1" name="Straight Arrow Connector 24">
            <a:extLst>
              <a:ext uri="{FF2B5EF4-FFF2-40B4-BE49-F238E27FC236}">
                <a16:creationId xmlns:a16="http://schemas.microsoft.com/office/drawing/2014/main" id="{62523A2B-A304-43F3-CF68-8E604FA9759B}"/>
              </a:ext>
            </a:extLst>
          </p:cNvPr>
          <p:cNvCxnSpPr>
            <a:cxnSpLocks/>
          </p:cNvCxnSpPr>
          <p:nvPr/>
        </p:nvCxnSpPr>
        <p:spPr>
          <a:xfrm flipH="1" flipV="1">
            <a:off x="7345960" y="4891314"/>
            <a:ext cx="1685068" cy="1135498"/>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3" name="Straight Arrow Connector 25">
            <a:extLst>
              <a:ext uri="{FF2B5EF4-FFF2-40B4-BE49-F238E27FC236}">
                <a16:creationId xmlns:a16="http://schemas.microsoft.com/office/drawing/2014/main" id="{613EB97B-77B0-F293-6455-EBC260269F7D}"/>
              </a:ext>
            </a:extLst>
          </p:cNvPr>
          <p:cNvCxnSpPr>
            <a:cxnSpLocks/>
          </p:cNvCxnSpPr>
          <p:nvPr/>
        </p:nvCxnSpPr>
        <p:spPr>
          <a:xfrm flipH="1">
            <a:off x="9031027" y="6026812"/>
            <a:ext cx="244800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30">
            <a:extLst>
              <a:ext uri="{FF2B5EF4-FFF2-40B4-BE49-F238E27FC236}">
                <a16:creationId xmlns:a16="http://schemas.microsoft.com/office/drawing/2014/main" id="{0FE8AE74-5BBA-BDF3-1ABC-D8F23262A57F}"/>
              </a:ext>
            </a:extLst>
          </p:cNvPr>
          <p:cNvCxnSpPr>
            <a:cxnSpLocks/>
          </p:cNvCxnSpPr>
          <p:nvPr/>
        </p:nvCxnSpPr>
        <p:spPr>
          <a:xfrm flipH="1" flipV="1">
            <a:off x="5557415" y="5325472"/>
            <a:ext cx="223660" cy="1036007"/>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5" name="Straight Arrow Connector 37">
            <a:extLst>
              <a:ext uri="{FF2B5EF4-FFF2-40B4-BE49-F238E27FC236}">
                <a16:creationId xmlns:a16="http://schemas.microsoft.com/office/drawing/2014/main" id="{CD9AC140-2B8B-4671-BD5D-197EB1FD9DC3}"/>
              </a:ext>
            </a:extLst>
          </p:cNvPr>
          <p:cNvCxnSpPr>
            <a:cxnSpLocks/>
          </p:cNvCxnSpPr>
          <p:nvPr/>
        </p:nvCxnSpPr>
        <p:spPr>
          <a:xfrm>
            <a:off x="4219521" y="2466391"/>
            <a:ext cx="156066" cy="1247732"/>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16" name="Straight Arrow Connector 38">
            <a:extLst>
              <a:ext uri="{FF2B5EF4-FFF2-40B4-BE49-F238E27FC236}">
                <a16:creationId xmlns:a16="http://schemas.microsoft.com/office/drawing/2014/main" id="{8F613818-66C9-D5F4-2F8A-E409532E5892}"/>
              </a:ext>
            </a:extLst>
          </p:cNvPr>
          <p:cNvCxnSpPr>
            <a:cxnSpLocks/>
          </p:cNvCxnSpPr>
          <p:nvPr/>
        </p:nvCxnSpPr>
        <p:spPr>
          <a:xfrm>
            <a:off x="2920464" y="3263892"/>
            <a:ext cx="511503" cy="504309"/>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17" name="TextBox 40">
            <a:extLst>
              <a:ext uri="{FF2B5EF4-FFF2-40B4-BE49-F238E27FC236}">
                <a16:creationId xmlns:a16="http://schemas.microsoft.com/office/drawing/2014/main" id="{789324BE-9EC8-38F6-4BAB-DD36D54E741F}"/>
              </a:ext>
            </a:extLst>
          </p:cNvPr>
          <p:cNvSpPr txBox="1"/>
          <p:nvPr/>
        </p:nvSpPr>
        <p:spPr>
          <a:xfrm>
            <a:off x="9172112" y="5622458"/>
            <a:ext cx="2416046" cy="369332"/>
          </a:xfrm>
          <a:prstGeom prst="rect">
            <a:avLst/>
          </a:prstGeom>
          <a:noFill/>
        </p:spPr>
        <p:txBody>
          <a:bodyPr wrap="none" rtlCol="0">
            <a:spAutoFit/>
          </a:bodyPr>
          <a:lstStyle/>
          <a:p>
            <a:r>
              <a:rPr lang="en-DE" dirty="0">
                <a:latin typeface="Times New Roman" panose="02020603050405020304" pitchFamily="18" charset="0"/>
                <a:cs typeface="Times New Roman" panose="02020603050405020304" pitchFamily="18" charset="0"/>
              </a:rPr>
              <a:t>Polymer external sheath</a:t>
            </a:r>
          </a:p>
        </p:txBody>
      </p:sp>
      <p:cxnSp>
        <p:nvCxnSpPr>
          <p:cNvPr id="18" name="Straight Arrow Connector 41">
            <a:extLst>
              <a:ext uri="{FF2B5EF4-FFF2-40B4-BE49-F238E27FC236}">
                <a16:creationId xmlns:a16="http://schemas.microsoft.com/office/drawing/2014/main" id="{AC276E4D-1EC0-AF0D-CF45-D1B55FAA9CA0}"/>
              </a:ext>
            </a:extLst>
          </p:cNvPr>
          <p:cNvCxnSpPr>
            <a:cxnSpLocks/>
          </p:cNvCxnSpPr>
          <p:nvPr/>
        </p:nvCxnSpPr>
        <p:spPr>
          <a:xfrm flipH="1">
            <a:off x="309183" y="5951284"/>
            <a:ext cx="2113028"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TextBox 42">
            <a:extLst>
              <a:ext uri="{FF2B5EF4-FFF2-40B4-BE49-F238E27FC236}">
                <a16:creationId xmlns:a16="http://schemas.microsoft.com/office/drawing/2014/main" id="{CE2BF47A-801E-6181-AC57-43465688E5F2}"/>
              </a:ext>
            </a:extLst>
          </p:cNvPr>
          <p:cNvSpPr txBox="1"/>
          <p:nvPr/>
        </p:nvSpPr>
        <p:spPr>
          <a:xfrm>
            <a:off x="195821" y="5572663"/>
            <a:ext cx="2210862" cy="369332"/>
          </a:xfrm>
          <a:prstGeom prst="rect">
            <a:avLst/>
          </a:prstGeom>
          <a:noFill/>
        </p:spPr>
        <p:txBody>
          <a:bodyPr wrap="none" rtlCol="0">
            <a:spAutoFit/>
          </a:bodyPr>
          <a:lstStyle/>
          <a:p>
            <a:r>
              <a:rPr lang="en-DE" dirty="0">
                <a:latin typeface="Times New Roman" panose="02020603050405020304" pitchFamily="18" charset="0"/>
                <a:cs typeface="Times New Roman" panose="02020603050405020304" pitchFamily="18" charset="0"/>
              </a:rPr>
              <a:t>Stainless steel carcass</a:t>
            </a:r>
          </a:p>
        </p:txBody>
      </p:sp>
      <p:sp>
        <p:nvSpPr>
          <p:cNvPr id="20" name="TextBox 50">
            <a:extLst>
              <a:ext uri="{FF2B5EF4-FFF2-40B4-BE49-F238E27FC236}">
                <a16:creationId xmlns:a16="http://schemas.microsoft.com/office/drawing/2014/main" id="{ED12DC78-C6C6-E6C1-800F-1EAC069E191A}"/>
              </a:ext>
            </a:extLst>
          </p:cNvPr>
          <p:cNvSpPr txBox="1"/>
          <p:nvPr/>
        </p:nvSpPr>
        <p:spPr>
          <a:xfrm>
            <a:off x="313000" y="2862785"/>
            <a:ext cx="2133918" cy="369332"/>
          </a:xfrm>
          <a:prstGeom prst="rect">
            <a:avLst/>
          </a:prstGeom>
          <a:noFill/>
        </p:spPr>
        <p:txBody>
          <a:bodyPr wrap="none" rtlCol="0">
            <a:spAutoFit/>
          </a:bodyPr>
          <a:lstStyle/>
          <a:p>
            <a:r>
              <a:rPr lang="en-DE" dirty="0">
                <a:latin typeface="Times New Roman" panose="02020603050405020304" pitchFamily="18" charset="0"/>
                <a:cs typeface="Times New Roman" panose="02020603050405020304" pitchFamily="18" charset="0"/>
              </a:rPr>
              <a:t>Polymer fluid barrier</a:t>
            </a:r>
          </a:p>
        </p:txBody>
      </p:sp>
      <p:cxnSp>
        <p:nvCxnSpPr>
          <p:cNvPr id="21" name="Straight Arrow Connector 52">
            <a:extLst>
              <a:ext uri="{FF2B5EF4-FFF2-40B4-BE49-F238E27FC236}">
                <a16:creationId xmlns:a16="http://schemas.microsoft.com/office/drawing/2014/main" id="{4D3365FD-973D-9FB7-180B-ABC723085C14}"/>
              </a:ext>
            </a:extLst>
          </p:cNvPr>
          <p:cNvCxnSpPr>
            <a:cxnSpLocks/>
          </p:cNvCxnSpPr>
          <p:nvPr/>
        </p:nvCxnSpPr>
        <p:spPr>
          <a:xfrm flipH="1" flipV="1">
            <a:off x="3889163" y="5325475"/>
            <a:ext cx="1891912" cy="1036004"/>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22" name="TextBox 54">
            <a:extLst>
              <a:ext uri="{FF2B5EF4-FFF2-40B4-BE49-F238E27FC236}">
                <a16:creationId xmlns:a16="http://schemas.microsoft.com/office/drawing/2014/main" id="{4D14BE70-9412-F9E6-0E31-F3EB648EDC4B}"/>
              </a:ext>
            </a:extLst>
          </p:cNvPr>
          <p:cNvSpPr txBox="1"/>
          <p:nvPr/>
        </p:nvSpPr>
        <p:spPr>
          <a:xfrm>
            <a:off x="309183" y="1941829"/>
            <a:ext cx="2973891" cy="369332"/>
          </a:xfrm>
          <a:prstGeom prst="rect">
            <a:avLst/>
          </a:prstGeom>
          <a:noFill/>
        </p:spPr>
        <p:txBody>
          <a:bodyPr wrap="none" rtlCol="0">
            <a:spAutoFit/>
          </a:bodyPr>
          <a:lstStyle/>
          <a:p>
            <a:r>
              <a:rPr lang="en-DE" dirty="0">
                <a:latin typeface="Times New Roman" panose="02020603050405020304" pitchFamily="18" charset="0"/>
                <a:cs typeface="Times New Roman" panose="02020603050405020304" pitchFamily="18" charset="0"/>
              </a:rPr>
              <a:t>Carbon steel pressure armour</a:t>
            </a:r>
          </a:p>
        </p:txBody>
      </p:sp>
      <p:cxnSp>
        <p:nvCxnSpPr>
          <p:cNvPr id="23" name="Straight Arrow Connector 60">
            <a:extLst>
              <a:ext uri="{FF2B5EF4-FFF2-40B4-BE49-F238E27FC236}">
                <a16:creationId xmlns:a16="http://schemas.microsoft.com/office/drawing/2014/main" id="{A1144BBC-AD46-9A15-D03F-7BE6B75A2309}"/>
              </a:ext>
            </a:extLst>
          </p:cNvPr>
          <p:cNvCxnSpPr>
            <a:cxnSpLocks/>
          </p:cNvCxnSpPr>
          <p:nvPr/>
        </p:nvCxnSpPr>
        <p:spPr>
          <a:xfrm flipH="1">
            <a:off x="5781076" y="6361479"/>
            <a:ext cx="295200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Straight Arrow Connector 68">
            <a:extLst>
              <a:ext uri="{FF2B5EF4-FFF2-40B4-BE49-F238E27FC236}">
                <a16:creationId xmlns:a16="http://schemas.microsoft.com/office/drawing/2014/main" id="{16D8226A-6D5D-514A-03B3-595136962BB0}"/>
              </a:ext>
            </a:extLst>
          </p:cNvPr>
          <p:cNvCxnSpPr>
            <a:cxnSpLocks/>
          </p:cNvCxnSpPr>
          <p:nvPr/>
        </p:nvCxnSpPr>
        <p:spPr>
          <a:xfrm>
            <a:off x="406400" y="3259659"/>
            <a:ext cx="2514064"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 name="Straight Arrow Connector 70">
            <a:extLst>
              <a:ext uri="{FF2B5EF4-FFF2-40B4-BE49-F238E27FC236}">
                <a16:creationId xmlns:a16="http://schemas.microsoft.com/office/drawing/2014/main" id="{81254F4F-489C-B7F2-4789-E42622DFBEC1}"/>
              </a:ext>
            </a:extLst>
          </p:cNvPr>
          <p:cNvCxnSpPr>
            <a:cxnSpLocks/>
          </p:cNvCxnSpPr>
          <p:nvPr/>
        </p:nvCxnSpPr>
        <p:spPr>
          <a:xfrm flipH="1">
            <a:off x="4025055" y="2466391"/>
            <a:ext cx="194466" cy="1268692"/>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26" name="Straight Arrow Connector 73">
            <a:extLst>
              <a:ext uri="{FF2B5EF4-FFF2-40B4-BE49-F238E27FC236}">
                <a16:creationId xmlns:a16="http://schemas.microsoft.com/office/drawing/2014/main" id="{34320375-03D0-0BB4-C80C-E879A82FD02A}"/>
              </a:ext>
            </a:extLst>
          </p:cNvPr>
          <p:cNvCxnSpPr>
            <a:cxnSpLocks/>
          </p:cNvCxnSpPr>
          <p:nvPr/>
        </p:nvCxnSpPr>
        <p:spPr>
          <a:xfrm flipH="1">
            <a:off x="4219521" y="2467829"/>
            <a:ext cx="2556000" cy="0"/>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7" name="TextBox 74">
            <a:extLst>
              <a:ext uri="{FF2B5EF4-FFF2-40B4-BE49-F238E27FC236}">
                <a16:creationId xmlns:a16="http://schemas.microsoft.com/office/drawing/2014/main" id="{9D89DDFE-973F-2C3A-371C-015BEC5A2ABD}"/>
              </a:ext>
            </a:extLst>
          </p:cNvPr>
          <p:cNvSpPr txBox="1"/>
          <p:nvPr/>
        </p:nvSpPr>
        <p:spPr>
          <a:xfrm>
            <a:off x="4018421" y="2097059"/>
            <a:ext cx="2935419" cy="369332"/>
          </a:xfrm>
          <a:prstGeom prst="rect">
            <a:avLst/>
          </a:prstGeom>
          <a:noFill/>
        </p:spPr>
        <p:txBody>
          <a:bodyPr wrap="none" rtlCol="0">
            <a:spAutoFit/>
          </a:bodyPr>
          <a:lstStyle/>
          <a:p>
            <a:r>
              <a:rPr lang="en-DE" b="1" dirty="0">
                <a:latin typeface="Times New Roman" panose="02020603050405020304" pitchFamily="18" charset="0"/>
                <a:cs typeface="Times New Roman" panose="02020603050405020304" pitchFamily="18" charset="0"/>
              </a:rPr>
              <a:t>Carbon steel tensile armour</a:t>
            </a:r>
          </a:p>
        </p:txBody>
      </p:sp>
      <p:sp>
        <p:nvSpPr>
          <p:cNvPr id="28" name="TextBox 85">
            <a:extLst>
              <a:ext uri="{FF2B5EF4-FFF2-40B4-BE49-F238E27FC236}">
                <a16:creationId xmlns:a16="http://schemas.microsoft.com/office/drawing/2014/main" id="{8B324038-7440-4FEF-1E29-4F5FF9F49668}"/>
              </a:ext>
            </a:extLst>
          </p:cNvPr>
          <p:cNvSpPr txBox="1"/>
          <p:nvPr/>
        </p:nvSpPr>
        <p:spPr>
          <a:xfrm>
            <a:off x="5865839" y="5979289"/>
            <a:ext cx="2877711" cy="369332"/>
          </a:xfrm>
          <a:prstGeom prst="rect">
            <a:avLst/>
          </a:prstGeom>
          <a:noFill/>
        </p:spPr>
        <p:txBody>
          <a:bodyPr wrap="none" rtlCol="0">
            <a:spAutoFit/>
          </a:bodyPr>
          <a:lstStyle/>
          <a:p>
            <a:r>
              <a:rPr lang="en-DE" dirty="0">
                <a:latin typeface="Times New Roman" panose="02020603050405020304" pitchFamily="18" charset="0"/>
                <a:cs typeface="Times New Roman" panose="02020603050405020304" pitchFamily="18" charset="0"/>
              </a:rPr>
              <a:t>Anti wear / </a:t>
            </a:r>
            <a:r>
              <a:rPr lang="en-DE" dirty="0" err="1">
                <a:latin typeface="Times New Roman" panose="02020603050405020304" pitchFamily="18" charset="0"/>
                <a:cs typeface="Times New Roman" panose="02020603050405020304" pitchFamily="18" charset="0"/>
              </a:rPr>
              <a:t>birdcaging</a:t>
            </a:r>
            <a:r>
              <a:rPr lang="en-DE" dirty="0">
                <a:latin typeface="Times New Roman" panose="02020603050405020304" pitchFamily="18" charset="0"/>
                <a:cs typeface="Times New Roman" panose="02020603050405020304" pitchFamily="18" charset="0"/>
              </a:rPr>
              <a:t> tapes</a:t>
            </a:r>
          </a:p>
        </p:txBody>
      </p:sp>
      <p:cxnSp>
        <p:nvCxnSpPr>
          <p:cNvPr id="29" name="Straight Arrow Connector 95">
            <a:extLst>
              <a:ext uri="{FF2B5EF4-FFF2-40B4-BE49-F238E27FC236}">
                <a16:creationId xmlns:a16="http://schemas.microsoft.com/office/drawing/2014/main" id="{4ABE4B7D-4246-05F2-02E5-CC62EC28EFD5}"/>
              </a:ext>
            </a:extLst>
          </p:cNvPr>
          <p:cNvCxnSpPr>
            <a:cxnSpLocks/>
          </p:cNvCxnSpPr>
          <p:nvPr/>
        </p:nvCxnSpPr>
        <p:spPr>
          <a:xfrm>
            <a:off x="2976384" y="2348667"/>
            <a:ext cx="684603" cy="1386416"/>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30" name="Straight Arrow Connector 108">
            <a:extLst>
              <a:ext uri="{FF2B5EF4-FFF2-40B4-BE49-F238E27FC236}">
                <a16:creationId xmlns:a16="http://schemas.microsoft.com/office/drawing/2014/main" id="{B6284F3E-F53D-F632-5A08-F4AAA7FD3C08}"/>
              </a:ext>
            </a:extLst>
          </p:cNvPr>
          <p:cNvCxnSpPr>
            <a:cxnSpLocks/>
          </p:cNvCxnSpPr>
          <p:nvPr/>
        </p:nvCxnSpPr>
        <p:spPr>
          <a:xfrm flipV="1">
            <a:off x="406400" y="2348666"/>
            <a:ext cx="2569984" cy="1"/>
          </a:xfrm>
          <a:prstGeom prst="straightConnector1">
            <a:avLst/>
          </a:prstGeom>
          <a:ln>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111">
            <a:extLst>
              <a:ext uri="{FF2B5EF4-FFF2-40B4-BE49-F238E27FC236}">
                <a16:creationId xmlns:a16="http://schemas.microsoft.com/office/drawing/2014/main" id="{D2BF96B9-0A94-699C-3870-D5EAE0DF804D}"/>
              </a:ext>
            </a:extLst>
          </p:cNvPr>
          <p:cNvCxnSpPr>
            <a:cxnSpLocks/>
          </p:cNvCxnSpPr>
          <p:nvPr/>
        </p:nvCxnSpPr>
        <p:spPr>
          <a:xfrm flipH="1" flipV="1">
            <a:off x="3290295" y="5325473"/>
            <a:ext cx="2490780" cy="1036006"/>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32" name="Straight Arrow Connector 114">
            <a:extLst>
              <a:ext uri="{FF2B5EF4-FFF2-40B4-BE49-F238E27FC236}">
                <a16:creationId xmlns:a16="http://schemas.microsoft.com/office/drawing/2014/main" id="{29EA2496-8FD3-514A-4495-D7B97383D67D}"/>
              </a:ext>
            </a:extLst>
          </p:cNvPr>
          <p:cNvCxnSpPr>
            <a:cxnSpLocks/>
          </p:cNvCxnSpPr>
          <p:nvPr/>
        </p:nvCxnSpPr>
        <p:spPr>
          <a:xfrm flipH="1" flipV="1">
            <a:off x="4314045" y="5325473"/>
            <a:ext cx="1467030" cy="1036006"/>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cxnSp>
        <p:nvCxnSpPr>
          <p:cNvPr id="33" name="Straight Arrow Connector 119">
            <a:extLst>
              <a:ext uri="{FF2B5EF4-FFF2-40B4-BE49-F238E27FC236}">
                <a16:creationId xmlns:a16="http://schemas.microsoft.com/office/drawing/2014/main" id="{054DAB6A-6832-111F-91E6-E052D2470E8B}"/>
              </a:ext>
            </a:extLst>
          </p:cNvPr>
          <p:cNvCxnSpPr>
            <a:cxnSpLocks/>
          </p:cNvCxnSpPr>
          <p:nvPr/>
        </p:nvCxnSpPr>
        <p:spPr>
          <a:xfrm flipH="1" flipV="1">
            <a:off x="4742695" y="5275295"/>
            <a:ext cx="1038380" cy="1086184"/>
          </a:xfrm>
          <a:prstGeom prst="straightConnector1">
            <a:avLst/>
          </a:prstGeom>
          <a:ln>
            <a:solidFill>
              <a:schemeClr val="tx1"/>
            </a:solidFill>
            <a:tailEnd type="oval"/>
          </a:ln>
        </p:spPr>
        <p:style>
          <a:lnRef idx="1">
            <a:schemeClr val="accent1"/>
          </a:lnRef>
          <a:fillRef idx="0">
            <a:schemeClr val="accent1"/>
          </a:fillRef>
          <a:effectRef idx="0">
            <a:schemeClr val="accent1"/>
          </a:effectRef>
          <a:fontRef idx="minor">
            <a:schemeClr val="tx1"/>
          </a:fontRef>
        </p:style>
      </p:cxnSp>
      <p:sp>
        <p:nvSpPr>
          <p:cNvPr id="9" name="Rechteck 8"/>
          <p:cNvSpPr/>
          <p:nvPr/>
        </p:nvSpPr>
        <p:spPr>
          <a:xfrm>
            <a:off x="-223414" y="795513"/>
            <a:ext cx="4782714" cy="507831"/>
          </a:xfrm>
          <a:prstGeom prst="rect">
            <a:avLst/>
          </a:prstGeom>
        </p:spPr>
        <p:txBody>
          <a:bodyPr wrap="square">
            <a:spAutoFit/>
          </a:bodyPr>
          <a:lstStyle/>
          <a:p>
            <a:pPr indent="540385">
              <a:lnSpc>
                <a:spcPct val="150000"/>
              </a:lnSpc>
              <a:spcAft>
                <a:spcPts val="0"/>
              </a:spcAft>
            </a:pPr>
            <a:r>
              <a:rPr lang="en-US" dirty="0">
                <a:latin typeface="Times New Roman" panose="02020603050405020304" pitchFamily="18" charset="0"/>
                <a:ea typeface="Calibri" panose="020F0502020204030204" pitchFamily="34" charset="0"/>
              </a:rPr>
              <a:t>Source: adapted from NOV Inc. (2022) [4] </a:t>
            </a:r>
            <a:endParaRPr lang="de-DE" sz="2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54725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par>
                                <p:cTn id="27" presetID="10" presetClass="entr" presetSubtype="0" fill="hold"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par>
                                <p:cTn id="30" presetID="10" presetClass="entr" presetSubtype="0"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500"/>
                                        <p:tgtEl>
                                          <p:spTgt spid="1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fade">
                                      <p:cBhvr>
                                        <p:cTn id="44" dur="500"/>
                                        <p:tgtEl>
                                          <p:spTgt spid="20"/>
                                        </p:tgtEl>
                                      </p:cBhvr>
                                    </p:animEffect>
                                  </p:childTnLst>
                                </p:cTn>
                              </p:par>
                              <p:par>
                                <p:cTn id="45" presetID="10" presetClass="entr" presetSubtype="0" fill="hold" nodeType="with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22"/>
                                        </p:tgtEl>
                                        <p:attrNameLst>
                                          <p:attrName>style.visibility</p:attrName>
                                        </p:attrNameLst>
                                      </p:cBhvr>
                                      <p:to>
                                        <p:strVal val="visible"/>
                                      </p:to>
                                    </p:set>
                                    <p:animEffect transition="in" filter="fade">
                                      <p:cBhvr>
                                        <p:cTn id="50" dur="500"/>
                                        <p:tgtEl>
                                          <p:spTgt spid="22"/>
                                        </p:tgtEl>
                                      </p:cBhvr>
                                    </p:animEffect>
                                  </p:childTnLst>
                                </p:cTn>
                              </p:par>
                              <p:par>
                                <p:cTn id="51" presetID="10"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10" presetClass="entr" presetSubtype="0" fill="hold"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nodeType="with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fade">
                                      <p:cBhvr>
                                        <p:cTn id="59" dur="500"/>
                                        <p:tgtEl>
                                          <p:spTgt spid="25"/>
                                        </p:tgtEl>
                                      </p:cBhvr>
                                    </p:animEffect>
                                  </p:childTnLst>
                                </p:cTn>
                              </p:par>
                              <p:par>
                                <p:cTn id="60" presetID="10" presetClass="entr" presetSubtype="0" fill="hold" nodeType="withEffect">
                                  <p:stCondLst>
                                    <p:cond delay="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27"/>
                                        </p:tgtEl>
                                        <p:attrNameLst>
                                          <p:attrName>style.visibility</p:attrName>
                                        </p:attrNameLst>
                                      </p:cBhvr>
                                      <p:to>
                                        <p:strVal val="visible"/>
                                      </p:to>
                                    </p:set>
                                    <p:animEffect transition="in" filter="fade">
                                      <p:cBhvr>
                                        <p:cTn id="65" dur="500"/>
                                        <p:tgtEl>
                                          <p:spTgt spid="2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par>
                                <p:cTn id="69" presetID="10" presetClass="entr" presetSubtype="0" fill="hold" nodeType="with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fade">
                                      <p:cBhvr>
                                        <p:cTn id="71" dur="500"/>
                                        <p:tgtEl>
                                          <p:spTgt spid="29"/>
                                        </p:tgtEl>
                                      </p:cBhvr>
                                    </p:animEffect>
                                  </p:childTnLst>
                                </p:cTn>
                              </p:par>
                              <p:par>
                                <p:cTn id="72" presetID="10" presetClass="entr" presetSubtype="0" fill="hold" nodeType="with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fade">
                                      <p:cBhvr>
                                        <p:cTn id="74" dur="500"/>
                                        <p:tgtEl>
                                          <p:spTgt spid="30"/>
                                        </p:tgtEl>
                                      </p:cBhvr>
                                    </p:animEffect>
                                  </p:childTnLst>
                                </p:cTn>
                              </p:par>
                              <p:par>
                                <p:cTn id="75" presetID="10" presetClass="entr" presetSubtype="0" fill="hold" nodeType="with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500"/>
                                        <p:tgtEl>
                                          <p:spTgt spid="31"/>
                                        </p:tgtEl>
                                      </p:cBhvr>
                                    </p:animEffect>
                                  </p:childTnLst>
                                </p:cTn>
                              </p:par>
                              <p:par>
                                <p:cTn id="78" presetID="10" presetClass="entr" presetSubtype="0" fill="hold" nodeType="withEffect">
                                  <p:stCondLst>
                                    <p:cond delay="0"/>
                                  </p:stCondLst>
                                  <p:childTnLst>
                                    <p:set>
                                      <p:cBhvr>
                                        <p:cTn id="79" dur="1" fill="hold">
                                          <p:stCondLst>
                                            <p:cond delay="0"/>
                                          </p:stCondLst>
                                        </p:cTn>
                                        <p:tgtEl>
                                          <p:spTgt spid="32"/>
                                        </p:tgtEl>
                                        <p:attrNameLst>
                                          <p:attrName>style.visibility</p:attrName>
                                        </p:attrNameLst>
                                      </p:cBhvr>
                                      <p:to>
                                        <p:strVal val="visible"/>
                                      </p:to>
                                    </p:set>
                                    <p:animEffect transition="in" filter="fade">
                                      <p:cBhvr>
                                        <p:cTn id="80" dur="500"/>
                                        <p:tgtEl>
                                          <p:spTgt spid="32"/>
                                        </p:tgtEl>
                                      </p:cBhvr>
                                    </p:animEffect>
                                  </p:childTnLst>
                                </p:cTn>
                              </p:par>
                              <p:par>
                                <p:cTn id="81" presetID="10" presetClass="entr" presetSubtype="0" fill="hold" nodeType="withEffect">
                                  <p:stCondLst>
                                    <p:cond delay="0"/>
                                  </p:stCondLst>
                                  <p:childTnLst>
                                    <p:set>
                                      <p:cBhvr>
                                        <p:cTn id="82" dur="1" fill="hold">
                                          <p:stCondLst>
                                            <p:cond delay="0"/>
                                          </p:stCondLst>
                                        </p:cTn>
                                        <p:tgtEl>
                                          <p:spTgt spid="33"/>
                                        </p:tgtEl>
                                        <p:attrNameLst>
                                          <p:attrName>style.visibility</p:attrName>
                                        </p:attrNameLst>
                                      </p:cBhvr>
                                      <p:to>
                                        <p:strVal val="visible"/>
                                      </p:to>
                                    </p:set>
                                    <p:animEffect transition="in" filter="fade">
                                      <p:cBhvr>
                                        <p:cTn id="8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2" grpId="0"/>
      <p:bldP spid="27" grpId="0"/>
      <p:bldP spid="28"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ixaDeTexto 3"/>
          <p:cNvSpPr txBox="1"/>
          <p:nvPr/>
        </p:nvSpPr>
        <p:spPr>
          <a:xfrm>
            <a:off x="219290" y="838002"/>
            <a:ext cx="11706009" cy="1128514"/>
          </a:xfrm>
          <a:prstGeom prst="rect">
            <a:avLst/>
          </a:prstGeom>
          <a:noFill/>
        </p:spPr>
        <p:txBody>
          <a:bodyPr wrap="square" rtlCol="0">
            <a:spAutoFit/>
          </a:bodyPr>
          <a:lstStyle/>
          <a:p>
            <a:pPr marL="342900" indent="-342900">
              <a:buFont typeface="Wingdings" pitchFamily="2" charset="2"/>
              <a:buChar char="§"/>
            </a:pPr>
            <a:endParaRPr lang="pt-BR" sz="800" baseline="30000" dirty="0">
              <a:solidFill>
                <a:srgbClr val="1C1C1C"/>
              </a:solidFill>
              <a:latin typeface="Times New Roman" panose="02020603050405020304" pitchFamily="18" charset="0"/>
              <a:cs typeface="Times New Roman" panose="02020603050405020304" pitchFamily="18" charset="0"/>
            </a:endParaRPr>
          </a:p>
          <a:p>
            <a:pPr marL="342900" indent="-342900">
              <a:buFont typeface="Wingdings" pitchFamily="2" charset="2"/>
              <a:buChar char="§"/>
            </a:pPr>
            <a:endParaRPr lang="pt-BR" sz="800" dirty="0">
              <a:solidFill>
                <a:srgbClr val="1C1C1C"/>
              </a:solidFill>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en-US" sz="2200" dirty="0">
                <a:solidFill>
                  <a:srgbClr val="1C1C1C"/>
                </a:solidFill>
                <a:latin typeface="Times New Roman" panose="02020603050405020304" pitchFamily="18" charset="0"/>
                <a:cs typeface="Times New Roman" panose="02020603050405020304" pitchFamily="18" charset="0"/>
              </a:rPr>
              <a:t>Risers are exposed to cyclic loads, such as tensile, bending, and internal stress variation.</a:t>
            </a:r>
          </a:p>
          <a:p>
            <a:pPr marL="342900" indent="-342900">
              <a:buFont typeface="Wingdings" pitchFamily="2" charset="2"/>
              <a:buChar char="§"/>
            </a:pPr>
            <a:endParaRPr lang="en-US" sz="1000" dirty="0">
              <a:solidFill>
                <a:srgbClr val="1C1C1C"/>
              </a:solidFill>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pt-BR" sz="2200" dirty="0">
                <a:latin typeface="Times New Roman" panose="02020603050405020304" pitchFamily="18" charset="0"/>
                <a:cs typeface="Times New Roman" panose="02020603050405020304" pitchFamily="18" charset="0"/>
              </a:rPr>
              <a:t>Wires undergo different manufacturing processes and are </a:t>
            </a:r>
            <a:r>
              <a:rPr lang="pt-BR" sz="2200" b="1" dirty="0">
                <a:latin typeface="Times New Roman" panose="02020603050405020304" pitchFamily="18" charset="0"/>
                <a:cs typeface="Times New Roman" panose="02020603050405020304" pitchFamily="18" charset="0"/>
              </a:rPr>
              <a:t>helically wound.</a:t>
            </a:r>
          </a:p>
        </p:txBody>
      </p:sp>
      <p:sp>
        <p:nvSpPr>
          <p:cNvPr id="2" name="Rechteck 1"/>
          <p:cNvSpPr/>
          <p:nvPr/>
        </p:nvSpPr>
        <p:spPr bwMode="auto">
          <a:xfrm>
            <a:off x="6366478" y="2688891"/>
            <a:ext cx="1080000" cy="2160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cxnSp>
        <p:nvCxnSpPr>
          <p:cNvPr id="10" name="Gerader Verbinder 9"/>
          <p:cNvCxnSpPr/>
          <p:nvPr/>
        </p:nvCxnSpPr>
        <p:spPr bwMode="auto">
          <a:xfrm rot="10800000">
            <a:off x="6186478" y="3768891"/>
            <a:ext cx="1440000" cy="0"/>
          </a:xfrm>
          <a:prstGeom prst="line">
            <a:avLst/>
          </a:prstGeom>
          <a:noFill/>
          <a:ln w="12700" cap="flat" cmpd="sng" algn="ctr">
            <a:solidFill>
              <a:schemeClr val="tx1"/>
            </a:solidFill>
            <a:prstDash val="dash"/>
            <a:round/>
            <a:headEnd type="none" w="med" len="med"/>
            <a:tailEnd type="none" w="med" len="med"/>
          </a:ln>
          <a:effectLst/>
        </p:spPr>
      </p:cxnSp>
      <p:sp>
        <p:nvSpPr>
          <p:cNvPr id="59" name="Textfeld 58"/>
          <p:cNvSpPr txBox="1"/>
          <p:nvPr/>
        </p:nvSpPr>
        <p:spPr>
          <a:xfrm>
            <a:off x="6425068" y="2370391"/>
            <a:ext cx="962819"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Non-loaded</a:t>
            </a:r>
          </a:p>
        </p:txBody>
      </p:sp>
      <p:grpSp>
        <p:nvGrpSpPr>
          <p:cNvPr id="65" name="Gruppieren 64"/>
          <p:cNvGrpSpPr/>
          <p:nvPr/>
        </p:nvGrpSpPr>
        <p:grpSpPr>
          <a:xfrm>
            <a:off x="10256013" y="2310345"/>
            <a:ext cx="1440000" cy="2538546"/>
            <a:chOff x="10256013" y="2310345"/>
            <a:chExt cx="1440000" cy="2538546"/>
          </a:xfrm>
        </p:grpSpPr>
        <p:sp>
          <p:nvSpPr>
            <p:cNvPr id="33" name="Rechteck 32"/>
            <p:cNvSpPr/>
            <p:nvPr/>
          </p:nvSpPr>
          <p:spPr bwMode="auto">
            <a:xfrm>
              <a:off x="10436013" y="2688891"/>
              <a:ext cx="1080000" cy="2160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cxnSp>
          <p:nvCxnSpPr>
            <p:cNvPr id="34" name="Gerader Verbinder 33"/>
            <p:cNvCxnSpPr/>
            <p:nvPr/>
          </p:nvCxnSpPr>
          <p:spPr bwMode="auto">
            <a:xfrm rot="10800000">
              <a:off x="10256013" y="3768891"/>
              <a:ext cx="1440000" cy="0"/>
            </a:xfrm>
            <a:prstGeom prst="line">
              <a:avLst/>
            </a:prstGeom>
            <a:noFill/>
            <a:ln w="12700" cap="flat" cmpd="sng" algn="ctr">
              <a:solidFill>
                <a:schemeClr val="tx1"/>
              </a:solidFill>
              <a:prstDash val="dash"/>
              <a:round/>
              <a:headEnd type="none" w="med" len="med"/>
              <a:tailEnd type="none" w="med" len="med"/>
            </a:ln>
            <a:effectLst/>
          </p:spPr>
        </p:cxnSp>
        <p:cxnSp>
          <p:nvCxnSpPr>
            <p:cNvPr id="35" name="Gerader Verbinder 34"/>
            <p:cNvCxnSpPr/>
            <p:nvPr/>
          </p:nvCxnSpPr>
          <p:spPr bwMode="auto">
            <a:xfrm rot="10800000" flipV="1">
              <a:off x="10436013" y="3224391"/>
              <a:ext cx="0" cy="540000"/>
            </a:xfrm>
            <a:prstGeom prst="line">
              <a:avLst/>
            </a:prstGeom>
            <a:noFill/>
            <a:ln w="12700" cap="flat" cmpd="sng" algn="ctr">
              <a:solidFill>
                <a:schemeClr val="tx1"/>
              </a:solidFill>
              <a:prstDash val="solid"/>
              <a:round/>
              <a:headEnd type="none" w="med" len="med"/>
              <a:tailEnd type="none" w="med" len="med"/>
            </a:ln>
            <a:effectLst/>
          </p:spPr>
        </p:cxnSp>
        <p:cxnSp>
          <p:nvCxnSpPr>
            <p:cNvPr id="38" name="Gerader Verbinder 37"/>
            <p:cNvCxnSpPr/>
            <p:nvPr/>
          </p:nvCxnSpPr>
          <p:spPr bwMode="auto">
            <a:xfrm rot="10800000" flipV="1">
              <a:off x="10991095" y="3233391"/>
              <a:ext cx="0" cy="540000"/>
            </a:xfrm>
            <a:prstGeom prst="line">
              <a:avLst/>
            </a:prstGeom>
            <a:noFill/>
            <a:ln w="12700" cap="flat" cmpd="sng" algn="ctr">
              <a:solidFill>
                <a:schemeClr val="tx1"/>
              </a:solidFill>
              <a:prstDash val="solid"/>
              <a:round/>
              <a:headEnd type="none" w="med" len="med"/>
              <a:tailEnd type="none" w="med" len="med"/>
            </a:ln>
            <a:effectLst/>
          </p:spPr>
        </p:cxnSp>
        <p:cxnSp>
          <p:nvCxnSpPr>
            <p:cNvPr id="40" name="Gerader Verbinder 39"/>
            <p:cNvCxnSpPr/>
            <p:nvPr/>
          </p:nvCxnSpPr>
          <p:spPr bwMode="auto">
            <a:xfrm flipV="1">
              <a:off x="11063075" y="3288797"/>
              <a:ext cx="0" cy="486000"/>
            </a:xfrm>
            <a:prstGeom prst="line">
              <a:avLst/>
            </a:prstGeom>
            <a:noFill/>
            <a:ln w="12700" cap="flat" cmpd="sng" algn="ctr">
              <a:solidFill>
                <a:schemeClr val="tx1"/>
              </a:solidFill>
              <a:prstDash val="solid"/>
              <a:round/>
              <a:headEnd type="none" w="med" len="med"/>
              <a:tailEnd type="none" w="med" len="med"/>
            </a:ln>
            <a:effectLst/>
          </p:spPr>
        </p:cxnSp>
        <p:cxnSp>
          <p:nvCxnSpPr>
            <p:cNvPr id="41" name="Gerader Verbinder 40"/>
            <p:cNvCxnSpPr/>
            <p:nvPr/>
          </p:nvCxnSpPr>
          <p:spPr bwMode="auto">
            <a:xfrm flipV="1">
              <a:off x="11217381" y="3574653"/>
              <a:ext cx="0" cy="198000"/>
            </a:xfrm>
            <a:prstGeom prst="line">
              <a:avLst/>
            </a:prstGeom>
            <a:noFill/>
            <a:ln w="12700" cap="flat" cmpd="sng" algn="ctr">
              <a:solidFill>
                <a:schemeClr val="tx1"/>
              </a:solidFill>
              <a:prstDash val="solid"/>
              <a:round/>
              <a:headEnd type="none" w="med" len="med"/>
              <a:tailEnd type="none" w="med" len="med"/>
            </a:ln>
            <a:effectLst/>
          </p:spPr>
        </p:cxnSp>
        <p:cxnSp>
          <p:nvCxnSpPr>
            <p:cNvPr id="42" name="Gerader Verbinder 41"/>
            <p:cNvCxnSpPr/>
            <p:nvPr/>
          </p:nvCxnSpPr>
          <p:spPr bwMode="auto">
            <a:xfrm rot="10800000" flipV="1">
              <a:off x="11449997" y="3761738"/>
              <a:ext cx="0" cy="414000"/>
            </a:xfrm>
            <a:prstGeom prst="line">
              <a:avLst/>
            </a:prstGeom>
            <a:noFill/>
            <a:ln w="12700" cap="flat" cmpd="sng" algn="ctr">
              <a:solidFill>
                <a:schemeClr val="tx1"/>
              </a:solidFill>
              <a:prstDash val="solid"/>
              <a:round/>
              <a:headEnd type="none" w="med" len="med"/>
              <a:tailEnd type="none" w="med" len="med"/>
            </a:ln>
            <a:effectLst/>
          </p:spPr>
        </p:cxnSp>
        <p:sp>
          <p:nvSpPr>
            <p:cNvPr id="48" name="Freihandform 47"/>
            <p:cNvSpPr/>
            <p:nvPr/>
          </p:nvSpPr>
          <p:spPr bwMode="auto">
            <a:xfrm>
              <a:off x="10432180" y="3238697"/>
              <a:ext cx="1083468" cy="1066800"/>
            </a:xfrm>
            <a:custGeom>
              <a:avLst/>
              <a:gdLst>
                <a:gd name="connsiteX0" fmla="*/ 0 w 1083468"/>
                <a:gd name="connsiteY0" fmla="*/ 1066800 h 1066800"/>
                <a:gd name="connsiteX1" fmla="*/ 557212 w 1083468"/>
                <a:gd name="connsiteY1" fmla="*/ 0 h 1066800"/>
                <a:gd name="connsiteX2" fmla="*/ 1083468 w 1083468"/>
                <a:gd name="connsiteY2" fmla="*/ 1062038 h 1066800"/>
              </a:gdLst>
              <a:ahLst/>
              <a:cxnLst>
                <a:cxn ang="0">
                  <a:pos x="connsiteX0" y="connsiteY0"/>
                </a:cxn>
                <a:cxn ang="0">
                  <a:pos x="connsiteX1" y="connsiteY1"/>
                </a:cxn>
                <a:cxn ang="0">
                  <a:pos x="connsiteX2" y="connsiteY2"/>
                </a:cxn>
              </a:cxnLst>
              <a:rect l="l" t="t" r="r" b="b"/>
              <a:pathLst>
                <a:path w="1083468" h="1066800">
                  <a:moveTo>
                    <a:pt x="0" y="1066800"/>
                  </a:moveTo>
                  <a:cubicBezTo>
                    <a:pt x="188317" y="533797"/>
                    <a:pt x="376634" y="794"/>
                    <a:pt x="557212" y="0"/>
                  </a:cubicBezTo>
                  <a:cubicBezTo>
                    <a:pt x="737790" y="-794"/>
                    <a:pt x="954087" y="897732"/>
                    <a:pt x="1083468" y="1062038"/>
                  </a:cubicBezTo>
                </a:path>
              </a:pathLst>
            </a:cu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cxnSp>
          <p:nvCxnSpPr>
            <p:cNvPr id="49" name="Gerader Verbinder 48"/>
            <p:cNvCxnSpPr/>
            <p:nvPr/>
          </p:nvCxnSpPr>
          <p:spPr bwMode="auto">
            <a:xfrm rot="10800000" flipV="1">
              <a:off x="11369193" y="3768891"/>
              <a:ext cx="0" cy="180000"/>
            </a:xfrm>
            <a:prstGeom prst="line">
              <a:avLst/>
            </a:prstGeom>
            <a:noFill/>
            <a:ln w="12700" cap="flat" cmpd="sng" algn="ctr">
              <a:solidFill>
                <a:schemeClr val="tx1"/>
              </a:solidFill>
              <a:prstDash val="solid"/>
              <a:round/>
              <a:headEnd type="none" w="med" len="med"/>
              <a:tailEnd type="none" w="med" len="med"/>
            </a:ln>
            <a:effectLst/>
          </p:spPr>
        </p:cxnSp>
        <p:cxnSp>
          <p:nvCxnSpPr>
            <p:cNvPr id="50" name="Gerader Verbinder 49"/>
            <p:cNvCxnSpPr/>
            <p:nvPr/>
          </p:nvCxnSpPr>
          <p:spPr bwMode="auto">
            <a:xfrm flipV="1">
              <a:off x="11135764" y="3396059"/>
              <a:ext cx="0" cy="378000"/>
            </a:xfrm>
            <a:prstGeom prst="line">
              <a:avLst/>
            </a:prstGeom>
            <a:noFill/>
            <a:ln w="12700" cap="flat" cmpd="sng" algn="ctr">
              <a:solidFill>
                <a:schemeClr val="tx1"/>
              </a:solidFill>
              <a:prstDash val="solid"/>
              <a:round/>
              <a:headEnd type="none" w="med" len="med"/>
              <a:tailEnd type="none" w="med" len="med"/>
            </a:ln>
            <a:effectLst/>
          </p:spPr>
        </p:cxnSp>
        <p:cxnSp>
          <p:nvCxnSpPr>
            <p:cNvPr id="51" name="Gerader Verbinder 50"/>
            <p:cNvCxnSpPr/>
            <p:nvPr/>
          </p:nvCxnSpPr>
          <p:spPr bwMode="auto">
            <a:xfrm flipH="1" flipV="1">
              <a:off x="10909452" y="3275738"/>
              <a:ext cx="0" cy="486000"/>
            </a:xfrm>
            <a:prstGeom prst="line">
              <a:avLst/>
            </a:prstGeom>
            <a:noFill/>
            <a:ln w="12700" cap="flat" cmpd="sng" algn="ctr">
              <a:solidFill>
                <a:schemeClr val="tx1"/>
              </a:solidFill>
              <a:prstDash val="solid"/>
              <a:round/>
              <a:headEnd type="none" w="med" len="med"/>
              <a:tailEnd type="none" w="med" len="med"/>
            </a:ln>
            <a:effectLst/>
          </p:spPr>
        </p:cxnSp>
        <p:cxnSp>
          <p:nvCxnSpPr>
            <p:cNvPr id="52" name="Gerader Verbinder 51"/>
            <p:cNvCxnSpPr/>
            <p:nvPr/>
          </p:nvCxnSpPr>
          <p:spPr bwMode="auto">
            <a:xfrm rot="10800000" flipH="1" flipV="1">
              <a:off x="10755145" y="3482738"/>
              <a:ext cx="0" cy="288000"/>
            </a:xfrm>
            <a:prstGeom prst="line">
              <a:avLst/>
            </a:prstGeom>
            <a:noFill/>
            <a:ln w="12700" cap="flat" cmpd="sng" algn="ctr">
              <a:solidFill>
                <a:schemeClr val="tx1"/>
              </a:solidFill>
              <a:prstDash val="solid"/>
              <a:round/>
              <a:headEnd type="none" w="med" len="med"/>
              <a:tailEnd type="none" w="med" len="med"/>
            </a:ln>
            <a:effectLst/>
          </p:spPr>
        </p:cxnSp>
        <p:cxnSp>
          <p:nvCxnSpPr>
            <p:cNvPr id="53" name="Gerader Verbinder 52"/>
            <p:cNvCxnSpPr/>
            <p:nvPr/>
          </p:nvCxnSpPr>
          <p:spPr bwMode="auto">
            <a:xfrm rot="10800000" flipH="1" flipV="1">
              <a:off x="10834382" y="3354891"/>
              <a:ext cx="0" cy="414000"/>
            </a:xfrm>
            <a:prstGeom prst="line">
              <a:avLst/>
            </a:prstGeom>
            <a:noFill/>
            <a:ln w="12700" cap="flat" cmpd="sng" algn="ctr">
              <a:solidFill>
                <a:schemeClr val="tx1"/>
              </a:solidFill>
              <a:prstDash val="solid"/>
              <a:round/>
              <a:headEnd type="none" w="med" len="med"/>
              <a:tailEnd type="none" w="med" len="med"/>
            </a:ln>
            <a:effectLst/>
          </p:spPr>
        </p:cxnSp>
        <p:cxnSp>
          <p:nvCxnSpPr>
            <p:cNvPr id="55" name="Gerader Verbinder 54"/>
            <p:cNvCxnSpPr/>
            <p:nvPr/>
          </p:nvCxnSpPr>
          <p:spPr bwMode="auto">
            <a:xfrm rot="10800000" flipV="1">
              <a:off x="10683981" y="3644738"/>
              <a:ext cx="0" cy="126000"/>
            </a:xfrm>
            <a:prstGeom prst="line">
              <a:avLst/>
            </a:prstGeom>
            <a:noFill/>
            <a:ln w="12700" cap="flat" cmpd="sng" algn="ctr">
              <a:solidFill>
                <a:schemeClr val="tx1"/>
              </a:solidFill>
              <a:prstDash val="solid"/>
              <a:round/>
              <a:headEnd type="none" w="med" len="med"/>
              <a:tailEnd type="none" w="med" len="med"/>
            </a:ln>
            <a:effectLst/>
          </p:spPr>
        </p:cxnSp>
        <p:cxnSp>
          <p:nvCxnSpPr>
            <p:cNvPr id="56" name="Gerader Verbinder 55"/>
            <p:cNvCxnSpPr/>
            <p:nvPr/>
          </p:nvCxnSpPr>
          <p:spPr bwMode="auto">
            <a:xfrm flipH="1" flipV="1">
              <a:off x="10507133" y="3768891"/>
              <a:ext cx="0" cy="324000"/>
            </a:xfrm>
            <a:prstGeom prst="line">
              <a:avLst/>
            </a:prstGeom>
            <a:noFill/>
            <a:ln w="12700" cap="flat" cmpd="sng" algn="ctr">
              <a:solidFill>
                <a:schemeClr val="tx1"/>
              </a:solidFill>
              <a:prstDash val="solid"/>
              <a:round/>
              <a:headEnd type="none" w="med" len="med"/>
              <a:tailEnd type="none" w="med" len="med"/>
            </a:ln>
            <a:effectLst/>
          </p:spPr>
        </p:cxnSp>
        <p:cxnSp>
          <p:nvCxnSpPr>
            <p:cNvPr id="57" name="Gerader Verbinder 56"/>
            <p:cNvCxnSpPr/>
            <p:nvPr/>
          </p:nvCxnSpPr>
          <p:spPr bwMode="auto">
            <a:xfrm rot="10800000" flipH="1" flipV="1">
              <a:off x="10578185" y="3768891"/>
              <a:ext cx="0" cy="126000"/>
            </a:xfrm>
            <a:prstGeom prst="line">
              <a:avLst/>
            </a:prstGeom>
            <a:noFill/>
            <a:ln w="12700" cap="flat" cmpd="sng" algn="ctr">
              <a:solidFill>
                <a:schemeClr val="tx1"/>
              </a:solidFill>
              <a:prstDash val="solid"/>
              <a:round/>
              <a:headEnd type="none" w="med" len="med"/>
              <a:tailEnd type="none" w="med" len="med"/>
            </a:ln>
            <a:effectLst/>
          </p:spPr>
        </p:cxnSp>
        <p:sp>
          <p:nvSpPr>
            <p:cNvPr id="60" name="Textfeld 59"/>
            <p:cNvSpPr txBox="1"/>
            <p:nvPr/>
          </p:nvSpPr>
          <p:spPr>
            <a:xfrm>
              <a:off x="10353439" y="2310345"/>
              <a:ext cx="1240950" cy="276999"/>
            </a:xfrm>
            <a:prstGeom prst="rect">
              <a:avLst/>
            </a:prstGeom>
            <a:noFill/>
          </p:spPr>
          <p:txBody>
            <a:bodyPr wrap="square" rtlCol="0">
              <a:spAutoFit/>
            </a:bodyPr>
            <a:lstStyle/>
            <a:p>
              <a:pPr algn="ctr"/>
              <a:r>
                <a:rPr lang="en-US" sz="1200" dirty="0">
                  <a:latin typeface="Times New Roman" panose="02020603050405020304" pitchFamily="18" charset="0"/>
                  <a:cs typeface="Times New Roman" panose="02020603050405020304" pitchFamily="18" charset="0"/>
                </a:rPr>
                <a:t>Residual stress</a:t>
              </a:r>
            </a:p>
          </p:txBody>
        </p:sp>
      </p:grpSp>
      <p:grpSp>
        <p:nvGrpSpPr>
          <p:cNvPr id="64" name="Gruppieren 63"/>
          <p:cNvGrpSpPr/>
          <p:nvPr/>
        </p:nvGrpSpPr>
        <p:grpSpPr>
          <a:xfrm>
            <a:off x="8185662" y="2166821"/>
            <a:ext cx="1440000" cy="3523875"/>
            <a:chOff x="8185662" y="2166821"/>
            <a:chExt cx="1440000" cy="3523875"/>
          </a:xfrm>
        </p:grpSpPr>
        <p:sp>
          <p:nvSpPr>
            <p:cNvPr id="11" name="Rechteck 10"/>
            <p:cNvSpPr/>
            <p:nvPr/>
          </p:nvSpPr>
          <p:spPr bwMode="auto">
            <a:xfrm>
              <a:off x="8365662" y="2688891"/>
              <a:ext cx="1080000" cy="2160000"/>
            </a:xfrm>
            <a:prstGeom prst="rect">
              <a:avLst/>
            </a:prstGeom>
            <a:no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cxnSp>
          <p:nvCxnSpPr>
            <p:cNvPr id="12" name="Gerader Verbinder 11"/>
            <p:cNvCxnSpPr/>
            <p:nvPr/>
          </p:nvCxnSpPr>
          <p:spPr bwMode="auto">
            <a:xfrm rot="10800000">
              <a:off x="8185662" y="3768891"/>
              <a:ext cx="1440000" cy="0"/>
            </a:xfrm>
            <a:prstGeom prst="line">
              <a:avLst/>
            </a:prstGeom>
            <a:noFill/>
            <a:ln w="12700" cap="flat" cmpd="sng" algn="ctr">
              <a:solidFill>
                <a:schemeClr val="tx1"/>
              </a:solidFill>
              <a:prstDash val="dash"/>
              <a:round/>
              <a:headEnd type="none" w="med" len="med"/>
              <a:tailEnd type="none" w="med" len="med"/>
            </a:ln>
            <a:effectLst/>
          </p:spPr>
        </p:cxnSp>
        <p:cxnSp>
          <p:nvCxnSpPr>
            <p:cNvPr id="15" name="Gerader Verbinder 14"/>
            <p:cNvCxnSpPr/>
            <p:nvPr/>
          </p:nvCxnSpPr>
          <p:spPr bwMode="auto">
            <a:xfrm rot="10800000" flipV="1">
              <a:off x="8365662" y="3224391"/>
              <a:ext cx="0" cy="540000"/>
            </a:xfrm>
            <a:prstGeom prst="line">
              <a:avLst/>
            </a:prstGeom>
            <a:noFill/>
            <a:ln w="12700" cap="flat" cmpd="sng" algn="ctr">
              <a:solidFill>
                <a:schemeClr val="tx1"/>
              </a:solidFill>
              <a:prstDash val="solid"/>
              <a:round/>
              <a:headEnd type="none" w="med" len="med"/>
              <a:tailEnd type="none" w="med" len="med"/>
            </a:ln>
            <a:effectLst/>
          </p:spPr>
        </p:cxnSp>
        <p:cxnSp>
          <p:nvCxnSpPr>
            <p:cNvPr id="17" name="Gerader Verbinder 16"/>
            <p:cNvCxnSpPr/>
            <p:nvPr/>
          </p:nvCxnSpPr>
          <p:spPr bwMode="auto">
            <a:xfrm rot="10800000" flipV="1">
              <a:off x="8499012" y="3224391"/>
              <a:ext cx="0" cy="540000"/>
            </a:xfrm>
            <a:prstGeom prst="line">
              <a:avLst/>
            </a:prstGeom>
            <a:noFill/>
            <a:ln w="12700" cap="flat" cmpd="sng" algn="ctr">
              <a:solidFill>
                <a:schemeClr val="tx1"/>
              </a:solidFill>
              <a:prstDash val="solid"/>
              <a:round/>
              <a:headEnd type="none" w="med" len="med"/>
              <a:tailEnd type="none" w="med" len="med"/>
            </a:ln>
            <a:effectLst/>
          </p:spPr>
        </p:cxnSp>
        <p:cxnSp>
          <p:nvCxnSpPr>
            <p:cNvPr id="19" name="Gerader Verbinder 18"/>
            <p:cNvCxnSpPr/>
            <p:nvPr/>
          </p:nvCxnSpPr>
          <p:spPr bwMode="auto">
            <a:xfrm rot="10800000" flipV="1">
              <a:off x="8632362" y="3224392"/>
              <a:ext cx="0" cy="540000"/>
            </a:xfrm>
            <a:prstGeom prst="line">
              <a:avLst/>
            </a:prstGeom>
            <a:noFill/>
            <a:ln w="12700" cap="flat" cmpd="sng" algn="ctr">
              <a:solidFill>
                <a:schemeClr val="tx1"/>
              </a:solidFill>
              <a:prstDash val="solid"/>
              <a:round/>
              <a:headEnd type="none" w="med" len="med"/>
              <a:tailEnd type="none" w="med" len="med"/>
            </a:ln>
            <a:effectLst/>
          </p:spPr>
        </p:cxnSp>
        <p:cxnSp>
          <p:nvCxnSpPr>
            <p:cNvPr id="21" name="Gerader Verbinder 20"/>
            <p:cNvCxnSpPr/>
            <p:nvPr/>
          </p:nvCxnSpPr>
          <p:spPr bwMode="auto">
            <a:xfrm rot="10800000" flipV="1">
              <a:off x="8762787" y="3224390"/>
              <a:ext cx="0" cy="540000"/>
            </a:xfrm>
            <a:prstGeom prst="line">
              <a:avLst/>
            </a:prstGeom>
            <a:noFill/>
            <a:ln w="12700" cap="flat" cmpd="sng" algn="ctr">
              <a:solidFill>
                <a:schemeClr val="tx1"/>
              </a:solidFill>
              <a:prstDash val="solid"/>
              <a:round/>
              <a:headEnd type="none" w="med" len="med"/>
              <a:tailEnd type="none" w="med" len="med"/>
            </a:ln>
            <a:effectLst/>
          </p:spPr>
        </p:cxnSp>
        <p:cxnSp>
          <p:nvCxnSpPr>
            <p:cNvPr id="22" name="Gerader Verbinder 21"/>
            <p:cNvCxnSpPr/>
            <p:nvPr/>
          </p:nvCxnSpPr>
          <p:spPr bwMode="auto">
            <a:xfrm rot="10800000" flipV="1">
              <a:off x="8896137" y="3224391"/>
              <a:ext cx="0" cy="540000"/>
            </a:xfrm>
            <a:prstGeom prst="line">
              <a:avLst/>
            </a:prstGeom>
            <a:noFill/>
            <a:ln w="12700" cap="flat" cmpd="sng" algn="ctr">
              <a:solidFill>
                <a:schemeClr val="tx1"/>
              </a:solidFill>
              <a:prstDash val="solid"/>
              <a:round/>
              <a:headEnd type="none" w="med" len="med"/>
              <a:tailEnd type="none" w="med" len="med"/>
            </a:ln>
            <a:effectLst/>
          </p:spPr>
        </p:cxnSp>
        <p:cxnSp>
          <p:nvCxnSpPr>
            <p:cNvPr id="23" name="Gerader Verbinder 22"/>
            <p:cNvCxnSpPr/>
            <p:nvPr/>
          </p:nvCxnSpPr>
          <p:spPr bwMode="auto">
            <a:xfrm rot="10800000" flipV="1">
              <a:off x="9041937" y="3225827"/>
              <a:ext cx="0" cy="540000"/>
            </a:xfrm>
            <a:prstGeom prst="line">
              <a:avLst/>
            </a:prstGeom>
            <a:noFill/>
            <a:ln w="12700" cap="flat" cmpd="sng" algn="ctr">
              <a:solidFill>
                <a:schemeClr val="tx1"/>
              </a:solidFill>
              <a:prstDash val="solid"/>
              <a:round/>
              <a:headEnd type="none" w="med" len="med"/>
              <a:tailEnd type="none" w="med" len="med"/>
            </a:ln>
            <a:effectLst/>
          </p:spPr>
        </p:cxnSp>
        <p:cxnSp>
          <p:nvCxnSpPr>
            <p:cNvPr id="24" name="Gerader Verbinder 23"/>
            <p:cNvCxnSpPr/>
            <p:nvPr/>
          </p:nvCxnSpPr>
          <p:spPr bwMode="auto">
            <a:xfrm rot="10800000" flipV="1">
              <a:off x="9175287" y="3225827"/>
              <a:ext cx="0" cy="540000"/>
            </a:xfrm>
            <a:prstGeom prst="line">
              <a:avLst/>
            </a:prstGeom>
            <a:noFill/>
            <a:ln w="12700" cap="flat" cmpd="sng" algn="ctr">
              <a:solidFill>
                <a:schemeClr val="tx1"/>
              </a:solidFill>
              <a:prstDash val="solid"/>
              <a:round/>
              <a:headEnd type="none" w="med" len="med"/>
              <a:tailEnd type="none" w="med" len="med"/>
            </a:ln>
            <a:effectLst/>
          </p:spPr>
        </p:cxnSp>
        <p:cxnSp>
          <p:nvCxnSpPr>
            <p:cNvPr id="25" name="Gerader Verbinder 24"/>
            <p:cNvCxnSpPr/>
            <p:nvPr/>
          </p:nvCxnSpPr>
          <p:spPr bwMode="auto">
            <a:xfrm rot="10800000" flipV="1">
              <a:off x="9308637" y="3225828"/>
              <a:ext cx="0" cy="540000"/>
            </a:xfrm>
            <a:prstGeom prst="line">
              <a:avLst/>
            </a:prstGeom>
            <a:noFill/>
            <a:ln w="12700" cap="flat" cmpd="sng" algn="ctr">
              <a:solidFill>
                <a:schemeClr val="tx1"/>
              </a:solidFill>
              <a:prstDash val="solid"/>
              <a:round/>
              <a:headEnd type="none" w="med" len="med"/>
              <a:tailEnd type="none" w="med" len="med"/>
            </a:ln>
            <a:effectLst/>
          </p:spPr>
        </p:cxnSp>
        <p:cxnSp>
          <p:nvCxnSpPr>
            <p:cNvPr id="28" name="Gerader Verbinder 27"/>
            <p:cNvCxnSpPr/>
            <p:nvPr/>
          </p:nvCxnSpPr>
          <p:spPr bwMode="auto">
            <a:xfrm>
              <a:off x="8366743" y="3219890"/>
              <a:ext cx="1080000" cy="0"/>
            </a:xfrm>
            <a:prstGeom prst="line">
              <a:avLst/>
            </a:prstGeom>
            <a:noFill/>
            <a:ln w="12700" cap="flat" cmpd="sng" algn="ctr">
              <a:solidFill>
                <a:schemeClr val="tx1"/>
              </a:solidFill>
              <a:prstDash val="solid"/>
              <a:round/>
              <a:headEnd type="none" w="med" len="med"/>
              <a:tailEnd type="none" w="med" len="med"/>
            </a:ln>
            <a:effectLst/>
          </p:spPr>
        </p:cxnSp>
        <p:cxnSp>
          <p:nvCxnSpPr>
            <p:cNvPr id="29" name="Straight Arrow Connector 57">
              <a:extLst>
                <a:ext uri="{FF2B5EF4-FFF2-40B4-BE49-F238E27FC236}">
                  <a16:creationId xmlns:a16="http://schemas.microsoft.com/office/drawing/2014/main" id="{9DDDA26F-D00F-96BF-4EC0-8BEF45650643}"/>
                </a:ext>
              </a:extLst>
            </p:cNvPr>
            <p:cNvCxnSpPr/>
            <p:nvPr/>
          </p:nvCxnSpPr>
          <p:spPr>
            <a:xfrm rot="16200000" flipV="1">
              <a:off x="8747422" y="2508891"/>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60">
              <a:extLst>
                <a:ext uri="{FF2B5EF4-FFF2-40B4-BE49-F238E27FC236}">
                  <a16:creationId xmlns:a16="http://schemas.microsoft.com/office/drawing/2014/main" id="{65FAC28A-3966-5E1F-B10C-A3A62990FA3A}"/>
                </a:ext>
              </a:extLst>
            </p:cNvPr>
            <p:cNvSpPr txBox="1"/>
            <p:nvPr/>
          </p:nvSpPr>
          <p:spPr>
            <a:xfrm>
              <a:off x="8948309" y="2166821"/>
              <a:ext cx="269586" cy="369332"/>
            </a:xfrm>
            <a:prstGeom prst="rect">
              <a:avLst/>
            </a:prstGeom>
            <a:noFill/>
          </p:spPr>
          <p:txBody>
            <a:bodyPr wrap="square" rtlCol="0">
              <a:spAutoFit/>
            </a:bodyPr>
            <a:lstStyle/>
            <a:p>
              <a:r>
                <a:rPr lang="en-DE" dirty="0">
                  <a:latin typeface="Times New Roman" panose="02020603050405020304" pitchFamily="18" charset="0"/>
                  <a:cs typeface="Times New Roman" panose="02020603050405020304" pitchFamily="18" charset="0"/>
                </a:rPr>
                <a:t>F</a:t>
              </a:r>
              <a:endParaRPr lang="en-DE" sz="1200" dirty="0">
                <a:latin typeface="Times New Roman" panose="02020603050405020304" pitchFamily="18" charset="0"/>
                <a:cs typeface="Times New Roman" panose="02020603050405020304" pitchFamily="18" charset="0"/>
              </a:endParaRPr>
            </a:p>
          </p:txBody>
        </p:sp>
        <p:cxnSp>
          <p:nvCxnSpPr>
            <p:cNvPr id="31" name="Straight Arrow Connector 57">
              <a:extLst>
                <a:ext uri="{FF2B5EF4-FFF2-40B4-BE49-F238E27FC236}">
                  <a16:creationId xmlns:a16="http://schemas.microsoft.com/office/drawing/2014/main" id="{9DDDA26F-D00F-96BF-4EC0-8BEF45650643}"/>
                </a:ext>
              </a:extLst>
            </p:cNvPr>
            <p:cNvCxnSpPr/>
            <p:nvPr/>
          </p:nvCxnSpPr>
          <p:spPr>
            <a:xfrm rot="5400000" flipV="1">
              <a:off x="8725662" y="5028891"/>
              <a:ext cx="36000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60">
              <a:extLst>
                <a:ext uri="{FF2B5EF4-FFF2-40B4-BE49-F238E27FC236}">
                  <a16:creationId xmlns:a16="http://schemas.microsoft.com/office/drawing/2014/main" id="{65FAC28A-3966-5E1F-B10C-A3A62990FA3A}"/>
                </a:ext>
              </a:extLst>
            </p:cNvPr>
            <p:cNvSpPr txBox="1"/>
            <p:nvPr/>
          </p:nvSpPr>
          <p:spPr>
            <a:xfrm>
              <a:off x="8896137" y="5010558"/>
              <a:ext cx="269586" cy="369332"/>
            </a:xfrm>
            <a:prstGeom prst="rect">
              <a:avLst/>
            </a:prstGeom>
            <a:noFill/>
          </p:spPr>
          <p:txBody>
            <a:bodyPr wrap="square" rtlCol="0">
              <a:spAutoFit/>
            </a:bodyPr>
            <a:lstStyle/>
            <a:p>
              <a:r>
                <a:rPr lang="en-DE" dirty="0">
                  <a:latin typeface="Times New Roman" panose="02020603050405020304" pitchFamily="18" charset="0"/>
                  <a:cs typeface="Times New Roman" panose="02020603050405020304" pitchFamily="18" charset="0"/>
                </a:rPr>
                <a:t>F</a:t>
              </a:r>
              <a:endParaRPr lang="en-DE" sz="1200" dirty="0">
                <a:latin typeface="Times New Roman" panose="02020603050405020304" pitchFamily="18" charset="0"/>
                <a:cs typeface="Times New Roman" panose="02020603050405020304" pitchFamily="18" charset="0"/>
              </a:endParaRPr>
            </a:p>
          </p:txBody>
        </p:sp>
        <p:sp>
          <p:nvSpPr>
            <p:cNvPr id="61" name="Textfeld 60"/>
            <p:cNvSpPr txBox="1"/>
            <p:nvPr/>
          </p:nvSpPr>
          <p:spPr>
            <a:xfrm>
              <a:off x="8352848" y="5413697"/>
              <a:ext cx="127281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Externally loaded</a:t>
              </a:r>
            </a:p>
          </p:txBody>
        </p:sp>
      </p:grpSp>
      <p:cxnSp>
        <p:nvCxnSpPr>
          <p:cNvPr id="62" name="Straight Arrow Connector 57">
            <a:extLst>
              <a:ext uri="{FF2B5EF4-FFF2-40B4-BE49-F238E27FC236}">
                <a16:creationId xmlns:a16="http://schemas.microsoft.com/office/drawing/2014/main" id="{84BE8559-190B-6178-58F9-DFD26DB3A845}"/>
              </a:ext>
            </a:extLst>
          </p:cNvPr>
          <p:cNvCxnSpPr/>
          <p:nvPr/>
        </p:nvCxnSpPr>
        <p:spPr>
          <a:xfrm flipV="1">
            <a:off x="7733588" y="3772653"/>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57">
            <a:extLst>
              <a:ext uri="{FF2B5EF4-FFF2-40B4-BE49-F238E27FC236}">
                <a16:creationId xmlns:a16="http://schemas.microsoft.com/office/drawing/2014/main" id="{84BE8559-190B-6178-58F9-DFD26DB3A845}"/>
              </a:ext>
            </a:extLst>
          </p:cNvPr>
          <p:cNvCxnSpPr/>
          <p:nvPr/>
        </p:nvCxnSpPr>
        <p:spPr>
          <a:xfrm flipV="1">
            <a:off x="9775112" y="3768890"/>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66" name="Picture 6" descr="A picture containing yellow, indoor, accessory&#10;&#10;Description automatically generated">
            <a:extLst>
              <a:ext uri="{FF2B5EF4-FFF2-40B4-BE49-F238E27FC236}">
                <a16:creationId xmlns:a16="http://schemas.microsoft.com/office/drawing/2014/main" id="{D912A077-306E-5353-59C8-805435FAFC23}"/>
              </a:ext>
            </a:extLst>
          </p:cNvPr>
          <p:cNvPicPr>
            <a:picLocks noChangeAspect="1"/>
          </p:cNvPicPr>
          <p:nvPr/>
        </p:nvPicPr>
        <p:blipFill rotWithShape="1">
          <a:blip r:embed="rId3">
            <a:extLst>
              <a:ext uri="{28A0092B-C50C-407E-A947-70E740481C1C}">
                <a14:useLocalDpi xmlns:a14="http://schemas.microsoft.com/office/drawing/2010/main" val="0"/>
              </a:ext>
            </a:extLst>
          </a:blip>
          <a:srcRect b="31912"/>
          <a:stretch/>
        </p:blipFill>
        <p:spPr>
          <a:xfrm>
            <a:off x="858464" y="2688891"/>
            <a:ext cx="2836253" cy="2188213"/>
          </a:xfrm>
          <a:prstGeom prst="rect">
            <a:avLst/>
          </a:prstGeom>
        </p:spPr>
      </p:pic>
      <p:sp>
        <p:nvSpPr>
          <p:cNvPr id="67" name="Rechteck 66"/>
          <p:cNvSpPr/>
          <p:nvPr/>
        </p:nvSpPr>
        <p:spPr>
          <a:xfrm>
            <a:off x="219290" y="4924519"/>
            <a:ext cx="4169410" cy="507831"/>
          </a:xfrm>
          <a:prstGeom prst="rect">
            <a:avLst/>
          </a:prstGeom>
        </p:spPr>
        <p:txBody>
          <a:bodyPr wrap="none">
            <a:spAutoFit/>
          </a:bodyPr>
          <a:lstStyle/>
          <a:p>
            <a:pPr indent="540385" algn="ctr">
              <a:lnSpc>
                <a:spcPct val="150000"/>
              </a:lnSpc>
              <a:spcAft>
                <a:spcPts val="0"/>
              </a:spcAft>
            </a:pPr>
            <a:r>
              <a:rPr lang="en-US" dirty="0">
                <a:latin typeface="Times New Roman" panose="02020603050405020304" pitchFamily="18" charset="0"/>
                <a:ea typeface="Calibri" panose="020F0502020204030204" pitchFamily="34" charset="0"/>
              </a:rPr>
              <a:t>Source: TRRiFlex project (2019) [1] </a:t>
            </a:r>
            <a:endParaRPr lang="de-DE" sz="2800" dirty="0">
              <a:effectLst/>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04279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500"/>
                                        <p:tgtEl>
                                          <p:spTgt spid="6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fade">
                                      <p:cBhvr>
                                        <p:cTn id="15" dur="500"/>
                                        <p:tgtEl>
                                          <p:spTgt spid="6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62"/>
                                        </p:tgtEl>
                                        <p:attrNameLst>
                                          <p:attrName>style.visibility</p:attrName>
                                        </p:attrNameLst>
                                      </p:cBhvr>
                                      <p:to>
                                        <p:strVal val="visible"/>
                                      </p:to>
                                    </p:set>
                                    <p:animEffect transition="in" filter="fade">
                                      <p:cBhvr>
                                        <p:cTn id="36" dur="500"/>
                                        <p:tgtEl>
                                          <p:spTgt spid="62"/>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64"/>
                                        </p:tgtEl>
                                        <p:attrNameLst>
                                          <p:attrName>style.visibility</p:attrName>
                                        </p:attrNameLst>
                                      </p:cBhvr>
                                      <p:to>
                                        <p:strVal val="visible"/>
                                      </p:to>
                                    </p:set>
                                    <p:animEffect transition="in" filter="fade">
                                      <p:cBhvr>
                                        <p:cTn id="41" dur="500"/>
                                        <p:tgtEl>
                                          <p:spTgt spid="64"/>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63"/>
                                        </p:tgtEl>
                                        <p:attrNameLst>
                                          <p:attrName>style.visibility</p:attrName>
                                        </p:attrNameLst>
                                      </p:cBhvr>
                                      <p:to>
                                        <p:strVal val="visible"/>
                                      </p:to>
                                    </p:set>
                                    <p:animEffect transition="in" filter="fade">
                                      <p:cBhvr>
                                        <p:cTn id="46" dur="500"/>
                                        <p:tgtEl>
                                          <p:spTgt spid="63"/>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65"/>
                                        </p:tgtEl>
                                        <p:attrNameLst>
                                          <p:attrName>style.visibility</p:attrName>
                                        </p:attrNameLst>
                                      </p:cBhvr>
                                      <p:to>
                                        <p:strVal val="visible"/>
                                      </p:to>
                                    </p:set>
                                    <p:animEffect transition="in" filter="fade">
                                      <p:cBhvr>
                                        <p:cTn id="51" dur="5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9" grpId="0"/>
      <p:bldP spid="6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2" descr="A close-up of a machine&#10;&#10;Description automatically generated with medium confidence"/>
          <p:cNvPicPr/>
          <p:nvPr/>
        </p:nvPicPr>
        <p:blipFill>
          <a:blip r:embed="rId3">
            <a:extLst>
              <a:ext uri="{28A0092B-C50C-407E-A947-70E740481C1C}">
                <a14:useLocalDpi xmlns:a14="http://schemas.microsoft.com/office/drawing/2010/main" val="0"/>
              </a:ext>
            </a:extLst>
          </a:blip>
          <a:stretch>
            <a:fillRect/>
          </a:stretch>
        </p:blipFill>
        <p:spPr>
          <a:xfrm>
            <a:off x="379874" y="972577"/>
            <a:ext cx="3056165" cy="2548331"/>
          </a:xfrm>
          <a:prstGeom prst="rect">
            <a:avLst/>
          </a:prstGeom>
        </p:spPr>
      </p:pic>
      <p:pic>
        <p:nvPicPr>
          <p:cNvPr id="44" name="Picture 7" descr="A close-up of a machine&#10;&#10;Description automatically generated with medium confidence"/>
          <p:cNvPicPr/>
          <p:nvPr/>
        </p:nvPicPr>
        <p:blipFill>
          <a:blip r:embed="rId4">
            <a:extLst>
              <a:ext uri="{28A0092B-C50C-407E-A947-70E740481C1C}">
                <a14:useLocalDpi xmlns:a14="http://schemas.microsoft.com/office/drawing/2010/main" val="0"/>
              </a:ext>
            </a:extLst>
          </a:blip>
          <a:stretch>
            <a:fillRect/>
          </a:stretch>
        </p:blipFill>
        <p:spPr>
          <a:xfrm>
            <a:off x="3525273" y="972577"/>
            <a:ext cx="2180359" cy="2548331"/>
          </a:xfrm>
          <a:prstGeom prst="rect">
            <a:avLst/>
          </a:prstGeom>
        </p:spPr>
      </p:pic>
      <p:pic>
        <p:nvPicPr>
          <p:cNvPr id="45" name="Picture 8" descr="A picture containing person, indoor, floor&#10;&#10;Description automatically generated"/>
          <p:cNvPicPr/>
          <p:nvPr/>
        </p:nvPicPr>
        <p:blipFill rotWithShape="1">
          <a:blip r:embed="rId5">
            <a:extLst>
              <a:ext uri="{28A0092B-C50C-407E-A947-70E740481C1C}">
                <a14:useLocalDpi xmlns:a14="http://schemas.microsoft.com/office/drawing/2010/main" val="0"/>
              </a:ext>
            </a:extLst>
          </a:blip>
          <a:srcRect t="8270" b="5422"/>
          <a:stretch/>
        </p:blipFill>
        <p:spPr bwMode="auto">
          <a:xfrm>
            <a:off x="5794865" y="972577"/>
            <a:ext cx="2212827" cy="2548331"/>
          </a:xfrm>
          <a:prstGeom prst="rect">
            <a:avLst/>
          </a:prstGeom>
          <a:ln>
            <a:noFill/>
          </a:ln>
          <a:extLst>
            <a:ext uri="{53640926-AAD7-44D8-BBD7-CCE9431645EC}">
              <a14:shadowObscured xmlns:a14="http://schemas.microsoft.com/office/drawing/2010/main"/>
            </a:ext>
          </a:extLst>
        </p:spPr>
      </p:pic>
      <p:sp>
        <p:nvSpPr>
          <p:cNvPr id="3" name="Rechteck 2"/>
          <p:cNvSpPr/>
          <p:nvPr/>
        </p:nvSpPr>
        <p:spPr>
          <a:xfrm>
            <a:off x="4001021" y="3520908"/>
            <a:ext cx="4169410" cy="507831"/>
          </a:xfrm>
          <a:prstGeom prst="rect">
            <a:avLst/>
          </a:prstGeom>
        </p:spPr>
        <p:txBody>
          <a:bodyPr wrap="none">
            <a:spAutoFit/>
          </a:bodyPr>
          <a:lstStyle/>
          <a:p>
            <a:pPr indent="540385" algn="ctr">
              <a:lnSpc>
                <a:spcPct val="150000"/>
              </a:lnSpc>
              <a:spcAft>
                <a:spcPts val="0"/>
              </a:spcAft>
            </a:pPr>
            <a:r>
              <a:rPr lang="en-US" dirty="0">
                <a:latin typeface="Times New Roman" panose="02020603050405020304" pitchFamily="18" charset="0"/>
                <a:ea typeface="Calibri" panose="020F0502020204030204" pitchFamily="34" charset="0"/>
              </a:rPr>
              <a:t>Source: TRRiFlex project (2019) [1] </a:t>
            </a:r>
            <a:endParaRPr lang="de-DE" sz="2800" dirty="0">
              <a:effectLst/>
              <a:latin typeface="Times New Roman" panose="02020603050405020304" pitchFamily="18" charset="0"/>
              <a:ea typeface="Calibri" panose="020F0502020204030204" pitchFamily="34" charset="0"/>
            </a:endParaRPr>
          </a:p>
        </p:txBody>
      </p:sp>
      <p:pic>
        <p:nvPicPr>
          <p:cNvPr id="47" name="Imagem 1"/>
          <p:cNvPicPr>
            <a:picLocks noChangeAspect="1"/>
          </p:cNvPicPr>
          <p:nvPr/>
        </p:nvPicPr>
        <p:blipFill>
          <a:blip r:embed="rId6"/>
          <a:stretch>
            <a:fillRect/>
          </a:stretch>
        </p:blipFill>
        <p:spPr>
          <a:xfrm rot="5400000">
            <a:off x="9894506" y="2714263"/>
            <a:ext cx="558734" cy="1356926"/>
          </a:xfrm>
          <a:prstGeom prst="rect">
            <a:avLst/>
          </a:prstGeom>
        </p:spPr>
      </p:pic>
      <p:pic>
        <p:nvPicPr>
          <p:cNvPr id="4" name="Grafik 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08460" y="1439122"/>
            <a:ext cx="1156480" cy="684000"/>
          </a:xfrm>
          <a:prstGeom prst="rect">
            <a:avLst/>
          </a:prstGeom>
        </p:spPr>
      </p:pic>
      <p:sp>
        <p:nvSpPr>
          <p:cNvPr id="6" name="Rechteck 5"/>
          <p:cNvSpPr/>
          <p:nvPr/>
        </p:nvSpPr>
        <p:spPr>
          <a:xfrm>
            <a:off x="9416960" y="4746551"/>
            <a:ext cx="1699504" cy="523220"/>
          </a:xfrm>
          <a:prstGeom prst="rect">
            <a:avLst/>
          </a:prstGeom>
        </p:spPr>
        <p:txBody>
          <a:bodyPr wrap="none">
            <a:spAutoFit/>
          </a:bodyPr>
          <a:lstStyle/>
          <a:p>
            <a:r>
              <a:rPr lang="en-US" sz="2800" b="1" dirty="0">
                <a:latin typeface="Times New Roman" panose="02020603050405020304" pitchFamily="18" charset="0"/>
                <a:ea typeface="Calibri" panose="020F0502020204030204" pitchFamily="34" charset="0"/>
              </a:rPr>
              <a:t>TRRiFlex</a:t>
            </a:r>
            <a:endParaRPr lang="de-DE" sz="2800" b="1" dirty="0"/>
          </a:p>
        </p:txBody>
      </p:sp>
      <p:sp>
        <p:nvSpPr>
          <p:cNvPr id="7" name="Kreuz 6"/>
          <p:cNvSpPr/>
          <p:nvPr/>
        </p:nvSpPr>
        <p:spPr bwMode="auto">
          <a:xfrm>
            <a:off x="10057162" y="2474240"/>
            <a:ext cx="288000" cy="288000"/>
          </a:xfrm>
          <a:prstGeom prst="plus">
            <a:avLst>
              <a:gd name="adj" fmla="val 43834"/>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8" name="Gleich 7"/>
          <p:cNvSpPr/>
          <p:nvPr/>
        </p:nvSpPr>
        <p:spPr bwMode="auto">
          <a:xfrm>
            <a:off x="10057162" y="4051181"/>
            <a:ext cx="419100" cy="405853"/>
          </a:xfrm>
          <a:prstGeom prst="mathEqual">
            <a:avLst>
              <a:gd name="adj1" fmla="val 11785"/>
              <a:gd name="adj2" fmla="val 11760"/>
            </a:avLst>
          </a:prstGeom>
          <a:solidFill>
            <a:schemeClr val="tx1"/>
          </a:solidFill>
          <a:ln w="127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9" name="Rechteck 8"/>
          <p:cNvSpPr/>
          <p:nvPr/>
        </p:nvSpPr>
        <p:spPr>
          <a:xfrm>
            <a:off x="379874" y="4377219"/>
            <a:ext cx="9037086" cy="1261884"/>
          </a:xfrm>
          <a:prstGeom prst="rect">
            <a:avLst/>
          </a:prstGeom>
        </p:spPr>
        <p:txBody>
          <a:bodyPr wrap="square">
            <a:spAutoFit/>
          </a:bodyPr>
          <a:lstStyle/>
          <a:p>
            <a:pPr marL="342900" indent="-342900">
              <a:buFont typeface="Wingdings" pitchFamily="2" charset="2"/>
              <a:buChar char="§"/>
            </a:pPr>
            <a:r>
              <a:rPr lang="pt-BR" sz="2200" dirty="0">
                <a:latin typeface="Times New Roman" panose="02020603050405020304" pitchFamily="18" charset="0"/>
                <a:cs typeface="Times New Roman" panose="02020603050405020304" pitchFamily="18" charset="0"/>
              </a:rPr>
              <a:t>HDM is employed in the </a:t>
            </a:r>
            <a:r>
              <a:rPr lang="pt-BR" sz="2200" b="1" dirty="0">
                <a:latin typeface="Times New Roman" panose="02020603050405020304" pitchFamily="18" charset="0"/>
                <a:cs typeface="Times New Roman" panose="02020603050405020304" pitchFamily="18" charset="0"/>
              </a:rPr>
              <a:t>oil and gas industry</a:t>
            </a:r>
            <a:r>
              <a:rPr lang="pt-BR" sz="2200" dirty="0">
                <a:latin typeface="Times New Roman" panose="02020603050405020304" pitchFamily="18" charset="0"/>
                <a:cs typeface="Times New Roman" panose="02020603050405020304" pitchFamily="18" charset="0"/>
              </a:rPr>
              <a:t>, specially for </a:t>
            </a:r>
            <a:r>
              <a:rPr lang="pt-BR" sz="2200" b="1" dirty="0">
                <a:latin typeface="Times New Roman" panose="02020603050405020304" pitchFamily="18" charset="0"/>
                <a:cs typeface="Times New Roman" panose="02020603050405020304" pitchFamily="18" charset="0"/>
              </a:rPr>
              <a:t>transportation</a:t>
            </a:r>
            <a:r>
              <a:rPr lang="pt-BR" sz="2200" dirty="0">
                <a:latin typeface="Times New Roman" panose="02020603050405020304" pitchFamily="18" charset="0"/>
                <a:cs typeface="Times New Roman" panose="02020603050405020304" pitchFamily="18" charset="0"/>
              </a:rPr>
              <a:t> (LABMETRO)</a:t>
            </a:r>
          </a:p>
          <a:p>
            <a:pPr marL="342900" indent="-342900">
              <a:buFont typeface="Wingdings" pitchFamily="2" charset="2"/>
              <a:buChar char="§"/>
            </a:pPr>
            <a:endParaRPr lang="pt-BR" sz="1000" dirty="0">
              <a:latin typeface="Times New Roman" panose="02020603050405020304" pitchFamily="18" charset="0"/>
              <a:cs typeface="Times New Roman" panose="02020603050405020304" pitchFamily="18" charset="0"/>
            </a:endParaRPr>
          </a:p>
          <a:p>
            <a:pPr marL="342900" indent="-342900">
              <a:buFont typeface="Wingdings" pitchFamily="2" charset="2"/>
              <a:buChar char="§"/>
            </a:pPr>
            <a:r>
              <a:rPr lang="pt-BR" sz="2200" dirty="0">
                <a:latin typeface="Times New Roman" panose="02020603050405020304" pitchFamily="18" charset="0"/>
                <a:cs typeface="Times New Roman" panose="02020603050405020304" pitchFamily="18" charset="0"/>
              </a:rPr>
              <a:t>New cooperation → identify failure of flexible risers</a:t>
            </a:r>
          </a:p>
        </p:txBody>
      </p:sp>
    </p:spTree>
    <p:extLst>
      <p:ext uri="{BB962C8B-B14F-4D97-AF65-F5344CB8AC3E}">
        <p14:creationId xmlns:p14="http://schemas.microsoft.com/office/powerpoint/2010/main" val="2717037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nodeType="withEffect">
                                  <p:stCondLst>
                                    <p:cond delay="0"/>
                                  </p:stCondLst>
                                  <p:childTnLst>
                                    <p:set>
                                      <p:cBhvr>
                                        <p:cTn id="9" dur="1" fill="hold">
                                          <p:stCondLst>
                                            <p:cond delay="0"/>
                                          </p:stCondLst>
                                        </p:cTn>
                                        <p:tgtEl>
                                          <p:spTgt spid="44"/>
                                        </p:tgtEl>
                                        <p:attrNameLst>
                                          <p:attrName>style.visibility</p:attrName>
                                        </p:attrNameLst>
                                      </p:cBhvr>
                                      <p:to>
                                        <p:strVal val="visible"/>
                                      </p:to>
                                    </p:set>
                                    <p:animEffect transition="in" filter="fade">
                                      <p:cBhvr>
                                        <p:cTn id="10" dur="500"/>
                                        <p:tgtEl>
                                          <p:spTgt spid="44"/>
                                        </p:tgtEl>
                                      </p:cBhvr>
                                    </p:animEffect>
                                  </p:childTnLst>
                                </p:cTn>
                              </p:par>
                              <p:par>
                                <p:cTn id="11" presetID="10" presetClass="entr" presetSubtype="0" fill="hold" nodeType="with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500"/>
                                        <p:tgtEl>
                                          <p:spTgt spid="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P spid="7" grpId="0" animBg="1"/>
      <p:bldP spid="8"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Objekt 14" hidden="1"/>
          <p:cNvGraphicFramePr>
            <a:graphicFrameLocks noChangeAspect="1"/>
          </p:cNvGraphicFramePr>
          <p:nvPr>
            <p:custDataLst>
              <p:tags r:id="rId1"/>
            </p:custDataLst>
            <p:extLst>
              <p:ext uri="{D42A27DB-BD31-4B8C-83A1-F6EECF244321}">
                <p14:modId xmlns:p14="http://schemas.microsoft.com/office/powerpoint/2010/main" val="60346812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Folie" r:id="rId4" imgW="364" imgH="333" progId="TCLayout.ActiveDocument.1">
                  <p:embed/>
                </p:oleObj>
              </mc:Choice>
              <mc:Fallback>
                <p:oleObj name="think-cell Folie" r:id="rId4" imgW="364" imgH="333" progId="TCLayout.ActiveDocument.1">
                  <p:embed/>
                  <p:pic>
                    <p:nvPicPr>
                      <p:cNvPr id="0" name=""/>
                      <p:cNvPicPr/>
                      <p:nvPr/>
                    </p:nvPicPr>
                    <p:blipFill>
                      <a:blip r:embed="rId5"/>
                      <a:stretch>
                        <a:fillRect/>
                      </a:stretch>
                    </p:blipFill>
                    <p:spPr>
                      <a:xfrm>
                        <a:off x="1588" y="1588"/>
                        <a:ext cx="1588" cy="1588"/>
                      </a:xfrm>
                      <a:prstGeom prst="rect">
                        <a:avLst/>
                      </a:prstGeom>
                    </p:spPr>
                  </p:pic>
                </p:oleObj>
              </mc:Fallback>
            </mc:AlternateContent>
          </a:graphicData>
        </a:graphic>
      </p:graphicFrame>
      <p:pic>
        <p:nvPicPr>
          <p:cNvPr id="12" name="Picture 8" descr="A picture containing person, indoor, floor&#10;&#10;Description automatically generated"/>
          <p:cNvPicPr/>
          <p:nvPr/>
        </p:nvPicPr>
        <p:blipFill rotWithShape="1">
          <a:blip r:embed="rId6">
            <a:extLst>
              <a:ext uri="{28A0092B-C50C-407E-A947-70E740481C1C}">
                <a14:useLocalDpi xmlns:a14="http://schemas.microsoft.com/office/drawing/2010/main" val="0"/>
              </a:ext>
            </a:extLst>
          </a:blip>
          <a:srcRect t="8270" b="5422"/>
          <a:stretch/>
        </p:blipFill>
        <p:spPr bwMode="auto">
          <a:xfrm>
            <a:off x="9726785" y="1040689"/>
            <a:ext cx="2212827" cy="2548331"/>
          </a:xfrm>
          <a:prstGeom prst="rect">
            <a:avLst/>
          </a:prstGeom>
          <a:ln>
            <a:noFill/>
          </a:ln>
          <a:extLst>
            <a:ext uri="{53640926-AAD7-44D8-BBD7-CCE9431645EC}">
              <a14:shadowObscured xmlns:a14="http://schemas.microsoft.com/office/drawing/2010/main"/>
            </a:ext>
          </a:extLst>
        </p:spPr>
      </p:pic>
      <p:pic>
        <p:nvPicPr>
          <p:cNvPr id="14" name="Grafik 13"/>
          <p:cNvPicPr>
            <a:picLocks noChangeAspect="1"/>
          </p:cNvPicPr>
          <p:nvPr/>
        </p:nvPicPr>
        <p:blipFill rotWithShape="1">
          <a:blip r:embed="rId7"/>
          <a:srcRect l="17649" t="7057" b="11509"/>
          <a:stretch/>
        </p:blipFill>
        <p:spPr>
          <a:xfrm>
            <a:off x="9726784" y="4149552"/>
            <a:ext cx="2212827" cy="1659895"/>
          </a:xfrm>
          <a:prstGeom prst="rect">
            <a:avLst/>
          </a:prstGeom>
        </p:spPr>
      </p:pic>
      <p:pic>
        <p:nvPicPr>
          <p:cNvPr id="2" name="Grafik 1"/>
          <p:cNvPicPr>
            <a:picLocks noChangeAspect="1"/>
          </p:cNvPicPr>
          <p:nvPr/>
        </p:nvPicPr>
        <p:blipFill>
          <a:blip r:embed="rId8"/>
          <a:stretch>
            <a:fillRect/>
          </a:stretch>
        </p:blipFill>
        <p:spPr>
          <a:xfrm>
            <a:off x="7328079" y="4050142"/>
            <a:ext cx="2215775" cy="2054953"/>
          </a:xfrm>
          <a:prstGeom prst="rect">
            <a:avLst/>
          </a:prstGeom>
        </p:spPr>
      </p:pic>
      <p:pic>
        <p:nvPicPr>
          <p:cNvPr id="5" name="Grafik 4"/>
          <p:cNvPicPr>
            <a:picLocks noChangeAspect="1"/>
          </p:cNvPicPr>
          <p:nvPr/>
        </p:nvPicPr>
        <p:blipFill rotWithShape="1">
          <a:blip r:embed="rId9"/>
          <a:srcRect b="9524"/>
          <a:stretch/>
        </p:blipFill>
        <p:spPr>
          <a:xfrm>
            <a:off x="7459903" y="1017422"/>
            <a:ext cx="2236508" cy="2601203"/>
          </a:xfrm>
          <a:prstGeom prst="rect">
            <a:avLst/>
          </a:prstGeom>
        </p:spPr>
      </p:pic>
      <p:pic>
        <p:nvPicPr>
          <p:cNvPr id="11" name="Grafik 10"/>
          <p:cNvPicPr>
            <a:picLocks noChangeAspect="1"/>
          </p:cNvPicPr>
          <p:nvPr/>
        </p:nvPicPr>
        <p:blipFill>
          <a:blip r:embed="rId10"/>
          <a:stretch>
            <a:fillRect/>
          </a:stretch>
        </p:blipFill>
        <p:spPr>
          <a:xfrm>
            <a:off x="441840" y="1040689"/>
            <a:ext cx="1746556" cy="2378745"/>
          </a:xfrm>
          <a:prstGeom prst="rect">
            <a:avLst/>
          </a:prstGeom>
          <a:ln>
            <a:noFill/>
          </a:ln>
          <a:effectLst>
            <a:outerShdw blurRad="292100" dist="139700" dir="2700000" algn="tl" rotWithShape="0">
              <a:srgbClr val="333333">
                <a:alpha val="65000"/>
              </a:srgbClr>
            </a:outerShdw>
          </a:effectLst>
        </p:spPr>
      </p:pic>
      <p:sp>
        <p:nvSpPr>
          <p:cNvPr id="19" name="Textfeld 18"/>
          <p:cNvSpPr txBox="1"/>
          <p:nvPr/>
        </p:nvSpPr>
        <p:spPr>
          <a:xfrm>
            <a:off x="408243" y="3626147"/>
            <a:ext cx="2693238" cy="338554"/>
          </a:xfrm>
          <a:prstGeom prst="rect">
            <a:avLst/>
          </a:prstGeom>
          <a:noFill/>
        </p:spPr>
        <p:txBody>
          <a:bodyPr wrap="none" rtlCol="0">
            <a:spAutoFit/>
          </a:bodyPr>
          <a:lstStyle/>
          <a:p>
            <a:r>
              <a:rPr lang="de-DE" sz="1600" b="1" dirty="0">
                <a:latin typeface="Times New Roman" panose="02020603050405020304" pitchFamily="18" charset="0"/>
                <a:cs typeface="Times New Roman" panose="02020603050405020304" pitchFamily="18" charset="0"/>
              </a:rPr>
              <a:t>HDM / ASTM E837 -13a [6] </a:t>
            </a:r>
          </a:p>
        </p:txBody>
      </p:sp>
      <p:grpSp>
        <p:nvGrpSpPr>
          <p:cNvPr id="20" name="Gruppieren 19"/>
          <p:cNvGrpSpPr/>
          <p:nvPr/>
        </p:nvGrpSpPr>
        <p:grpSpPr>
          <a:xfrm>
            <a:off x="441840" y="4287611"/>
            <a:ext cx="4701176" cy="2198635"/>
            <a:chOff x="498482" y="3428291"/>
            <a:chExt cx="4701176" cy="2198635"/>
          </a:xfrm>
        </p:grpSpPr>
        <p:cxnSp>
          <p:nvCxnSpPr>
            <p:cNvPr id="21" name="Gerade Verbindung mit Pfeil 20"/>
            <p:cNvCxnSpPr/>
            <p:nvPr/>
          </p:nvCxnSpPr>
          <p:spPr bwMode="auto">
            <a:xfrm flipH="1" flipV="1">
              <a:off x="1489224" y="3428291"/>
              <a:ext cx="0" cy="1620000"/>
            </a:xfrm>
            <a:prstGeom prst="straightConnector1">
              <a:avLst/>
            </a:prstGeom>
            <a:noFill/>
            <a:ln w="12700" cap="flat" cmpd="sng" algn="ctr">
              <a:solidFill>
                <a:schemeClr val="tx1"/>
              </a:solidFill>
              <a:prstDash val="solid"/>
              <a:round/>
              <a:headEnd type="none" w="med" len="med"/>
              <a:tailEnd type="triangle"/>
            </a:ln>
            <a:effectLst/>
          </p:spPr>
        </p:cxnSp>
        <p:cxnSp>
          <p:nvCxnSpPr>
            <p:cNvPr id="22" name="Gerade Verbindung mit Pfeil 21"/>
            <p:cNvCxnSpPr/>
            <p:nvPr/>
          </p:nvCxnSpPr>
          <p:spPr bwMode="auto">
            <a:xfrm rot="5400000" flipH="1" flipV="1">
              <a:off x="2525634" y="3762952"/>
              <a:ext cx="0" cy="2340000"/>
            </a:xfrm>
            <a:prstGeom prst="straightConnector1">
              <a:avLst/>
            </a:prstGeom>
            <a:noFill/>
            <a:ln w="12700" cap="flat" cmpd="sng" algn="ctr">
              <a:solidFill>
                <a:schemeClr val="tx1"/>
              </a:solidFill>
              <a:prstDash val="solid"/>
              <a:round/>
              <a:headEnd type="none" w="med" len="med"/>
              <a:tailEnd type="triangle"/>
            </a:ln>
            <a:effectLst/>
          </p:spPr>
        </p:cxnSp>
        <p:cxnSp>
          <p:nvCxnSpPr>
            <p:cNvPr id="23" name="Gerader Verbinder 22"/>
            <p:cNvCxnSpPr/>
            <p:nvPr/>
          </p:nvCxnSpPr>
          <p:spPr bwMode="auto">
            <a:xfrm>
              <a:off x="1648711" y="4932952"/>
              <a:ext cx="0" cy="115339"/>
            </a:xfrm>
            <a:prstGeom prst="line">
              <a:avLst/>
            </a:prstGeom>
            <a:noFill/>
            <a:ln w="12700" cap="flat" cmpd="sng" algn="ctr">
              <a:solidFill>
                <a:schemeClr val="tx1"/>
              </a:solidFill>
              <a:prstDash val="solid"/>
              <a:round/>
              <a:headEnd type="none" w="med" len="med"/>
              <a:tailEnd type="none" w="med" len="med"/>
            </a:ln>
            <a:effectLst/>
          </p:spPr>
        </p:cxnSp>
        <p:cxnSp>
          <p:nvCxnSpPr>
            <p:cNvPr id="24" name="Gerader Verbinder 23"/>
            <p:cNvCxnSpPr/>
            <p:nvPr/>
          </p:nvCxnSpPr>
          <p:spPr bwMode="auto">
            <a:xfrm>
              <a:off x="3318761" y="4932952"/>
              <a:ext cx="0" cy="115339"/>
            </a:xfrm>
            <a:prstGeom prst="line">
              <a:avLst/>
            </a:prstGeom>
            <a:noFill/>
            <a:ln w="12700" cap="flat" cmpd="sng" algn="ctr">
              <a:solidFill>
                <a:schemeClr val="tx1"/>
              </a:solidFill>
              <a:prstDash val="solid"/>
              <a:round/>
              <a:headEnd type="none" w="med" len="med"/>
              <a:tailEnd type="none" w="med" len="med"/>
            </a:ln>
            <a:effectLst/>
          </p:spPr>
        </p:cxnSp>
        <p:cxnSp>
          <p:nvCxnSpPr>
            <p:cNvPr id="25" name="Gerader Verbinder 24"/>
            <p:cNvCxnSpPr/>
            <p:nvPr/>
          </p:nvCxnSpPr>
          <p:spPr bwMode="auto">
            <a:xfrm>
              <a:off x="2347211" y="4936726"/>
              <a:ext cx="0" cy="115339"/>
            </a:xfrm>
            <a:prstGeom prst="line">
              <a:avLst/>
            </a:prstGeom>
            <a:noFill/>
            <a:ln w="12700" cap="flat" cmpd="sng" algn="ctr">
              <a:solidFill>
                <a:schemeClr val="tx1"/>
              </a:solidFill>
              <a:prstDash val="solid"/>
              <a:round/>
              <a:headEnd type="none" w="med" len="med"/>
              <a:tailEnd type="none" w="med" len="med"/>
            </a:ln>
            <a:effectLst/>
          </p:spPr>
        </p:cxnSp>
        <p:sp>
          <p:nvSpPr>
            <p:cNvPr id="26" name="Textfeld 25"/>
            <p:cNvSpPr txBox="1"/>
            <p:nvPr/>
          </p:nvSpPr>
          <p:spPr>
            <a:xfrm>
              <a:off x="1486398" y="5048291"/>
              <a:ext cx="377026"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0.1</a:t>
              </a:r>
            </a:p>
          </p:txBody>
        </p:sp>
        <p:sp>
          <p:nvSpPr>
            <p:cNvPr id="27" name="Textfeld 26"/>
            <p:cNvSpPr txBox="1"/>
            <p:nvPr/>
          </p:nvSpPr>
          <p:spPr>
            <a:xfrm>
              <a:off x="3158577" y="5048291"/>
              <a:ext cx="377026"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1.0</a:t>
              </a:r>
            </a:p>
          </p:txBody>
        </p:sp>
        <p:sp>
          <p:nvSpPr>
            <p:cNvPr id="28" name="Textfeld 27"/>
            <p:cNvSpPr txBox="1"/>
            <p:nvPr/>
          </p:nvSpPr>
          <p:spPr>
            <a:xfrm>
              <a:off x="2148608" y="5048290"/>
              <a:ext cx="377026"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0.5</a:t>
              </a:r>
            </a:p>
          </p:txBody>
        </p:sp>
        <p:grpSp>
          <p:nvGrpSpPr>
            <p:cNvPr id="29" name="Gruppieren 28"/>
            <p:cNvGrpSpPr/>
            <p:nvPr/>
          </p:nvGrpSpPr>
          <p:grpSpPr>
            <a:xfrm>
              <a:off x="1487659" y="3956761"/>
              <a:ext cx="1877393" cy="350576"/>
              <a:chOff x="1487659" y="3956761"/>
              <a:chExt cx="1877393" cy="350576"/>
            </a:xfrm>
          </p:grpSpPr>
          <p:cxnSp>
            <p:nvCxnSpPr>
              <p:cNvPr id="37" name="Gerader Verbinder 36"/>
              <p:cNvCxnSpPr/>
              <p:nvPr/>
            </p:nvCxnSpPr>
            <p:spPr bwMode="auto">
              <a:xfrm>
                <a:off x="1487659" y="3956761"/>
                <a:ext cx="195124" cy="87182"/>
              </a:xfrm>
              <a:prstGeom prst="line">
                <a:avLst/>
              </a:prstGeom>
              <a:noFill/>
              <a:ln w="12700" cap="flat" cmpd="sng" algn="ctr">
                <a:solidFill>
                  <a:schemeClr val="tx1"/>
                </a:solidFill>
                <a:prstDash val="sysDash"/>
                <a:round/>
                <a:headEnd type="none" w="med" len="med"/>
                <a:tailEnd type="none" w="med" len="med"/>
              </a:ln>
              <a:effectLst/>
            </p:spPr>
          </p:cxnSp>
          <p:cxnSp>
            <p:nvCxnSpPr>
              <p:cNvPr id="38" name="Gerader Verbinder 37"/>
              <p:cNvCxnSpPr/>
              <p:nvPr/>
            </p:nvCxnSpPr>
            <p:spPr bwMode="auto">
              <a:xfrm flipH="1">
                <a:off x="1682783" y="4006308"/>
                <a:ext cx="188513" cy="37635"/>
              </a:xfrm>
              <a:prstGeom prst="line">
                <a:avLst/>
              </a:prstGeom>
              <a:noFill/>
              <a:ln w="12700" cap="flat" cmpd="sng" algn="ctr">
                <a:solidFill>
                  <a:schemeClr val="tx1"/>
                </a:solidFill>
                <a:prstDash val="sysDash"/>
                <a:round/>
                <a:headEnd type="none" w="med" len="med"/>
                <a:tailEnd type="none" w="med" len="med"/>
              </a:ln>
              <a:effectLst/>
            </p:spPr>
          </p:cxnSp>
          <p:cxnSp>
            <p:nvCxnSpPr>
              <p:cNvPr id="39" name="Gerader Verbinder 38"/>
              <p:cNvCxnSpPr/>
              <p:nvPr/>
            </p:nvCxnSpPr>
            <p:spPr bwMode="auto">
              <a:xfrm flipH="1" flipV="1">
                <a:off x="1871297" y="4002536"/>
                <a:ext cx="135901" cy="117568"/>
              </a:xfrm>
              <a:prstGeom prst="line">
                <a:avLst/>
              </a:prstGeom>
              <a:noFill/>
              <a:ln w="12700" cap="flat" cmpd="sng" algn="ctr">
                <a:solidFill>
                  <a:schemeClr val="tx1"/>
                </a:solidFill>
                <a:prstDash val="sysDash"/>
                <a:round/>
                <a:headEnd type="none" w="med" len="med"/>
                <a:tailEnd type="none" w="med" len="med"/>
              </a:ln>
              <a:effectLst/>
            </p:spPr>
          </p:cxnSp>
          <p:cxnSp>
            <p:nvCxnSpPr>
              <p:cNvPr id="40" name="Gerader Verbinder 39"/>
              <p:cNvCxnSpPr/>
              <p:nvPr/>
            </p:nvCxnSpPr>
            <p:spPr bwMode="auto">
              <a:xfrm flipH="1">
                <a:off x="2007198" y="4002536"/>
                <a:ext cx="149282" cy="117568"/>
              </a:xfrm>
              <a:prstGeom prst="line">
                <a:avLst/>
              </a:prstGeom>
              <a:noFill/>
              <a:ln w="12700" cap="flat" cmpd="sng" algn="ctr">
                <a:solidFill>
                  <a:schemeClr val="tx1"/>
                </a:solidFill>
                <a:prstDash val="sysDash"/>
                <a:round/>
                <a:headEnd type="none" w="med" len="med"/>
                <a:tailEnd type="none" w="med" len="med"/>
              </a:ln>
              <a:effectLst/>
            </p:spPr>
          </p:cxnSp>
          <p:cxnSp>
            <p:nvCxnSpPr>
              <p:cNvPr id="41" name="Gerader Verbinder 40"/>
              <p:cNvCxnSpPr/>
              <p:nvPr/>
            </p:nvCxnSpPr>
            <p:spPr bwMode="auto">
              <a:xfrm flipH="1">
                <a:off x="2157380" y="3998763"/>
                <a:ext cx="187613" cy="3773"/>
              </a:xfrm>
              <a:prstGeom prst="line">
                <a:avLst/>
              </a:prstGeom>
              <a:noFill/>
              <a:ln w="12700" cap="flat" cmpd="sng" algn="ctr">
                <a:solidFill>
                  <a:schemeClr val="tx1"/>
                </a:solidFill>
                <a:prstDash val="sysDash"/>
                <a:round/>
                <a:headEnd type="none" w="med" len="med"/>
                <a:tailEnd type="none" w="med" len="med"/>
              </a:ln>
              <a:effectLst/>
            </p:spPr>
          </p:cxnSp>
          <p:cxnSp>
            <p:nvCxnSpPr>
              <p:cNvPr id="42" name="Gerader Verbinder 41"/>
              <p:cNvCxnSpPr/>
              <p:nvPr/>
            </p:nvCxnSpPr>
            <p:spPr bwMode="auto">
              <a:xfrm flipH="1" flipV="1">
                <a:off x="2355083" y="4002536"/>
                <a:ext cx="142311" cy="148627"/>
              </a:xfrm>
              <a:prstGeom prst="line">
                <a:avLst/>
              </a:prstGeom>
              <a:noFill/>
              <a:ln w="12700" cap="flat" cmpd="sng" algn="ctr">
                <a:solidFill>
                  <a:schemeClr val="tx1"/>
                </a:solidFill>
                <a:prstDash val="sysDash"/>
                <a:round/>
                <a:headEnd type="none" w="med" len="med"/>
                <a:tailEnd type="none" w="med" len="med"/>
              </a:ln>
              <a:effectLst/>
            </p:spPr>
          </p:cxnSp>
          <p:cxnSp>
            <p:nvCxnSpPr>
              <p:cNvPr id="46" name="Gerader Verbinder 45"/>
              <p:cNvCxnSpPr/>
              <p:nvPr/>
            </p:nvCxnSpPr>
            <p:spPr bwMode="auto">
              <a:xfrm flipH="1" flipV="1">
                <a:off x="2507483" y="4154936"/>
                <a:ext cx="142311" cy="148627"/>
              </a:xfrm>
              <a:prstGeom prst="line">
                <a:avLst/>
              </a:prstGeom>
              <a:noFill/>
              <a:ln w="12700" cap="flat" cmpd="sng" algn="ctr">
                <a:solidFill>
                  <a:schemeClr val="tx1"/>
                </a:solidFill>
                <a:prstDash val="sysDash"/>
                <a:round/>
                <a:headEnd type="none" w="med" len="med"/>
                <a:tailEnd type="none" w="med" len="med"/>
              </a:ln>
              <a:effectLst/>
            </p:spPr>
          </p:cxnSp>
          <p:cxnSp>
            <p:nvCxnSpPr>
              <p:cNvPr id="48" name="Gerader Verbinder 47"/>
              <p:cNvCxnSpPr/>
              <p:nvPr/>
            </p:nvCxnSpPr>
            <p:spPr bwMode="auto">
              <a:xfrm flipH="1">
                <a:off x="2659884" y="4229249"/>
                <a:ext cx="162626" cy="78088"/>
              </a:xfrm>
              <a:prstGeom prst="line">
                <a:avLst/>
              </a:prstGeom>
              <a:noFill/>
              <a:ln w="12700" cap="flat" cmpd="sng" algn="ctr">
                <a:solidFill>
                  <a:schemeClr val="tx1"/>
                </a:solidFill>
                <a:prstDash val="sysDash"/>
                <a:round/>
                <a:headEnd type="none" w="med" len="med"/>
                <a:tailEnd type="none" w="med" len="med"/>
              </a:ln>
              <a:effectLst/>
            </p:spPr>
          </p:cxnSp>
          <p:cxnSp>
            <p:nvCxnSpPr>
              <p:cNvPr id="49" name="Gerader Verbinder 48"/>
              <p:cNvCxnSpPr/>
              <p:nvPr/>
            </p:nvCxnSpPr>
            <p:spPr bwMode="auto">
              <a:xfrm flipH="1">
                <a:off x="2822511" y="4229249"/>
                <a:ext cx="180974" cy="1"/>
              </a:xfrm>
              <a:prstGeom prst="line">
                <a:avLst/>
              </a:prstGeom>
              <a:noFill/>
              <a:ln w="12700" cap="flat" cmpd="sng" algn="ctr">
                <a:solidFill>
                  <a:schemeClr val="tx1"/>
                </a:solidFill>
                <a:prstDash val="sysDash"/>
                <a:round/>
                <a:headEnd type="none" w="med" len="med"/>
                <a:tailEnd type="none" w="med" len="med"/>
              </a:ln>
              <a:effectLst/>
            </p:spPr>
          </p:cxnSp>
          <p:cxnSp>
            <p:nvCxnSpPr>
              <p:cNvPr id="50" name="Gerader Verbinder 49"/>
              <p:cNvCxnSpPr/>
              <p:nvPr/>
            </p:nvCxnSpPr>
            <p:spPr bwMode="auto">
              <a:xfrm flipH="1">
                <a:off x="2988302" y="4182443"/>
                <a:ext cx="178147" cy="46807"/>
              </a:xfrm>
              <a:prstGeom prst="line">
                <a:avLst/>
              </a:prstGeom>
              <a:noFill/>
              <a:ln w="12700" cap="flat" cmpd="sng" algn="ctr">
                <a:solidFill>
                  <a:schemeClr val="tx1"/>
                </a:solidFill>
                <a:prstDash val="sysDash"/>
                <a:round/>
                <a:headEnd type="none" w="med" len="med"/>
                <a:tailEnd type="none" w="med" len="med"/>
              </a:ln>
              <a:effectLst/>
            </p:spPr>
          </p:cxnSp>
          <p:cxnSp>
            <p:nvCxnSpPr>
              <p:cNvPr id="51" name="Gerader Verbinder 50"/>
              <p:cNvCxnSpPr/>
              <p:nvPr/>
            </p:nvCxnSpPr>
            <p:spPr bwMode="auto">
              <a:xfrm flipH="1">
                <a:off x="3173046" y="4034940"/>
                <a:ext cx="192006" cy="143731"/>
              </a:xfrm>
              <a:prstGeom prst="line">
                <a:avLst/>
              </a:prstGeom>
              <a:noFill/>
              <a:ln w="12700" cap="flat" cmpd="sng" algn="ctr">
                <a:solidFill>
                  <a:schemeClr val="tx1"/>
                </a:solidFill>
                <a:prstDash val="sysDash"/>
                <a:round/>
                <a:headEnd type="none" w="med" len="med"/>
                <a:tailEnd type="none" w="med" len="med"/>
              </a:ln>
              <a:effectLst/>
            </p:spPr>
          </p:cxnSp>
        </p:grpSp>
        <p:cxnSp>
          <p:nvCxnSpPr>
            <p:cNvPr id="30" name="Gerader Verbinder 29"/>
            <p:cNvCxnSpPr/>
            <p:nvPr/>
          </p:nvCxnSpPr>
          <p:spPr bwMode="auto">
            <a:xfrm>
              <a:off x="1486398" y="4470515"/>
              <a:ext cx="1860692" cy="0"/>
            </a:xfrm>
            <a:prstGeom prst="line">
              <a:avLst/>
            </a:prstGeom>
            <a:noFill/>
            <a:ln w="19050" cap="flat" cmpd="sng" algn="ctr">
              <a:solidFill>
                <a:schemeClr val="tx1"/>
              </a:solidFill>
              <a:prstDash val="solid"/>
              <a:round/>
              <a:headEnd type="none" w="med" len="med"/>
              <a:tailEnd type="none" w="med" len="med"/>
            </a:ln>
            <a:effectLst/>
          </p:spPr>
        </p:cxnSp>
        <p:sp>
          <p:nvSpPr>
            <p:cNvPr id="31" name="Textfeld 30"/>
            <p:cNvSpPr txBox="1"/>
            <p:nvPr/>
          </p:nvSpPr>
          <p:spPr>
            <a:xfrm>
              <a:off x="498482" y="3590848"/>
              <a:ext cx="918841"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Stress, MPa</a:t>
              </a:r>
            </a:p>
          </p:txBody>
        </p:sp>
        <p:sp>
          <p:nvSpPr>
            <p:cNvPr id="32" name="Textfeld 31"/>
            <p:cNvSpPr txBox="1"/>
            <p:nvPr/>
          </p:nvSpPr>
          <p:spPr>
            <a:xfrm>
              <a:off x="1863424" y="5349927"/>
              <a:ext cx="121700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Hole Depth, mm</a:t>
              </a:r>
            </a:p>
          </p:txBody>
        </p:sp>
        <p:sp>
          <p:nvSpPr>
            <p:cNvPr id="33" name="Textfeld 32"/>
            <p:cNvSpPr txBox="1"/>
            <p:nvPr/>
          </p:nvSpPr>
          <p:spPr>
            <a:xfrm>
              <a:off x="2051488" y="3601405"/>
              <a:ext cx="3148170" cy="276999"/>
            </a:xfrm>
            <a:prstGeom prst="rect">
              <a:avLst/>
            </a:prstGeom>
            <a:noFill/>
          </p:spPr>
          <p:txBody>
            <a:bodyPr wrap="none" rtlCol="0">
              <a:spAutoFit/>
            </a:bodyPr>
            <a:lstStyle/>
            <a:p>
              <a:r>
                <a:rPr lang="en-US" sz="1200" dirty="0">
                  <a:latin typeface="Times New Roman" panose="02020603050405020304" pitchFamily="18" charset="0"/>
                  <a:cs typeface="Times New Roman" panose="02020603050405020304" pitchFamily="18" charset="0"/>
                </a:rPr>
                <a:t>Masked values of the HDM / ASTM E837 -13a </a:t>
              </a:r>
            </a:p>
          </p:txBody>
        </p:sp>
        <p:sp>
          <p:nvSpPr>
            <p:cNvPr id="34" name="Textfeld 33"/>
            <p:cNvSpPr txBox="1"/>
            <p:nvPr/>
          </p:nvSpPr>
          <p:spPr>
            <a:xfrm>
              <a:off x="2079357" y="4575690"/>
              <a:ext cx="2129354" cy="276999"/>
            </a:xfrm>
            <a:prstGeom prst="rect">
              <a:avLst/>
            </a:prstGeom>
            <a:noFill/>
          </p:spPr>
          <p:txBody>
            <a:bodyPr wrap="square" rtlCol="0">
              <a:spAutoFit/>
            </a:bodyPr>
            <a:lstStyle/>
            <a:p>
              <a:r>
                <a:rPr lang="en-US" sz="1200" dirty="0">
                  <a:latin typeface="Times New Roman" panose="02020603050405020304" pitchFamily="18" charset="0"/>
                  <a:cs typeface="Times New Roman" panose="02020603050405020304" pitchFamily="18" charset="0"/>
                </a:rPr>
                <a:t>Target values for the correction</a:t>
              </a:r>
            </a:p>
          </p:txBody>
        </p:sp>
        <p:cxnSp>
          <p:nvCxnSpPr>
            <p:cNvPr id="35" name="Gerade Verbindung mit Pfeil 34"/>
            <p:cNvCxnSpPr>
              <a:endCxn id="34" idx="1"/>
            </p:cNvCxnSpPr>
            <p:nvPr/>
          </p:nvCxnSpPr>
          <p:spPr bwMode="auto">
            <a:xfrm>
              <a:off x="1847315" y="4517123"/>
              <a:ext cx="232042" cy="197067"/>
            </a:xfrm>
            <a:prstGeom prst="straightConnector1">
              <a:avLst/>
            </a:prstGeom>
            <a:noFill/>
            <a:ln w="6350" cap="sq" cmpd="sng" algn="ctr">
              <a:solidFill>
                <a:schemeClr val="bg1">
                  <a:lumMod val="50000"/>
                </a:schemeClr>
              </a:solidFill>
              <a:prstDash val="solid"/>
              <a:round/>
              <a:headEnd type="none" w="med" len="med"/>
              <a:tailEnd type="arrow" w="sm" len="sm"/>
            </a:ln>
            <a:effectLst/>
          </p:spPr>
        </p:cxnSp>
        <p:cxnSp>
          <p:nvCxnSpPr>
            <p:cNvPr id="36" name="Gerade Verbindung mit Pfeil 35"/>
            <p:cNvCxnSpPr>
              <a:endCxn id="33" idx="1"/>
            </p:cNvCxnSpPr>
            <p:nvPr/>
          </p:nvCxnSpPr>
          <p:spPr bwMode="auto">
            <a:xfrm flipV="1">
              <a:off x="1902336" y="3739905"/>
              <a:ext cx="149152" cy="256608"/>
            </a:xfrm>
            <a:prstGeom prst="straightConnector1">
              <a:avLst/>
            </a:prstGeom>
            <a:noFill/>
            <a:ln w="6350" cap="sq" cmpd="sng" algn="ctr">
              <a:solidFill>
                <a:schemeClr val="bg1">
                  <a:lumMod val="50000"/>
                </a:schemeClr>
              </a:solidFill>
              <a:prstDash val="solid"/>
              <a:round/>
              <a:headEnd type="none" w="med" len="med"/>
              <a:tailEnd type="arrow" w="sm" len="sm"/>
            </a:ln>
            <a:effectLst/>
          </p:spPr>
        </p:cxnSp>
      </p:grpSp>
      <p:pic>
        <p:nvPicPr>
          <p:cNvPr id="54" name="Imagem 11">
            <a:extLst>
              <a:ext uri="{FF2B5EF4-FFF2-40B4-BE49-F238E27FC236}">
                <a16:creationId xmlns:a16="http://schemas.microsoft.com/office/drawing/2014/main" id="{985ED3F8-8463-EF78-CD59-D9D940CDB72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213262" y="1065689"/>
            <a:ext cx="1635991" cy="1223080"/>
          </a:xfrm>
          <a:prstGeom prst="rect">
            <a:avLst/>
          </a:prstGeom>
          <a:ln>
            <a:noFill/>
          </a:ln>
          <a:effectLst>
            <a:outerShdw blurRad="292100" dist="139700" dir="2700000" algn="tl" rotWithShape="0">
              <a:srgbClr val="333333">
                <a:alpha val="65000"/>
              </a:srgbClr>
            </a:outerShdw>
          </a:effectLst>
        </p:spPr>
      </p:pic>
      <p:pic>
        <p:nvPicPr>
          <p:cNvPr id="16" name="Grafik 15"/>
          <p:cNvPicPr>
            <a:picLocks noChangeAspect="1"/>
          </p:cNvPicPr>
          <p:nvPr/>
        </p:nvPicPr>
        <p:blipFill>
          <a:blip r:embed="rId12"/>
          <a:stretch>
            <a:fillRect/>
          </a:stretch>
        </p:blipFill>
        <p:spPr>
          <a:xfrm>
            <a:off x="3061723" y="1058090"/>
            <a:ext cx="1140523" cy="1440000"/>
          </a:xfrm>
          <a:prstGeom prst="rect">
            <a:avLst/>
          </a:prstGeom>
          <a:ln>
            <a:noFill/>
          </a:ln>
          <a:effectLst>
            <a:outerShdw blurRad="292100" dist="139700" dir="2700000" algn="tl" rotWithShape="0">
              <a:srgbClr val="333333">
                <a:alpha val="65000"/>
              </a:srgbClr>
            </a:outerShdw>
          </a:effectLst>
        </p:spPr>
      </p:pic>
      <p:pic>
        <p:nvPicPr>
          <p:cNvPr id="17" name="Grafik 16"/>
          <p:cNvPicPr>
            <a:picLocks noChangeAspect="1"/>
          </p:cNvPicPr>
          <p:nvPr/>
        </p:nvPicPr>
        <p:blipFill>
          <a:blip r:embed="rId13"/>
          <a:stretch>
            <a:fillRect/>
          </a:stretch>
        </p:blipFill>
        <p:spPr>
          <a:xfrm>
            <a:off x="3388452" y="1356596"/>
            <a:ext cx="1133956" cy="1440000"/>
          </a:xfrm>
          <a:prstGeom prst="rect">
            <a:avLst/>
          </a:prstGeom>
          <a:ln>
            <a:noFill/>
          </a:ln>
          <a:effectLst>
            <a:outerShdw blurRad="292100" dist="139700" dir="2700000" algn="tl" rotWithShape="0">
              <a:srgbClr val="333333">
                <a:alpha val="65000"/>
              </a:srgbClr>
            </a:outerShdw>
          </a:effectLst>
        </p:spPr>
      </p:pic>
      <p:pic>
        <p:nvPicPr>
          <p:cNvPr id="56" name="Picture 2" descr="Diagram&#10;&#10;Description automatically generated">
            <a:extLst>
              <a:ext uri="{FF2B5EF4-FFF2-40B4-BE49-F238E27FC236}">
                <a16:creationId xmlns:a16="http://schemas.microsoft.com/office/drawing/2014/main" id="{CC9460B7-2D5A-9408-336C-8F2D7406600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73160" y="2784792"/>
            <a:ext cx="1635990" cy="896168"/>
          </a:xfrm>
          <a:prstGeom prst="rect">
            <a:avLst/>
          </a:prstGeom>
          <a:ln>
            <a:noFill/>
          </a:ln>
          <a:effectLst>
            <a:outerShdw blurRad="292100" dist="139700" dir="2700000" algn="tl" rotWithShape="0">
              <a:srgbClr val="333333">
                <a:alpha val="65000"/>
              </a:srgbClr>
            </a:outerShdw>
          </a:effectLst>
        </p:spPr>
      </p:pic>
      <p:sp>
        <p:nvSpPr>
          <p:cNvPr id="55" name="Kreuz 54"/>
          <p:cNvSpPr/>
          <p:nvPr/>
        </p:nvSpPr>
        <p:spPr bwMode="auto">
          <a:xfrm>
            <a:off x="4766952" y="1669047"/>
            <a:ext cx="180473" cy="180473"/>
          </a:xfrm>
          <a:prstGeom prst="plus">
            <a:avLst>
              <a:gd name="adj" fmla="val 43834"/>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sp>
        <p:nvSpPr>
          <p:cNvPr id="57" name="Kreuz 56"/>
          <p:cNvSpPr/>
          <p:nvPr/>
        </p:nvSpPr>
        <p:spPr bwMode="auto">
          <a:xfrm>
            <a:off x="5941020" y="2446544"/>
            <a:ext cx="180473" cy="180473"/>
          </a:xfrm>
          <a:prstGeom prst="plus">
            <a:avLst>
              <a:gd name="adj" fmla="val 43834"/>
            </a:avLst>
          </a:prstGeom>
          <a:solidFill>
            <a:schemeClr val="tx1"/>
          </a:solidFill>
          <a:ln w="12700"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spAutoFit/>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de-DE" sz="2000" b="0" i="0" u="none" strike="noStrike" cap="none" normalizeH="0" baseline="0">
              <a:ln>
                <a:noFill/>
              </a:ln>
              <a:solidFill>
                <a:schemeClr val="tx1"/>
              </a:solidFill>
              <a:effectLst>
                <a:outerShdw blurRad="38100" dist="38100" dir="2700000" algn="tl">
                  <a:srgbClr val="000000">
                    <a:alpha val="43137"/>
                  </a:srgbClr>
                </a:outerShdw>
              </a:effectLst>
              <a:latin typeface="Arial" charset="0"/>
            </a:endParaRPr>
          </a:p>
        </p:txBody>
      </p:sp>
      <p:cxnSp>
        <p:nvCxnSpPr>
          <p:cNvPr id="58" name="Straight Arrow Connector 57">
            <a:extLst>
              <a:ext uri="{FF2B5EF4-FFF2-40B4-BE49-F238E27FC236}">
                <a16:creationId xmlns:a16="http://schemas.microsoft.com/office/drawing/2014/main" id="{84BE8559-190B-6178-58F9-DFD26DB3A845}"/>
              </a:ext>
            </a:extLst>
          </p:cNvPr>
          <p:cNvCxnSpPr/>
          <p:nvPr/>
        </p:nvCxnSpPr>
        <p:spPr>
          <a:xfrm flipV="1">
            <a:off x="2450841" y="1943853"/>
            <a:ext cx="360000" cy="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5939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par>
                                <p:cTn id="24" presetID="10" presetClass="entr" presetSubtype="0" fill="hold" nodeType="with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58"/>
                                        </p:tgtEl>
                                        <p:attrNameLst>
                                          <p:attrName>style.visibility</p:attrName>
                                        </p:attrNameLst>
                                      </p:cBhvr>
                                      <p:to>
                                        <p:strVal val="visible"/>
                                      </p:to>
                                    </p:set>
                                    <p:animEffect transition="in" filter="fade">
                                      <p:cBhvr>
                                        <p:cTn id="31" dur="500"/>
                                        <p:tgtEl>
                                          <p:spTgt spid="58"/>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fade">
                                      <p:cBhvr>
                                        <p:cTn id="36" dur="500"/>
                                        <p:tgtEl>
                                          <p:spTgt spid="16"/>
                                        </p:tgtEl>
                                      </p:cBhvr>
                                    </p:animEffect>
                                  </p:childTnLst>
                                </p:cTn>
                              </p:par>
                              <p:par>
                                <p:cTn id="37" presetID="10"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Effect transition="in" filter="fade">
                                      <p:cBhvr>
                                        <p:cTn id="39" dur="500"/>
                                        <p:tgtEl>
                                          <p:spTgt spid="17"/>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55"/>
                                        </p:tgtEl>
                                        <p:attrNameLst>
                                          <p:attrName>style.visibility</p:attrName>
                                        </p:attrNameLst>
                                      </p:cBhvr>
                                      <p:to>
                                        <p:strVal val="visible"/>
                                      </p:to>
                                    </p:set>
                                    <p:animEffect transition="in" filter="fade">
                                      <p:cBhvr>
                                        <p:cTn id="44" dur="500"/>
                                        <p:tgtEl>
                                          <p:spTgt spid="5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4"/>
                                        </p:tgtEl>
                                        <p:attrNameLst>
                                          <p:attrName>style.visibility</p:attrName>
                                        </p:attrNameLst>
                                      </p:cBhvr>
                                      <p:to>
                                        <p:strVal val="visible"/>
                                      </p:to>
                                    </p:set>
                                    <p:animEffect transition="in" filter="fade">
                                      <p:cBhvr>
                                        <p:cTn id="49" dur="500"/>
                                        <p:tgtEl>
                                          <p:spTgt spid="54"/>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57"/>
                                        </p:tgtEl>
                                        <p:attrNameLst>
                                          <p:attrName>style.visibility</p:attrName>
                                        </p:attrNameLst>
                                      </p:cBhvr>
                                      <p:to>
                                        <p:strVal val="visible"/>
                                      </p:to>
                                    </p:set>
                                    <p:animEffect transition="in" filter="fade">
                                      <p:cBhvr>
                                        <p:cTn id="54" dur="500"/>
                                        <p:tgtEl>
                                          <p:spTgt spid="5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20"/>
                                        </p:tgtEl>
                                        <p:attrNameLst>
                                          <p:attrName>style.visibility</p:attrName>
                                        </p:attrNameLst>
                                      </p:cBhvr>
                                      <p:to>
                                        <p:strVal val="visible"/>
                                      </p:to>
                                    </p:set>
                                    <p:animEffect transition="in" filter="fade">
                                      <p:cBhvr>
                                        <p:cTn id="6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55" grpId="0" animBg="1"/>
      <p:bldP spid="5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Defesa de dissertação de mestrado">
  <a:themeElements>
    <a:clrScheme name="Vortrag HEXATeam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Vortrag HEXATeam1">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extraClrScheme>
      <a:clrScheme name="Vortrag HEXATeam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Vortrag HEXATeam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Vortrag HEXATeam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Vortrag HEXATeam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Vortrag HEXATeam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Vortrag HEXATeam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Vortrag HEXATeam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1_agradecimentos">
  <a:themeElements>
    <a:clrScheme name="Vortrag HEXATeam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Vortrag HEXATeam1">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extraClrScheme>
      <a:clrScheme name="Vortrag HEXATeam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Vortrag HEXATeam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Vortrag HEXATeam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Vortrag HEXATeam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Vortrag HEXATeam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Vortrag HEXATeam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Vortrag HEXATeam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11.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0_Summary">
  <a:themeElements>
    <a:clrScheme name="Vortrag HEXATeam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Vortrag HEXATeam1">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extraClrScheme>
      <a:clrScheme name="Vortrag HEXATeam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Vortrag HEXATeam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Vortrag HEXATeam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Vortrag HEXATeam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Vortrag HEXATeam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Vortrag HEXATeam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Vortrag HEXATeam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Introduction">
  <a:themeElements>
    <a:clrScheme name="Vortrag HEXATeam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Vortrag HEXATeam1">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extraClrScheme>
      <a:clrScheme name="Vortrag HEXATeam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Vortrag HEXATeam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Vortrag HEXATeam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Vortrag HEXATeam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Vortrag HEXATeam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Vortrag HEXATeam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Vortrag HEXATeam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Introdução">
  <a:themeElements>
    <a:clrScheme name="Vortrag HEXATeam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Vortrag HEXATeam1">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extraClrScheme>
      <a:clrScheme name="Vortrag HEXATeam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Vortrag HEXATeam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Vortrag HEXATeam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Vortrag HEXATeam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Vortrag HEXATeam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Vortrag HEXATeam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Vortrag HEXATeam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estado da arte">
  <a:themeElements>
    <a:clrScheme name="Vortrag HEXATeam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Vortrag HEXATeam1">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extraClrScheme>
      <a:clrScheme name="Vortrag HEXATeam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Vortrag HEXATeam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Vortrag HEXATeam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Vortrag HEXATeam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Vortrag HEXATeam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Vortrag HEXATeam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Vortrag HEXATeam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Methodology">
  <a:themeElements>
    <a:clrScheme name="Vortrag HEXATeam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Vortrag HEXATeam1">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extraClrScheme>
      <a:clrScheme name="Vortrag HEXATeam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Vortrag HEXATeam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Vortrag HEXATeam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Vortrag HEXATeam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Vortrag HEXATeam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Vortrag HEXATeam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Vortrag HEXATeam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Results and Discussions ">
  <a:themeElements>
    <a:clrScheme name="Vortrag HEXATeam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Vortrag HEXATeam1">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extraClrScheme>
      <a:clrScheme name="Vortrag HEXATeam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Vortrag HEXATeam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Vortrag HEXATeam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Vortrag HEXATeam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Vortrag HEXATeam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Vortrag HEXATeam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Vortrag HEXATeam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1_Final Considerations">
  <a:themeElements>
    <a:clrScheme name="Vortrag HEXATeam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Vortrag HEXATeam1">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extraClrScheme>
      <a:clrScheme name="Vortrag HEXATeam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Vortrag HEXATeam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Vortrag HEXATeam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Vortrag HEXATeam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Vortrag HEXATeam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Vortrag HEXATeam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Vortrag HEXATeam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References">
  <a:themeElements>
    <a:clrScheme name="Vortrag HEXATeam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Vortrag HEXATeam1">
      <a:majorFont>
        <a:latin typeface="Arial"/>
        <a:ea typeface=""/>
        <a:cs typeface=""/>
      </a:majorFont>
      <a:minorFont>
        <a:latin typeface="Arial"/>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spDef>
    <a:lnDef>
      <a:spPr bwMode="auto">
        <a:xfrm>
          <a:off x="0" y="0"/>
          <a:ext cx="1" cy="1"/>
        </a:xfrm>
        <a:custGeom>
          <a:avLst/>
          <a:gdLst/>
          <a:ahLst/>
          <a:cxnLst/>
          <a:rect l="0" t="0" r="0" b="0"/>
          <a:pathLst/>
        </a:custGeom>
        <a:noFill/>
        <a:ln w="12700"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2000" b="0" i="0" u="none" strike="noStrike" cap="none" normalizeH="0" baseline="0" smtClean="0">
            <a:ln>
              <a:noFill/>
            </a:ln>
            <a:solidFill>
              <a:schemeClr val="tx1"/>
            </a:solidFill>
            <a:effectLst>
              <a:outerShdw blurRad="38100" dist="38100" dir="2700000" algn="tl">
                <a:srgbClr val="000000">
                  <a:alpha val="43137"/>
                </a:srgbClr>
              </a:outerShdw>
            </a:effectLst>
            <a:latin typeface="Arial" charset="0"/>
          </a:defRPr>
        </a:defPPr>
      </a:lstStyle>
    </a:lnDef>
  </a:objectDefaults>
  <a:extraClrSchemeLst>
    <a:extraClrScheme>
      <a:clrScheme name="Vortrag HEXATeam1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Vortrag HEXATeam1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Vortrag HEXATeam1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Vortrag HEXATeam1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Vortrag HEXATeam1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Vortrag HEXATeam1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Vortrag HEXATeam1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1461</TotalTime>
  <Words>11541</Words>
  <Application>Microsoft Office PowerPoint</Application>
  <PresentationFormat>Widescreen</PresentationFormat>
  <Paragraphs>862</Paragraphs>
  <Slides>49</Slides>
  <Notes>49</Notes>
  <HiddenSlides>2</HiddenSlides>
  <MMClips>0</MMClips>
  <ScaleCrop>false</ScaleCrop>
  <HeadingPairs>
    <vt:vector size="8" baseType="variant">
      <vt:variant>
        <vt:lpstr>Fonts Used</vt:lpstr>
      </vt:variant>
      <vt:variant>
        <vt:i4>6</vt:i4>
      </vt:variant>
      <vt:variant>
        <vt:lpstr>Theme</vt:lpstr>
      </vt:variant>
      <vt:variant>
        <vt:i4>10</vt:i4>
      </vt:variant>
      <vt:variant>
        <vt:lpstr>Embedded OLE Servers</vt:lpstr>
      </vt:variant>
      <vt:variant>
        <vt:i4>1</vt:i4>
      </vt:variant>
      <vt:variant>
        <vt:lpstr>Slide Titles</vt:lpstr>
      </vt:variant>
      <vt:variant>
        <vt:i4>49</vt:i4>
      </vt:variant>
    </vt:vector>
  </HeadingPairs>
  <TitlesOfParts>
    <vt:vector size="66" baseType="lpstr">
      <vt:lpstr>Arial</vt:lpstr>
      <vt:lpstr>Calibri</vt:lpstr>
      <vt:lpstr>Cambria Math</vt:lpstr>
      <vt:lpstr>Franklin Gothic Heavy</vt:lpstr>
      <vt:lpstr>Times New Roman</vt:lpstr>
      <vt:lpstr>Wingdings</vt:lpstr>
      <vt:lpstr>Defesa de dissertação de mestrado</vt:lpstr>
      <vt:lpstr>0_Summary</vt:lpstr>
      <vt:lpstr>Introduction</vt:lpstr>
      <vt:lpstr>Introdução</vt:lpstr>
      <vt:lpstr>estado da arte</vt:lpstr>
      <vt:lpstr>Methodology</vt:lpstr>
      <vt:lpstr>Results and Discussions </vt:lpstr>
      <vt:lpstr>1_Final Considerations</vt:lpstr>
      <vt:lpstr>References</vt:lpstr>
      <vt:lpstr>1_agradecimentos</vt:lpstr>
      <vt:lpstr>think-cell Folie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WZL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28_07_2022_Presentation.pptx</dc:title>
  <dc:subject/>
  <dc:creator>Thiago w</dc:creator>
  <cp:keywords/>
  <dc:description/>
  <cp:lastModifiedBy>Lucas Manassés Pinheiro de Souza</cp:lastModifiedBy>
  <cp:revision>426</cp:revision>
  <dcterms:created xsi:type="dcterms:W3CDTF">2021-07-06T11:30:11Z</dcterms:created>
  <dcterms:modified xsi:type="dcterms:W3CDTF">2022-07-28T08:57:59Z</dcterms:modified>
  <cp:category/>
</cp:coreProperties>
</file>